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444" r:id="rId3"/>
    <p:sldId id="496" r:id="rId4"/>
    <p:sldId id="497" r:id="rId5"/>
    <p:sldId id="498" r:id="rId6"/>
    <p:sldId id="499" r:id="rId7"/>
    <p:sldId id="500" r:id="rId8"/>
    <p:sldId id="501" r:id="rId9"/>
    <p:sldId id="502" r:id="rId10"/>
    <p:sldId id="503" r:id="rId11"/>
    <p:sldId id="506" r:id="rId12"/>
    <p:sldId id="508" r:id="rId13"/>
    <p:sldId id="505" r:id="rId14"/>
    <p:sldId id="521" r:id="rId15"/>
    <p:sldId id="520" r:id="rId16"/>
    <p:sldId id="517" r:id="rId17"/>
    <p:sldId id="518" r:id="rId18"/>
    <p:sldId id="519" r:id="rId19"/>
    <p:sldId id="514" r:id="rId20"/>
    <p:sldId id="513" r:id="rId21"/>
    <p:sldId id="507" r:id="rId22"/>
    <p:sldId id="522" r:id="rId23"/>
    <p:sldId id="489" r:id="rId24"/>
    <p:sldId id="527" r:id="rId25"/>
    <p:sldId id="516" r:id="rId26"/>
    <p:sldId id="491" r:id="rId27"/>
    <p:sldId id="523" r:id="rId28"/>
    <p:sldId id="524" r:id="rId29"/>
    <p:sldId id="494" r:id="rId30"/>
    <p:sldId id="525" r:id="rId31"/>
    <p:sldId id="455" r:id="rId32"/>
    <p:sldId id="460" r:id="rId33"/>
    <p:sldId id="493" r:id="rId34"/>
    <p:sldId id="461" r:id="rId35"/>
    <p:sldId id="394" r:id="rId36"/>
    <p:sldId id="488" r:id="rId37"/>
    <p:sldId id="301" r:id="rId38"/>
    <p:sldId id="512" r:id="rId39"/>
    <p:sldId id="509" r:id="rId40"/>
    <p:sldId id="510" r:id="rId41"/>
    <p:sldId id="51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198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January 26,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Could a student succeed at each of these steps, and still fail to learn?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74104"/>
            <a:ext cx="7481887" cy="496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8468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2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Impacts of Help-Seeking</a:t>
            </a:r>
            <a:br>
              <a:rPr lang="en-US" dirty="0"/>
            </a:br>
            <a:r>
              <a:rPr lang="en-US" dirty="0"/>
              <a:t>(Predicting </a:t>
            </a:r>
            <a:r>
              <a:rPr lang="en-US" dirty="0" smtClean="0"/>
              <a:t>Post-Test)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Negative</a:t>
            </a:r>
          </a:p>
          <a:p>
            <a:pPr lvl="1"/>
            <a:r>
              <a:rPr lang="en-US" dirty="0" smtClean="0"/>
              <a:t>correlation between help-seeking and post-test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Aleven</a:t>
            </a:r>
            <a:r>
              <a:rPr lang="en-US" dirty="0" smtClean="0"/>
              <a:t> &amp; </a:t>
            </a:r>
            <a:r>
              <a:rPr lang="en-US" dirty="0" err="1" smtClean="0"/>
              <a:t>Koedinger</a:t>
            </a:r>
            <a:r>
              <a:rPr lang="en-US" dirty="0" smtClean="0"/>
              <a:t>, 2001)</a:t>
            </a:r>
          </a:p>
          <a:p>
            <a:pPr lvl="1"/>
            <a:r>
              <a:rPr lang="en-US" dirty="0" smtClean="0"/>
              <a:t>correlation between help-seeking and post-test for students with high prior knowledge</a:t>
            </a:r>
            <a:br>
              <a:rPr lang="en-US" dirty="0" smtClean="0"/>
            </a:br>
            <a:r>
              <a:rPr lang="en-US" dirty="0" smtClean="0"/>
              <a:t>(Wood &amp; Wood, 1999)</a:t>
            </a:r>
          </a:p>
          <a:p>
            <a:pPr lvl="1"/>
            <a:endParaRPr lang="en-US" dirty="0"/>
          </a:p>
          <a:p>
            <a:r>
              <a:rPr lang="en-US" dirty="0" smtClean="0"/>
              <a:t>Positive</a:t>
            </a:r>
          </a:p>
          <a:p>
            <a:pPr lvl="1"/>
            <a:r>
              <a:rPr lang="en-US" dirty="0"/>
              <a:t>correlation between help-seeking and post-test for students with </a:t>
            </a:r>
            <a:r>
              <a:rPr lang="en-US" dirty="0" smtClean="0"/>
              <a:t>low prior </a:t>
            </a:r>
            <a:r>
              <a:rPr lang="en-US" dirty="0"/>
              <a:t>knowledge</a:t>
            </a:r>
            <a:br>
              <a:rPr lang="en-US" dirty="0"/>
            </a:br>
            <a:r>
              <a:rPr lang="en-US" dirty="0"/>
              <a:t>(Wood &amp; Wood, 1999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correlation between help-seeking and post-test (</a:t>
            </a:r>
            <a:r>
              <a:rPr lang="en-US" dirty="0" err="1" smtClean="0"/>
              <a:t>Bartholome</a:t>
            </a:r>
            <a:r>
              <a:rPr lang="en-US" dirty="0" smtClean="0"/>
              <a:t> et al.,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904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Impacts of Help-Seeking</a:t>
            </a:r>
            <a:br>
              <a:rPr lang="en-US" dirty="0"/>
            </a:br>
            <a:r>
              <a:rPr lang="en-US" dirty="0"/>
              <a:t>(Predicting </a:t>
            </a:r>
            <a:r>
              <a:rPr lang="en-US" dirty="0" smtClean="0"/>
              <a:t>In-Tutor Behavior)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</a:t>
            </a:r>
          </a:p>
          <a:p>
            <a:pPr lvl="1"/>
            <a:r>
              <a:rPr lang="en-US" dirty="0" smtClean="0"/>
              <a:t>model </a:t>
            </a:r>
            <a:r>
              <a:rPr lang="en-US" dirty="0" smtClean="0"/>
              <a:t>of help use and future performance in tutor (Beck et al., 2008)</a:t>
            </a:r>
          </a:p>
          <a:p>
            <a:pPr lvl="1"/>
            <a:endParaRPr lang="en-US" dirty="0"/>
          </a:p>
          <a:p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splitting help and non-help parameters in Bayesian model (Beck et al., 2008)</a:t>
            </a:r>
          </a:p>
        </p:txBody>
      </p:sp>
      <p:pic>
        <p:nvPicPr>
          <p:cNvPr id="3074" name="Picture 2" descr="http://www.scienceassistments.org/images/Joseph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133975"/>
            <a:ext cx="11430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5108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findings should we trust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Beck trusts the Bayesian Model more</a:t>
            </a:r>
          </a:p>
          <a:p>
            <a:endParaRPr lang="en-US" dirty="0" smtClean="0"/>
          </a:p>
          <a:p>
            <a:r>
              <a:rPr lang="en-US" dirty="0" smtClean="0"/>
              <a:t>Not entirely clear to me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Might not be worth going into the gory detail here</a:t>
            </a:r>
            <a:r>
              <a:rPr lang="en-US" dirty="0" smtClean="0"/>
              <a:t>…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3467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Wood &amp; Wood saw sometimes replicated, sometimes not…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research needed…</a:t>
            </a:r>
          </a:p>
          <a:p>
            <a:endParaRPr lang="en-US" dirty="0" smtClean="0"/>
          </a:p>
          <a:p>
            <a:r>
              <a:rPr lang="en-US" dirty="0" smtClean="0"/>
              <a:t>And anyways, if there is a relationship,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0625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causal?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3505200"/>
            <a:ext cx="1981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Help-Seeking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3505200"/>
            <a:ext cx="1981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Learning</a:t>
            </a:r>
            <a:endParaRPr lang="en-US" sz="2400" b="1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3429000" y="3736033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9839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causal?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3505200"/>
            <a:ext cx="1981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Help-Seeking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3505200"/>
            <a:ext cx="1981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Learning</a:t>
            </a:r>
            <a:endParaRPr lang="en-US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429000" y="2715676"/>
            <a:ext cx="1181100" cy="789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43086" y="1524000"/>
            <a:ext cx="1981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Something about Student</a:t>
            </a:r>
            <a:endParaRPr lang="en-US" sz="2400" b="1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4633686" y="2724329"/>
            <a:ext cx="1157514" cy="780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58279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causal?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3505200"/>
            <a:ext cx="1981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Help-Seeking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3505200"/>
            <a:ext cx="1981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Learning</a:t>
            </a:r>
            <a:endParaRPr lang="en-US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429000" y="2715676"/>
            <a:ext cx="1181100" cy="789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43086" y="1524000"/>
            <a:ext cx="1981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Something about Student</a:t>
            </a:r>
            <a:endParaRPr lang="en-US" sz="2400" b="1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4633686" y="2724329"/>
            <a:ext cx="1157514" cy="780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4800" y="43434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Even if you control for prior knowledge (which researchers generally do)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It doesn’t prove that there is no other student individual difference driving both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40669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help-seeking is created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493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Help-Seeking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Aleven</a:t>
            </a:r>
            <a:r>
              <a:rPr lang="en-US" dirty="0" smtClean="0"/>
              <a:t> et al.’s help-seeking bugs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978488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70486" y="5040868"/>
            <a:ext cx="202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Gaming the System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4876800"/>
            <a:ext cx="4038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5800" y="5562600"/>
            <a:ext cx="4038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6781800" y="1854200"/>
            <a:ext cx="1752600" cy="3048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6821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(Differential) Impacts of Help-Seeking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Aleven</a:t>
            </a:r>
            <a:r>
              <a:rPr lang="en-US" smtClean="0"/>
              <a:t> et al., 2006)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43075"/>
            <a:ext cx="942022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09161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issue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Aleven</a:t>
            </a:r>
            <a:r>
              <a:rPr lang="en-US" dirty="0" smtClean="0"/>
              <a:t>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Avoidance may only have represented help avoidance </a:t>
            </a:r>
            <a:r>
              <a:rPr lang="en-US" i="1" dirty="0" smtClean="0"/>
              <a:t>within the </a:t>
            </a:r>
            <a:r>
              <a:rPr lang="en-US" i="1" dirty="0" smtClean="0"/>
              <a:t>tutor</a:t>
            </a:r>
          </a:p>
          <a:p>
            <a:endParaRPr lang="en-US" i="1" dirty="0" smtClean="0"/>
          </a:p>
          <a:p>
            <a:r>
              <a:rPr lang="en-US" dirty="0" smtClean="0"/>
              <a:t>Students may still have sought help from teacher or other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2694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Help-Seeking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help-seeking behaviors could be seen, beyond those in this model?</a:t>
            </a:r>
          </a:p>
          <a:p>
            <a:endParaRPr lang="en-US" dirty="0"/>
          </a:p>
          <a:p>
            <a:r>
              <a:rPr lang="en-US" dirty="0" smtClean="0"/>
              <a:t>Both in the same kinds of environments he studied, and in other learning environments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9292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help-seeking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talk more about this in the ‘gaming the system’ lecture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682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driving help-seeking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8045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students </a:t>
            </a:r>
            <a:r>
              <a:rPr lang="en-US" dirty="0" smtClean="0"/>
              <a:t>fail to seek help, when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2143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students </a:t>
            </a:r>
            <a:r>
              <a:rPr lang="en-US" dirty="0" smtClean="0"/>
              <a:t>fail to seek help, when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Fear of being seen as incompetent (Ryan et al., 2001)</a:t>
            </a:r>
          </a:p>
          <a:p>
            <a:r>
              <a:rPr lang="en-US" dirty="0" smtClean="0"/>
              <a:t>Not realizing help is needed (</a:t>
            </a:r>
            <a:r>
              <a:rPr lang="en-US" dirty="0" err="1" smtClean="0"/>
              <a:t>Puustinen</a:t>
            </a:r>
            <a:r>
              <a:rPr lang="en-US" dirty="0" smtClean="0"/>
              <a:t>, 1998)</a:t>
            </a:r>
          </a:p>
          <a:p>
            <a:r>
              <a:rPr lang="en-US" dirty="0" smtClean="0"/>
              <a:t>Performance goals (</a:t>
            </a:r>
            <a:r>
              <a:rPr lang="en-US" dirty="0" err="1" smtClean="0"/>
              <a:t>Karabenick</a:t>
            </a:r>
            <a:r>
              <a:rPr lang="en-US" dirty="0" smtClean="0"/>
              <a:t>, 2004)</a:t>
            </a:r>
            <a:endParaRPr lang="en-US" dirty="0" smtClean="0"/>
          </a:p>
          <a:p>
            <a:r>
              <a:rPr lang="en-US" dirty="0" smtClean="0"/>
              <a:t>Inexperience </a:t>
            </a:r>
            <a:r>
              <a:rPr lang="en-US" dirty="0" smtClean="0"/>
              <a:t>using help in tutors (hypothesis by </a:t>
            </a:r>
            <a:r>
              <a:rPr lang="en-US" dirty="0" err="1" smtClean="0"/>
              <a:t>Aleven</a:t>
            </a:r>
            <a:r>
              <a:rPr lang="en-US" dirty="0" smtClean="0"/>
              <a:t> et al., 2003)</a:t>
            </a:r>
          </a:p>
          <a:p>
            <a:endParaRPr lang="en-US" dirty="0"/>
          </a:p>
          <a:p>
            <a:r>
              <a:rPr lang="en-US" dirty="0" smtClean="0"/>
              <a:t>Other possible factors?</a:t>
            </a:r>
            <a:endParaRPr lang="en-US" dirty="0"/>
          </a:p>
        </p:txBody>
      </p:sp>
      <p:pic>
        <p:nvPicPr>
          <p:cNvPr id="15362" name="Picture 2" descr="http://www.soe.umich.edu/images/person/Karabenick_Stuart_l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105400"/>
            <a:ext cx="1752600" cy="1752600"/>
          </a:xfrm>
          <a:prstGeom prst="rect">
            <a:avLst/>
          </a:prstGeom>
          <a:noFill/>
        </p:spPr>
      </p:pic>
      <p:pic>
        <p:nvPicPr>
          <p:cNvPr id="10242" name="Picture 2" descr="http://www.ed.uiuc.edu/library/images/portraits/ryan2_120x1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44440"/>
            <a:ext cx="1295400" cy="181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0313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students seek different forms of help (glossary, on-demand hints, teacher, friend)?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4267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949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of Help-Seeking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Aleven</a:t>
            </a:r>
            <a:r>
              <a:rPr lang="en-US" dirty="0" smtClean="0"/>
              <a:t> et al., 2003)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Become aware of need for </a:t>
            </a:r>
            <a:r>
              <a:rPr lang="en-US" dirty="0" smtClean="0"/>
              <a:t>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Decide to seek </a:t>
            </a:r>
            <a:r>
              <a:rPr lang="en-US" dirty="0" smtClean="0"/>
              <a:t>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Identify potential helper(s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Use strategies to elicit </a:t>
            </a:r>
            <a:r>
              <a:rPr lang="en-US" dirty="0" smtClean="0"/>
              <a:t>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Evaluate help-seeking </a:t>
            </a:r>
            <a:r>
              <a:rPr lang="en-US" dirty="0" smtClean="0"/>
              <a:t>episode</a:t>
            </a:r>
            <a:endParaRPr lang="en-US" dirty="0"/>
          </a:p>
        </p:txBody>
      </p:sp>
      <p:pic>
        <p:nvPicPr>
          <p:cNvPr id="4" name="Picture 9" descr="http://www.hcii.cmu.edu/system/files/imagecache/Image_resize/images/faculty/Aleven_March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91150"/>
            <a:ext cx="14668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40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students seek different forms of help (glossary, on-demand hints, teacher, friend)?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4267200"/>
          </a:xfrm>
        </p:spPr>
        <p:txBody>
          <a:bodyPr/>
          <a:lstStyle/>
          <a:p>
            <a:r>
              <a:rPr lang="en-US" dirty="0" smtClean="0"/>
              <a:t>Belief on effectiveness of resource (Nelson-</a:t>
            </a:r>
            <a:r>
              <a:rPr lang="en-US" dirty="0" err="1" smtClean="0"/>
              <a:t>LeGall</a:t>
            </a:r>
            <a:r>
              <a:rPr lang="en-US" dirty="0" smtClean="0"/>
              <a:t>, 1981</a:t>
            </a:r>
            <a:r>
              <a:rPr lang="en-US" dirty="0" smtClean="0"/>
              <a:t>) or perso</a:t>
            </a:r>
            <a:r>
              <a:rPr lang="en-US" dirty="0" smtClean="0"/>
              <a:t>n (</a:t>
            </a:r>
            <a:r>
              <a:rPr lang="en-US" dirty="0" err="1" smtClean="0"/>
              <a:t>Karabenick</a:t>
            </a:r>
            <a:r>
              <a:rPr lang="en-US" dirty="0" smtClean="0"/>
              <a:t>, 2004)</a:t>
            </a:r>
            <a:endParaRPr lang="en-US" dirty="0" smtClean="0"/>
          </a:p>
          <a:p>
            <a:r>
              <a:rPr lang="en-US" dirty="0" smtClean="0"/>
              <a:t>Social relationship with teacher or friend</a:t>
            </a:r>
          </a:p>
          <a:p>
            <a:endParaRPr lang="en-US" dirty="0"/>
          </a:p>
          <a:p>
            <a:r>
              <a:rPr lang="en-US" dirty="0"/>
              <a:t>Other possible factors?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6505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Field observation</a:t>
            </a:r>
          </a:p>
          <a:p>
            <a:r>
              <a:rPr lang="en-US" dirty="0" smtClean="0"/>
              <a:t>Self-reports of </a:t>
            </a:r>
            <a:r>
              <a:rPr lang="en-US" dirty="0" smtClean="0"/>
              <a:t>help-seeking and help-seeking goals</a:t>
            </a:r>
            <a:endParaRPr lang="en-US" dirty="0" smtClean="0"/>
          </a:p>
          <a:p>
            <a:r>
              <a:rPr lang="en-US" dirty="0" smtClean="0"/>
              <a:t>Application of </a:t>
            </a:r>
            <a:r>
              <a:rPr lang="en-US" dirty="0" smtClean="0"/>
              <a:t>knowledge-engineered models </a:t>
            </a:r>
            <a:r>
              <a:rPr lang="en-US" dirty="0" smtClean="0"/>
              <a:t>to log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2861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Benefits/Drawbacks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each form of 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8320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these types of measurement?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other plausible measurements?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77893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Monday, </a:t>
            </a:r>
            <a:r>
              <a:rPr lang="en-US"/>
              <a:t>January </a:t>
            </a:r>
            <a:r>
              <a:rPr lang="en-US" smtClean="0"/>
              <a:t>31</a:t>
            </a:r>
            <a:endParaRPr lang="en-US" dirty="0"/>
          </a:p>
          <a:p>
            <a:r>
              <a:rPr lang="en-US" dirty="0" smtClean="0"/>
              <a:t>5pm-6:10pm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COURSE PROJECT PROPOSAL PRESENTATIONS 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complete this survey, to help me make </a:t>
            </a:r>
            <a:r>
              <a:rPr lang="en-US" smtClean="0"/>
              <a:t>this class better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1649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33757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 of h is positive or negative?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548" y="2957513"/>
            <a:ext cx="8981252" cy="85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3514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you agree and disagree </a:t>
            </a:r>
            <a:br>
              <a:rPr lang="en-US" dirty="0" smtClean="0"/>
            </a:br>
            <a:r>
              <a:rPr lang="en-US" dirty="0" smtClean="0"/>
              <a:t>with this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Become aware of need for </a:t>
            </a:r>
            <a:r>
              <a:rPr lang="en-US" dirty="0" smtClean="0"/>
              <a:t>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Decide to seek </a:t>
            </a:r>
            <a:r>
              <a:rPr lang="en-US" dirty="0" smtClean="0"/>
              <a:t>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Identify potential helper(s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Use strategies to elicit </a:t>
            </a:r>
            <a:r>
              <a:rPr lang="en-US" dirty="0" smtClean="0"/>
              <a:t>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Evaluate help-seeking </a:t>
            </a:r>
            <a:r>
              <a:rPr lang="en-US" dirty="0" smtClean="0"/>
              <a:t>episode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77997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parameter has help/no help version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T|Help</a:t>
            </a:r>
            <a:r>
              <a:rPr lang="en-US" dirty="0" smtClean="0"/>
              <a:t>)&gt;P(T|~Help)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3943" y="2788104"/>
            <a:ext cx="5735922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56572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potential concerns…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models are over-parameterized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Model incorporating help did not predict future performance better than model without help (Beck et al.,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115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it mean for a student to fail at each of these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Become aware of need for </a:t>
            </a:r>
            <a:r>
              <a:rPr lang="en-US" dirty="0" smtClean="0"/>
              <a:t>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Decide to seek </a:t>
            </a:r>
            <a:r>
              <a:rPr lang="en-US" dirty="0" smtClean="0"/>
              <a:t>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Identify potential helper(s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Use strategies to elicit </a:t>
            </a:r>
            <a:r>
              <a:rPr lang="en-US" dirty="0" smtClean="0"/>
              <a:t>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Evaluate help-seeking </a:t>
            </a:r>
            <a:r>
              <a:rPr lang="en-US" dirty="0" smtClean="0"/>
              <a:t>episode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512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Could a student succeed at each of these steps, and still fail to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Become aware of need for </a:t>
            </a:r>
            <a:r>
              <a:rPr lang="en-US" dirty="0" smtClean="0"/>
              <a:t>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Decide to seek </a:t>
            </a:r>
            <a:r>
              <a:rPr lang="en-US" dirty="0" smtClean="0"/>
              <a:t>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Identify potential helper(s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Use strategies to elicit </a:t>
            </a:r>
            <a:r>
              <a:rPr lang="en-US" dirty="0" smtClean="0"/>
              <a:t>help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Evaluate help-seeking </a:t>
            </a:r>
            <a:r>
              <a:rPr lang="en-US" dirty="0" smtClean="0"/>
              <a:t>episode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606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of </a:t>
            </a:r>
            <a:r>
              <a:rPr lang="en-US" dirty="0" smtClean="0"/>
              <a:t>Cognitive Tutor Help-Seeking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Aleven</a:t>
            </a:r>
            <a:r>
              <a:rPr lang="en-US" dirty="0"/>
              <a:t> et al., </a:t>
            </a:r>
            <a:r>
              <a:rPr lang="en-US" dirty="0" smtClean="0"/>
              <a:t>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74104"/>
            <a:ext cx="7481887" cy="496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287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you agree and disagree </a:t>
            </a:r>
            <a:br>
              <a:rPr lang="en-US" dirty="0"/>
            </a:br>
            <a:r>
              <a:rPr lang="en-US" dirty="0"/>
              <a:t>with this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74104"/>
            <a:ext cx="7481887" cy="496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63880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would it mean for a student to fail at each of these steps?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74104"/>
            <a:ext cx="7481887" cy="496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6132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3725</TotalTime>
  <Words>725</Words>
  <Application>Microsoft Office PowerPoint</Application>
  <PresentationFormat>On-screen Show (4:3)</PresentationFormat>
  <Paragraphs>132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Meta-Cognition, Motivation,  and Affect</vt:lpstr>
      <vt:lpstr>Help-Seeking</vt:lpstr>
      <vt:lpstr>Model of Help-Seeking (Aleven et al., 2003)</vt:lpstr>
      <vt:lpstr>Where do you agree and disagree  with this model?</vt:lpstr>
      <vt:lpstr>What would it mean for a student to fail at each of these steps?</vt:lpstr>
      <vt:lpstr>Could a student succeed at each of these steps, and still fail to learn?</vt:lpstr>
      <vt:lpstr>Model of Cognitive Tutor Help-Seeking (Aleven et al., 2006)</vt:lpstr>
      <vt:lpstr>Where do you agree and disagree  with this model?</vt:lpstr>
      <vt:lpstr>What would it mean for a student to fail at each of these steps?</vt:lpstr>
      <vt:lpstr>Could a student succeed at each of these steps, and still fail to learn?</vt:lpstr>
      <vt:lpstr>Comments? Questions?</vt:lpstr>
      <vt:lpstr>Impacts of Help-Seeking (Predicting Post-Test)</vt:lpstr>
      <vt:lpstr>Impacts of Help-Seeking (Predicting In-Tutor Behavior)</vt:lpstr>
      <vt:lpstr>Which findings should we trust more?</vt:lpstr>
      <vt:lpstr>Inconsistent Relationships</vt:lpstr>
      <vt:lpstr>Is it causal?</vt:lpstr>
      <vt:lpstr>Is it causal?</vt:lpstr>
      <vt:lpstr>Is it causal?</vt:lpstr>
      <vt:lpstr>Another issue</vt:lpstr>
      <vt:lpstr>Aleven et al.’s help-seeking bugs</vt:lpstr>
      <vt:lpstr>(Differential) Impacts of Help-Seeking (Aleven et al., 2006)</vt:lpstr>
      <vt:lpstr>One issue (Aleven et al., 2006)</vt:lpstr>
      <vt:lpstr>Help-Seeking Behaviors</vt:lpstr>
      <vt:lpstr>Executive help-seeking</vt:lpstr>
      <vt:lpstr>Comments? Questions?</vt:lpstr>
      <vt:lpstr>Factors driving help-seeking behaviors</vt:lpstr>
      <vt:lpstr>Why do students fail to seek help, when needed?</vt:lpstr>
      <vt:lpstr>Why do students fail to seek help, when needed?</vt:lpstr>
      <vt:lpstr>Why do students seek different forms of help (glossary, on-demand hints, teacher, friend)?</vt:lpstr>
      <vt:lpstr>Why do students seek different forms of help (glossary, on-demand hints, teacher, friend)?</vt:lpstr>
      <vt:lpstr>Questions? Comments?</vt:lpstr>
      <vt:lpstr>Measurement Methods</vt:lpstr>
      <vt:lpstr>Benefits/Drawbacks</vt:lpstr>
      <vt:lpstr>Thoughts on these types of measurement?</vt:lpstr>
      <vt:lpstr>Next Class</vt:lpstr>
      <vt:lpstr>Survey</vt:lpstr>
      <vt:lpstr>The End</vt:lpstr>
      <vt:lpstr>Extra Slides</vt:lpstr>
      <vt:lpstr>Learning Decomposition</vt:lpstr>
      <vt:lpstr>Bayesian Framework</vt:lpstr>
      <vt:lpstr>Some potential concerns…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538</cp:revision>
  <dcterms:created xsi:type="dcterms:W3CDTF">2010-01-07T20:34:12Z</dcterms:created>
  <dcterms:modified xsi:type="dcterms:W3CDTF">2011-01-25T01:42:04Z</dcterms:modified>
</cp:coreProperties>
</file>