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95" r:id="rId3"/>
    <p:sldId id="470" r:id="rId4"/>
    <p:sldId id="448" r:id="rId5"/>
    <p:sldId id="396" r:id="rId6"/>
    <p:sldId id="445" r:id="rId7"/>
    <p:sldId id="459" r:id="rId8"/>
    <p:sldId id="460" r:id="rId9"/>
    <p:sldId id="444" r:id="rId10"/>
    <p:sldId id="447" r:id="rId11"/>
    <p:sldId id="446" r:id="rId12"/>
    <p:sldId id="449" r:id="rId13"/>
    <p:sldId id="410" r:id="rId14"/>
    <p:sldId id="450" r:id="rId15"/>
    <p:sldId id="397" r:id="rId16"/>
    <p:sldId id="451" r:id="rId17"/>
    <p:sldId id="452" r:id="rId18"/>
    <p:sldId id="465" r:id="rId19"/>
    <p:sldId id="413" r:id="rId20"/>
    <p:sldId id="471" r:id="rId21"/>
    <p:sldId id="472" r:id="rId22"/>
    <p:sldId id="398" r:id="rId23"/>
    <p:sldId id="453" r:id="rId24"/>
    <p:sldId id="463" r:id="rId25"/>
    <p:sldId id="455" r:id="rId26"/>
    <p:sldId id="473" r:id="rId27"/>
    <p:sldId id="469" r:id="rId28"/>
    <p:sldId id="456" r:id="rId29"/>
    <p:sldId id="461" r:id="rId30"/>
    <p:sldId id="458" r:id="rId31"/>
    <p:sldId id="468" r:id="rId32"/>
    <p:sldId id="464" r:id="rId33"/>
    <p:sldId id="467" r:id="rId34"/>
    <p:sldId id="457" r:id="rId35"/>
    <p:sldId id="462" r:id="rId36"/>
    <p:sldId id="466" r:id="rId37"/>
    <p:sldId id="434" r:id="rId38"/>
    <p:sldId id="301" r:id="rId39"/>
    <p:sldId id="475" r:id="rId40"/>
    <p:sldId id="47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60" autoAdjust="0"/>
  </p:normalViewPr>
  <p:slideViewPr>
    <p:cSldViewPr>
      <p:cViewPr>
        <p:scale>
          <a:sx n="66" d="100"/>
          <a:sy n="66" d="100"/>
        </p:scale>
        <p:origin x="-1692"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Plan scaffolding: Impact on the process and product of learning</a:t>
            </a:r>
          </a:p>
          <a:p>
            <a:r>
              <a:rPr lang="en-US" dirty="0" smtClean="0"/>
              <a:t>Instructional Interventions in Computer Based Tutoring</a:t>
            </a:r>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ED5F639B-656A-4369-84E0-F13809BA208C}"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Plan scaffolding: Impact on the process and product of learning</a:t>
            </a:r>
          </a:p>
          <a:p>
            <a:r>
              <a:rPr lang="en-US" dirty="0" smtClean="0"/>
              <a:t>Instructional Interventions in Computer Based Tutoring</a:t>
            </a:r>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Plan scaffolding: Impact on the process and product of learning</a:t>
            </a:r>
          </a:p>
          <a:p>
            <a:r>
              <a:rPr lang="en-US" dirty="0" smtClean="0"/>
              <a:t>Instructional Interventions in </a:t>
            </a:r>
            <a:r>
              <a:rPr lang="en-US" smtClean="0"/>
              <a:t>Computer Based Tutoring</a:t>
            </a:r>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Plan scaffolding: Impact on the process and product of learning</a:t>
            </a:r>
          </a:p>
          <a:p>
            <a:r>
              <a:rPr lang="en-US" dirty="0" smtClean="0"/>
              <a:t>Instructional Interventions in </a:t>
            </a:r>
            <a:r>
              <a:rPr lang="en-US" smtClean="0"/>
              <a:t>Computer Based Tutoring</a:t>
            </a:r>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Meta-Cognition, Motivation, </a:t>
            </a:r>
            <a:br>
              <a:rPr lang="en-US" dirty="0" smtClean="0"/>
            </a:br>
            <a:r>
              <a:rPr lang="en-US" dirty="0" smtClean="0"/>
              <a:t>and Affect</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PSY504</a:t>
            </a:r>
            <a:br>
              <a:rPr lang="en-US" dirty="0" smtClean="0"/>
            </a:br>
            <a:r>
              <a:rPr lang="en-US" dirty="0" smtClean="0"/>
              <a:t>Spring term, 2011</a:t>
            </a:r>
          </a:p>
          <a:p>
            <a:r>
              <a:rPr lang="en-US" dirty="0" smtClean="0"/>
              <a:t>February 7, 2011</a:t>
            </a:r>
          </a:p>
          <a:p>
            <a:r>
              <a:rPr lang="en-US" dirty="0" smtClean="0"/>
              <a:t>Andy Montalvo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 Definitions</a:t>
            </a:r>
            <a:endParaRPr lang="en-US" dirty="0"/>
          </a:p>
        </p:txBody>
      </p:sp>
      <p:sp>
        <p:nvSpPr>
          <p:cNvPr id="3" name="Content Placeholder 2"/>
          <p:cNvSpPr>
            <a:spLocks noGrp="1"/>
          </p:cNvSpPr>
          <p:nvPr>
            <p:ph idx="1"/>
          </p:nvPr>
        </p:nvSpPr>
        <p:spPr/>
        <p:txBody>
          <a:bodyPr/>
          <a:lstStyle/>
          <a:p>
            <a:r>
              <a:rPr lang="en-US" dirty="0" smtClean="0"/>
              <a:t>Dictionary</a:t>
            </a:r>
          </a:p>
          <a:p>
            <a:pPr lvl="1"/>
            <a:r>
              <a:rPr lang="en-US" dirty="0" smtClean="0"/>
              <a:t>American Heritage: A plan of action resulting from </a:t>
            </a:r>
            <a:r>
              <a:rPr lang="en-US" i="1" dirty="0" smtClean="0"/>
              <a:t>strategy</a:t>
            </a:r>
            <a:r>
              <a:rPr lang="en-US" dirty="0" smtClean="0"/>
              <a:t> or intended to accomplish a specific goal</a:t>
            </a:r>
          </a:p>
          <a:p>
            <a:pPr lvl="1"/>
            <a:r>
              <a:rPr lang="en-US" i="1" dirty="0" smtClean="0"/>
              <a:t>Merriam Webster: </a:t>
            </a:r>
          </a:p>
          <a:p>
            <a:pPr lvl="2"/>
            <a:r>
              <a:rPr lang="en-US" i="1" dirty="0" smtClean="0"/>
              <a:t>a</a:t>
            </a:r>
            <a:r>
              <a:rPr lang="en-US" dirty="0" smtClean="0"/>
              <a:t> </a:t>
            </a:r>
            <a:r>
              <a:rPr lang="en-US" b="1" dirty="0" smtClean="0"/>
              <a:t>:</a:t>
            </a:r>
            <a:r>
              <a:rPr lang="en-US" dirty="0" smtClean="0"/>
              <a:t> a careful plan or method </a:t>
            </a:r>
            <a:r>
              <a:rPr lang="en-US" b="1" dirty="0" smtClean="0"/>
              <a:t>:</a:t>
            </a:r>
            <a:r>
              <a:rPr lang="en-US" dirty="0" smtClean="0"/>
              <a:t> a clever stratagem </a:t>
            </a:r>
          </a:p>
          <a:p>
            <a:pPr lvl="2"/>
            <a:r>
              <a:rPr lang="en-US" i="1" dirty="0" smtClean="0"/>
              <a:t>b</a:t>
            </a:r>
            <a:r>
              <a:rPr lang="en-US" dirty="0" smtClean="0"/>
              <a:t> </a:t>
            </a:r>
            <a:r>
              <a:rPr lang="en-US" b="1" dirty="0" smtClean="0"/>
              <a:t>:</a:t>
            </a:r>
            <a:r>
              <a:rPr lang="en-US" dirty="0" smtClean="0"/>
              <a:t> the art of devising or employing plans or stratagems toward a goal </a:t>
            </a:r>
          </a:p>
          <a:p>
            <a:pPr lvl="1"/>
            <a:r>
              <a:rPr lang="en-US" dirty="0" smtClean="0"/>
              <a:t>MacMillan: a plan or method for achieving something, especially over a long period of time</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sp>
        <p:nvSpPr>
          <p:cNvPr id="3" name="Content Placeholder 2"/>
          <p:cNvSpPr>
            <a:spLocks noGrp="1"/>
          </p:cNvSpPr>
          <p:nvPr>
            <p:ph idx="1"/>
          </p:nvPr>
        </p:nvSpPr>
        <p:spPr/>
        <p:txBody>
          <a:bodyPr/>
          <a:lstStyle/>
          <a:p>
            <a:r>
              <a:rPr lang="en-US" dirty="0" smtClean="0"/>
              <a:t>Synonyms by American Heritage</a:t>
            </a:r>
          </a:p>
          <a:p>
            <a:pPr lvl="1"/>
            <a:r>
              <a:rPr lang="en-US" b="1" i="1" dirty="0" smtClean="0"/>
              <a:t>plan, blueprint, design, project, scheme, strategy</a:t>
            </a:r>
            <a:br>
              <a:rPr lang="en-US" b="1" i="1" dirty="0" smtClean="0"/>
            </a:br>
            <a:r>
              <a:rPr lang="en-US" dirty="0" smtClean="0"/>
              <a:t/>
            </a:r>
            <a:br>
              <a:rPr lang="en-US" dirty="0" smtClean="0"/>
            </a:br>
            <a:r>
              <a:rPr lang="en-US" dirty="0" smtClean="0"/>
              <a:t>These nouns denote a method or program in accordance with which something is to be done or accomplished: </a:t>
            </a:r>
            <a:r>
              <a:rPr lang="en-US" i="1" dirty="0" smtClean="0"/>
              <a:t>has no vacation plans; a blueprint for reorganizing the company; social conventions of human design; an urban-renewal project; a new scheme for conservation; a strategy for survival.</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sp>
        <p:nvSpPr>
          <p:cNvPr id="3" name="Content Placeholder 2"/>
          <p:cNvSpPr>
            <a:spLocks noGrp="1"/>
          </p:cNvSpPr>
          <p:nvPr>
            <p:ph idx="1"/>
          </p:nvPr>
        </p:nvSpPr>
        <p:spPr/>
        <p:txBody>
          <a:bodyPr/>
          <a:lstStyle/>
          <a:p>
            <a:r>
              <a:rPr lang="en-US" dirty="0" smtClean="0"/>
              <a:t>Any thoughts?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Attempts to Disambiguate</a:t>
            </a:r>
            <a:endParaRPr lang="en-US" dirty="0"/>
          </a:p>
        </p:txBody>
      </p:sp>
      <p:sp>
        <p:nvSpPr>
          <p:cNvPr id="3" name="Content Placeholder 2"/>
          <p:cNvSpPr>
            <a:spLocks noGrp="1"/>
          </p:cNvSpPr>
          <p:nvPr>
            <p:ph idx="1"/>
          </p:nvPr>
        </p:nvSpPr>
        <p:spPr/>
        <p:txBody>
          <a:bodyPr/>
          <a:lstStyle/>
          <a:p>
            <a:r>
              <a:rPr lang="en-US" dirty="0" smtClean="0"/>
              <a:t>From Center for Management and Organization Effectiveness</a:t>
            </a:r>
          </a:p>
          <a:p>
            <a:pPr lvl="1"/>
            <a:r>
              <a:rPr lang="en-US" dirty="0" smtClean="0"/>
              <a:t>A plan is an arrangement, a pattern, a program, or a scheme for a definite purpose. A plan is very concrete in nature and doesn’t allow for deviation.</a:t>
            </a:r>
          </a:p>
          <a:p>
            <a:pPr lvl="1"/>
            <a:r>
              <a:rPr lang="en-US" dirty="0" smtClean="0"/>
              <a:t>A strategy, on the other hand, is a blueprint, layout, design, or idea used to accomplish a specific goal. A strategy is very flexible and open for adaptation and change when needed.</a:t>
            </a:r>
            <a:endParaRPr lang="en-US" dirty="0"/>
          </a:p>
        </p:txBody>
      </p:sp>
    </p:spTree>
    <p:extLst>
      <p:ext uri="{BB962C8B-B14F-4D97-AF65-F5344CB8AC3E}">
        <p14:creationId xmlns="" xmlns:p14="http://schemas.microsoft.com/office/powerpoint/2010/main" val="171552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Attempts to Disambiguate</a:t>
            </a:r>
            <a:endParaRPr lang="en-US" dirty="0"/>
          </a:p>
        </p:txBody>
      </p:sp>
      <p:sp>
        <p:nvSpPr>
          <p:cNvPr id="3" name="Content Placeholder 2"/>
          <p:cNvSpPr>
            <a:spLocks noGrp="1"/>
          </p:cNvSpPr>
          <p:nvPr>
            <p:ph idx="1"/>
          </p:nvPr>
        </p:nvSpPr>
        <p:spPr/>
        <p:txBody>
          <a:bodyPr>
            <a:normAutofit lnSpcReduction="10000"/>
          </a:bodyPr>
          <a:lstStyle/>
          <a:p>
            <a:r>
              <a:rPr lang="en-US" dirty="0" smtClean="0"/>
              <a:t>Answers.com</a:t>
            </a:r>
          </a:p>
          <a:p>
            <a:pPr lvl="1"/>
            <a:r>
              <a:rPr lang="en-US" dirty="0" smtClean="0"/>
              <a:t>A plan is basically "what to do" while a strategy is "how to do it“</a:t>
            </a:r>
          </a:p>
          <a:p>
            <a:r>
              <a:rPr lang="en-US" dirty="0" smtClean="0"/>
              <a:t>Peggy Schoen (IMF) – how to downsize</a:t>
            </a:r>
          </a:p>
          <a:p>
            <a:pPr lvl="1"/>
            <a:r>
              <a:rPr lang="en-US" dirty="0" smtClean="0"/>
              <a:t>Strategy :Doing the right thing</a:t>
            </a:r>
          </a:p>
          <a:p>
            <a:pPr lvl="1"/>
            <a:r>
              <a:rPr lang="en-US" dirty="0" smtClean="0"/>
              <a:t>Plan: Doing things right</a:t>
            </a:r>
          </a:p>
          <a:p>
            <a:r>
              <a:rPr lang="en-US" dirty="0" err="1" smtClean="0"/>
              <a:t>Dignath</a:t>
            </a:r>
            <a:r>
              <a:rPr lang="en-US" dirty="0" smtClean="0"/>
              <a:t> (</a:t>
            </a:r>
            <a:r>
              <a:rPr lang="en-US" dirty="0" err="1" smtClean="0"/>
              <a:t>Schraw</a:t>
            </a:r>
            <a:r>
              <a:rPr lang="en-US" dirty="0" smtClean="0"/>
              <a:t>)</a:t>
            </a:r>
          </a:p>
          <a:p>
            <a:pPr lvl="1"/>
            <a:r>
              <a:rPr lang="en-US" dirty="0" smtClean="0"/>
              <a:t> Planning involves the selection of appropriate strategies and the allocation of resources</a:t>
            </a:r>
            <a:endParaRPr lang="en-US" dirty="0"/>
          </a:p>
        </p:txBody>
      </p:sp>
    </p:spTree>
    <p:extLst>
      <p:ext uri="{BB962C8B-B14F-4D97-AF65-F5344CB8AC3E}">
        <p14:creationId xmlns="" xmlns:p14="http://schemas.microsoft.com/office/powerpoint/2010/main" val="1715525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How do goals fit into this?</a:t>
            </a:r>
          </a:p>
        </p:txBody>
      </p:sp>
    </p:spTree>
    <p:extLst>
      <p:ext uri="{BB962C8B-B14F-4D97-AF65-F5344CB8AC3E}">
        <p14:creationId xmlns="" xmlns:p14="http://schemas.microsoft.com/office/powerpoint/2010/main" val="2380107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 Definitions</a:t>
            </a:r>
            <a:endParaRPr lang="en-US" dirty="0"/>
          </a:p>
        </p:txBody>
      </p:sp>
      <p:sp>
        <p:nvSpPr>
          <p:cNvPr id="3" name="Content Placeholder 2"/>
          <p:cNvSpPr>
            <a:spLocks noGrp="1"/>
          </p:cNvSpPr>
          <p:nvPr>
            <p:ph idx="1"/>
          </p:nvPr>
        </p:nvSpPr>
        <p:spPr/>
        <p:txBody>
          <a:bodyPr/>
          <a:lstStyle/>
          <a:p>
            <a:r>
              <a:rPr lang="en-US" dirty="0" smtClean="0"/>
              <a:t>Merriam Webster: the end toward which effort is directed</a:t>
            </a:r>
          </a:p>
          <a:p>
            <a:r>
              <a:rPr lang="en-US" dirty="0" err="1" smtClean="0"/>
              <a:t>WordNet</a:t>
            </a:r>
            <a:r>
              <a:rPr lang="en-US" dirty="0" smtClean="0"/>
              <a:t>: the state of affairs that a plan is intended to achieve and that (when achieved) terminates behavior intended to achieve it</a:t>
            </a:r>
          </a:p>
          <a:p>
            <a:r>
              <a:rPr lang="en-US" dirty="0" smtClean="0"/>
              <a:t>American Heritage: The purpose toward which an endeavor is directed; an objective</a:t>
            </a:r>
          </a:p>
        </p:txBody>
      </p:sp>
    </p:spTree>
    <p:extLst>
      <p:ext uri="{BB962C8B-B14F-4D97-AF65-F5344CB8AC3E}">
        <p14:creationId xmlns="" xmlns:p14="http://schemas.microsoft.com/office/powerpoint/2010/main" val="2380107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 Definitions</a:t>
            </a:r>
            <a:endParaRPr lang="en-US" dirty="0"/>
          </a:p>
        </p:txBody>
      </p:sp>
      <p:sp>
        <p:nvSpPr>
          <p:cNvPr id="3" name="Content Placeholder 2"/>
          <p:cNvSpPr>
            <a:spLocks noGrp="1"/>
          </p:cNvSpPr>
          <p:nvPr>
            <p:ph idx="1"/>
          </p:nvPr>
        </p:nvSpPr>
        <p:spPr/>
        <p:txBody>
          <a:bodyPr>
            <a:normAutofit/>
          </a:bodyPr>
          <a:lstStyle/>
          <a:p>
            <a:r>
              <a:rPr lang="en-US" dirty="0" err="1" smtClean="0"/>
              <a:t>Winne</a:t>
            </a:r>
            <a:r>
              <a:rPr lang="en-US" dirty="0" smtClean="0"/>
              <a:t>, </a:t>
            </a:r>
            <a:r>
              <a:rPr lang="en-US" dirty="0" err="1" smtClean="0"/>
              <a:t>Hadwin</a:t>
            </a:r>
            <a:r>
              <a:rPr lang="en-US" dirty="0" smtClean="0"/>
              <a:t>: A set of standards by which a task might be judged</a:t>
            </a:r>
          </a:p>
          <a:p>
            <a:r>
              <a:rPr lang="en-US" dirty="0" err="1" smtClean="0"/>
              <a:t>Azevedo</a:t>
            </a:r>
            <a:r>
              <a:rPr lang="en-US" dirty="0" smtClean="0"/>
              <a:t>, Guthrie, Seibert: Consist either of operations that are possible, postponed, or intended, or of states that are expected to be obtained. Goals can be identified because they have no reference to already existing states.</a:t>
            </a:r>
          </a:p>
        </p:txBody>
      </p:sp>
    </p:spTree>
    <p:extLst>
      <p:ext uri="{BB962C8B-B14F-4D97-AF65-F5344CB8AC3E}">
        <p14:creationId xmlns="" xmlns:p14="http://schemas.microsoft.com/office/powerpoint/2010/main" val="2380107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 will use the terms</a:t>
            </a:r>
            <a:endParaRPr lang="en-US" dirty="0"/>
          </a:p>
        </p:txBody>
      </p:sp>
      <p:sp>
        <p:nvSpPr>
          <p:cNvPr id="3" name="Content Placeholder 2"/>
          <p:cNvSpPr>
            <a:spLocks noGrp="1"/>
          </p:cNvSpPr>
          <p:nvPr>
            <p:ph idx="1"/>
          </p:nvPr>
        </p:nvSpPr>
        <p:spPr/>
        <p:txBody>
          <a:bodyPr>
            <a:normAutofit lnSpcReduction="10000"/>
          </a:bodyPr>
          <a:lstStyle/>
          <a:p>
            <a:r>
              <a:rPr lang="en-US" dirty="0" smtClean="0"/>
              <a:t>Goal – an objective, something you wish to achieve (not a wish), an end to which </a:t>
            </a:r>
            <a:r>
              <a:rPr lang="en-US" u="sng" dirty="0" smtClean="0"/>
              <a:t>effort</a:t>
            </a:r>
            <a:r>
              <a:rPr lang="en-US" dirty="0" smtClean="0"/>
              <a:t> is directed</a:t>
            </a:r>
          </a:p>
          <a:p>
            <a:r>
              <a:rPr lang="en-US" dirty="0" smtClean="0"/>
              <a:t>Strategy – an approach used to achieve a goal that includes plans, plan monitoring (not the action, but the intent), and breaking goals into sub-goals</a:t>
            </a:r>
          </a:p>
          <a:p>
            <a:r>
              <a:rPr lang="en-US" dirty="0" smtClean="0"/>
              <a:t>Plan – list of procedures or tasks to perform to achieve a goal</a:t>
            </a:r>
            <a:endParaRPr lang="en-US" dirty="0"/>
          </a:p>
        </p:txBody>
      </p:sp>
    </p:spTree>
    <p:extLst>
      <p:ext uri="{BB962C8B-B14F-4D97-AF65-F5344CB8AC3E}">
        <p14:creationId xmlns="" xmlns:p14="http://schemas.microsoft.com/office/powerpoint/2010/main" val="407524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Planning</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Disambiguation</a:t>
            </a:r>
          </a:p>
          <a:p>
            <a:pPr marL="514350" indent="-514350">
              <a:buFont typeface="+mj-lt"/>
              <a:buAutoNum type="arabicPeriod"/>
            </a:pPr>
            <a:r>
              <a:rPr lang="en-US" dirty="0" smtClean="0"/>
              <a:t>Theories</a:t>
            </a:r>
          </a:p>
          <a:p>
            <a:pPr marL="514350" indent="-514350">
              <a:buFont typeface="+mj-lt"/>
              <a:buAutoNum type="arabicPeriod"/>
            </a:pPr>
            <a:r>
              <a:rPr lang="en-US" dirty="0" smtClean="0"/>
              <a:t>Research</a:t>
            </a:r>
            <a:endParaRPr lang="en-US" dirty="0"/>
          </a:p>
        </p:txBody>
      </p:sp>
    </p:spTree>
    <p:extLst>
      <p:ext uri="{BB962C8B-B14F-4D97-AF65-F5344CB8AC3E}">
        <p14:creationId xmlns="" xmlns:p14="http://schemas.microsoft.com/office/powerpoint/2010/main" val="635501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a:t>
            </a:r>
            <a:endParaRPr lang="en-US" dirty="0"/>
          </a:p>
        </p:txBody>
      </p:sp>
      <p:sp>
        <p:nvSpPr>
          <p:cNvPr id="3" name="Content Placeholder 2"/>
          <p:cNvSpPr>
            <a:spLocks noGrp="1"/>
          </p:cNvSpPr>
          <p:nvPr>
            <p:ph idx="1"/>
          </p:nvPr>
        </p:nvSpPr>
        <p:spPr/>
        <p:txBody>
          <a:bodyPr/>
          <a:lstStyle/>
          <a:p>
            <a:r>
              <a:rPr lang="en-US" dirty="0" smtClean="0"/>
              <a:t>As far as I can tell there is only one theory.  It’s the stake in the ground</a:t>
            </a:r>
          </a:p>
          <a:p>
            <a:r>
              <a:rPr lang="en-US" dirty="0" smtClean="0"/>
              <a:t>It’s </a:t>
            </a:r>
            <a:r>
              <a:rPr lang="en-US" smtClean="0"/>
              <a:t>not just </a:t>
            </a:r>
            <a:r>
              <a:rPr lang="en-US" dirty="0" smtClean="0"/>
              <a:t>for planning, so I’ve attempted to extract the planning portion.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COPES model</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810000" y="1100350"/>
            <a:ext cx="4724400" cy="5387940"/>
          </a:xfrm>
          <a:prstGeom prst="rect">
            <a:avLst/>
          </a:prstGeom>
          <a:noFill/>
          <a:ln w="9525">
            <a:noFill/>
            <a:miter lim="800000"/>
            <a:headEnd/>
            <a:tailEnd/>
          </a:ln>
        </p:spPr>
      </p:pic>
      <p:sp>
        <p:nvSpPr>
          <p:cNvPr id="5" name="TextBox 4"/>
          <p:cNvSpPr txBox="1"/>
          <p:nvPr/>
        </p:nvSpPr>
        <p:spPr>
          <a:xfrm>
            <a:off x="838200" y="1981200"/>
            <a:ext cx="3062057" cy="3416320"/>
          </a:xfrm>
          <a:prstGeom prst="rect">
            <a:avLst/>
          </a:prstGeom>
          <a:noFill/>
        </p:spPr>
        <p:txBody>
          <a:bodyPr wrap="none" rtlCol="0">
            <a:spAutoFit/>
          </a:bodyPr>
          <a:lstStyle/>
          <a:p>
            <a:r>
              <a:rPr lang="en-US" sz="3600" dirty="0" err="1" smtClean="0"/>
              <a:t>Winne</a:t>
            </a:r>
            <a:r>
              <a:rPr lang="en-US" sz="3600" dirty="0" smtClean="0"/>
              <a:t>, </a:t>
            </a:r>
            <a:r>
              <a:rPr lang="en-US" sz="3600" dirty="0" err="1" smtClean="0"/>
              <a:t>Hadwin</a:t>
            </a:r>
            <a:endParaRPr lang="en-US" sz="3600" dirty="0" smtClean="0"/>
          </a:p>
          <a:p>
            <a:pPr>
              <a:buFont typeface="Arial" pitchFamily="34" charset="0"/>
              <a:buChar char="•"/>
            </a:pPr>
            <a:r>
              <a:rPr lang="en-US" sz="3600" dirty="0" smtClean="0"/>
              <a:t> Conditions</a:t>
            </a:r>
          </a:p>
          <a:p>
            <a:pPr>
              <a:buFont typeface="Arial" pitchFamily="34" charset="0"/>
              <a:buChar char="•"/>
            </a:pPr>
            <a:r>
              <a:rPr lang="en-US" sz="3600" dirty="0" smtClean="0"/>
              <a:t> Operations</a:t>
            </a:r>
          </a:p>
          <a:p>
            <a:pPr>
              <a:buFont typeface="Arial" pitchFamily="34" charset="0"/>
              <a:buChar char="•"/>
            </a:pPr>
            <a:r>
              <a:rPr lang="en-US" sz="3600" dirty="0" smtClean="0"/>
              <a:t> Products</a:t>
            </a:r>
          </a:p>
          <a:p>
            <a:pPr>
              <a:buFont typeface="Arial" pitchFamily="34" charset="0"/>
              <a:buChar char="•"/>
            </a:pPr>
            <a:r>
              <a:rPr lang="en-US" sz="3600" dirty="0" smtClean="0"/>
              <a:t> Evaluations</a:t>
            </a:r>
          </a:p>
          <a:p>
            <a:pPr>
              <a:buFont typeface="Arial" pitchFamily="34" charset="0"/>
              <a:buChar char="•"/>
            </a:pPr>
            <a:r>
              <a:rPr lang="en-US" sz="3600" dirty="0" smtClean="0"/>
              <a:t> Standards</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Models</a:t>
            </a:r>
            <a:endParaRPr lang="en-US" dirty="0"/>
          </a:p>
        </p:txBody>
      </p:sp>
      <p:sp>
        <p:nvSpPr>
          <p:cNvPr id="3" name="Content Placeholder 2"/>
          <p:cNvSpPr>
            <a:spLocks noGrp="1"/>
          </p:cNvSpPr>
          <p:nvPr>
            <p:ph idx="1"/>
          </p:nvPr>
        </p:nvSpPr>
        <p:spPr/>
        <p:txBody>
          <a:bodyPr/>
          <a:lstStyle/>
          <a:p>
            <a:r>
              <a:rPr lang="en-US" dirty="0" err="1" smtClean="0"/>
              <a:t>Winne</a:t>
            </a:r>
            <a:r>
              <a:rPr lang="en-US" dirty="0" smtClean="0"/>
              <a:t>, </a:t>
            </a:r>
            <a:r>
              <a:rPr lang="en-US" dirty="0" err="1" smtClean="0"/>
              <a:t>Hadwin</a:t>
            </a:r>
            <a:endParaRPr lang="en-US" dirty="0" smtClean="0"/>
          </a:p>
        </p:txBody>
      </p:sp>
      <p:sp>
        <p:nvSpPr>
          <p:cNvPr id="4" name="Rectangle 3"/>
          <p:cNvSpPr/>
          <p:nvPr/>
        </p:nvSpPr>
        <p:spPr>
          <a:xfrm>
            <a:off x="3733800" y="1981200"/>
            <a:ext cx="2133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Task Definition</a:t>
            </a:r>
            <a:endParaRPr lang="en-US" dirty="0"/>
          </a:p>
        </p:txBody>
      </p:sp>
      <p:sp>
        <p:nvSpPr>
          <p:cNvPr id="5" name="Rectangle 4"/>
          <p:cNvSpPr/>
          <p:nvPr/>
        </p:nvSpPr>
        <p:spPr>
          <a:xfrm>
            <a:off x="6400800" y="30480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Goal setting and Planning</a:t>
            </a:r>
            <a:endParaRPr lang="en-US" dirty="0"/>
          </a:p>
        </p:txBody>
      </p:sp>
      <p:sp>
        <p:nvSpPr>
          <p:cNvPr id="6" name="Rectangle 5"/>
          <p:cNvSpPr/>
          <p:nvPr/>
        </p:nvSpPr>
        <p:spPr>
          <a:xfrm>
            <a:off x="3429000" y="4419600"/>
            <a:ext cx="2286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Enacting study strategies and Tactics</a:t>
            </a:r>
            <a:endParaRPr lang="en-US" dirty="0"/>
          </a:p>
        </p:txBody>
      </p:sp>
      <p:sp>
        <p:nvSpPr>
          <p:cNvPr id="7" name="Rectangle 6"/>
          <p:cNvSpPr/>
          <p:nvPr/>
        </p:nvSpPr>
        <p:spPr>
          <a:xfrm>
            <a:off x="685800" y="2971800"/>
            <a:ext cx="2362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Meta cognitively adapting</a:t>
            </a:r>
            <a:endParaRPr lang="en-US" dirty="0"/>
          </a:p>
        </p:txBody>
      </p:sp>
      <p:cxnSp>
        <p:nvCxnSpPr>
          <p:cNvPr id="9" name="Straight Arrow Connector 8"/>
          <p:cNvCxnSpPr>
            <a:stCxn id="4" idx="3"/>
            <a:endCxn id="5" idx="0"/>
          </p:cNvCxnSpPr>
          <p:nvPr/>
        </p:nvCxnSpPr>
        <p:spPr>
          <a:xfrm>
            <a:off x="5867400" y="2324100"/>
            <a:ext cx="15240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2"/>
            <a:endCxn id="6" idx="3"/>
          </p:cNvCxnSpPr>
          <p:nvPr/>
        </p:nvCxnSpPr>
        <p:spPr>
          <a:xfrm rot="5400000">
            <a:off x="6096000" y="3581400"/>
            <a:ext cx="9144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1"/>
            <a:endCxn id="7" idx="2"/>
          </p:cNvCxnSpPr>
          <p:nvPr/>
        </p:nvCxnSpPr>
        <p:spPr>
          <a:xfrm rot="10800000">
            <a:off x="1866900" y="3886200"/>
            <a:ext cx="15621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a:endCxn id="4" idx="2"/>
          </p:cNvCxnSpPr>
          <p:nvPr/>
        </p:nvCxnSpPr>
        <p:spPr>
          <a:xfrm flipV="1">
            <a:off x="3048000" y="2667000"/>
            <a:ext cx="1752600" cy="7620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3"/>
            <a:endCxn id="5" idx="1"/>
          </p:cNvCxnSpPr>
          <p:nvPr/>
        </p:nvCxnSpPr>
        <p:spPr>
          <a:xfrm>
            <a:off x="3048000" y="3429000"/>
            <a:ext cx="3352800" cy="762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3"/>
            <a:endCxn id="6" idx="0"/>
          </p:cNvCxnSpPr>
          <p:nvPr/>
        </p:nvCxnSpPr>
        <p:spPr>
          <a:xfrm>
            <a:off x="3048000" y="3429000"/>
            <a:ext cx="1524000" cy="9906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1" name="Isosceles Triangle 20"/>
          <p:cNvSpPr/>
          <p:nvPr/>
        </p:nvSpPr>
        <p:spPr>
          <a:xfrm rot="10800000">
            <a:off x="4572000" y="1676400"/>
            <a:ext cx="3810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267200" y="59436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stCxn id="6" idx="2"/>
            <a:endCxn id="33" idx="0"/>
          </p:cNvCxnSpPr>
          <p:nvPr/>
        </p:nvCxnSpPr>
        <p:spPr>
          <a:xfrm rot="5400000">
            <a:off x="4267200" y="5638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253397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Models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Winne</a:t>
            </a:r>
            <a:r>
              <a:rPr lang="en-US" dirty="0" smtClean="0"/>
              <a:t>, </a:t>
            </a:r>
            <a:r>
              <a:rPr lang="en-US" dirty="0" err="1" smtClean="0"/>
              <a:t>Hadwin</a:t>
            </a:r>
            <a:endParaRPr lang="en-US" dirty="0" smtClean="0"/>
          </a:p>
          <a:p>
            <a:pPr lvl="1"/>
            <a:r>
              <a:rPr lang="en-US" dirty="0" smtClean="0"/>
              <a:t>More complicated than shown, but this is simplified to focus on planning</a:t>
            </a:r>
          </a:p>
          <a:p>
            <a:pPr lvl="1"/>
            <a:r>
              <a:rPr lang="en-US" dirty="0" smtClean="0"/>
              <a:t>For planning and sub-goals, it may be better to defined sub-goals for students</a:t>
            </a:r>
          </a:p>
          <a:p>
            <a:pPr lvl="1"/>
            <a:r>
              <a:rPr lang="en-US" dirty="0" smtClean="0"/>
              <a:t>(Morgan, 1985, cited)</a:t>
            </a:r>
          </a:p>
          <a:p>
            <a:pPr lvl="2"/>
            <a:r>
              <a:rPr lang="en-US" dirty="0" smtClean="0"/>
              <a:t>Students not good at setting sub--goals</a:t>
            </a:r>
          </a:p>
          <a:p>
            <a:pPr lvl="2"/>
            <a:r>
              <a:rPr lang="en-US" dirty="0" smtClean="0"/>
              <a:t>But students with sub-goals faired better</a:t>
            </a:r>
          </a:p>
          <a:p>
            <a:pPr lvl="2"/>
            <a:r>
              <a:rPr lang="en-US" dirty="0" smtClean="0"/>
              <a:t>3 types of goals: proximal goals, 1 distal goal, 1 time goal </a:t>
            </a:r>
          </a:p>
          <a:p>
            <a:pPr lvl="1"/>
            <a:r>
              <a:rPr lang="en-US" dirty="0" smtClean="0"/>
              <a:t>(</a:t>
            </a:r>
            <a:r>
              <a:rPr lang="en-US" dirty="0" err="1" smtClean="0"/>
              <a:t>Schrunk</a:t>
            </a:r>
            <a:r>
              <a:rPr lang="en-US" dirty="0" smtClean="0"/>
              <a:t>, 1996, cited) Goals externally set are better if learning oriented rather outcome</a:t>
            </a:r>
          </a:p>
          <a:p>
            <a:r>
              <a:rPr lang="en-US" dirty="0" smtClean="0"/>
              <a:t>Notice that planning is seen as goal setting</a:t>
            </a:r>
          </a:p>
        </p:txBody>
      </p:sp>
    </p:spTree>
    <p:extLst>
      <p:ext uri="{BB962C8B-B14F-4D97-AF65-F5344CB8AC3E}">
        <p14:creationId xmlns="" xmlns:p14="http://schemas.microsoft.com/office/powerpoint/2010/main" val="2253397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Models</a:t>
            </a:r>
            <a:endParaRPr lang="en-US" dirty="0"/>
          </a:p>
        </p:txBody>
      </p:sp>
      <p:sp>
        <p:nvSpPr>
          <p:cNvPr id="3" name="Content Placeholder 2"/>
          <p:cNvSpPr>
            <a:spLocks noGrp="1"/>
          </p:cNvSpPr>
          <p:nvPr>
            <p:ph idx="1"/>
          </p:nvPr>
        </p:nvSpPr>
        <p:spPr/>
        <p:txBody>
          <a:bodyPr>
            <a:normAutofit/>
          </a:bodyPr>
          <a:lstStyle/>
          <a:p>
            <a:r>
              <a:rPr lang="en-US" dirty="0" smtClean="0"/>
              <a:t>Andy</a:t>
            </a:r>
          </a:p>
        </p:txBody>
      </p:sp>
      <p:sp>
        <p:nvSpPr>
          <p:cNvPr id="4" name="Rectangle 3"/>
          <p:cNvSpPr/>
          <p:nvPr/>
        </p:nvSpPr>
        <p:spPr>
          <a:xfrm>
            <a:off x="762000" y="2362200"/>
            <a:ext cx="1219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Task</a:t>
            </a:r>
            <a:endParaRPr lang="en-US" dirty="0"/>
          </a:p>
        </p:txBody>
      </p:sp>
      <p:sp>
        <p:nvSpPr>
          <p:cNvPr id="5" name="Rectangle 4"/>
          <p:cNvSpPr/>
          <p:nvPr/>
        </p:nvSpPr>
        <p:spPr>
          <a:xfrm>
            <a:off x="685800" y="4343400"/>
            <a:ext cx="137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Goal</a:t>
            </a:r>
            <a:endParaRPr lang="en-US" dirty="0"/>
          </a:p>
        </p:txBody>
      </p:sp>
      <p:sp>
        <p:nvSpPr>
          <p:cNvPr id="8" name="Rectangle 7"/>
          <p:cNvSpPr/>
          <p:nvPr/>
        </p:nvSpPr>
        <p:spPr>
          <a:xfrm>
            <a:off x="533400" y="3352800"/>
            <a:ext cx="1676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Task evaluation</a:t>
            </a:r>
          </a:p>
        </p:txBody>
      </p:sp>
      <p:cxnSp>
        <p:nvCxnSpPr>
          <p:cNvPr id="10" name="Straight Arrow Connector 9"/>
          <p:cNvCxnSpPr>
            <a:stCxn id="4" idx="2"/>
            <a:endCxn id="8" idx="0"/>
          </p:cNvCxnSpPr>
          <p:nvPr/>
        </p:nvCxnSpPr>
        <p:spPr>
          <a:xfrm rot="5400000">
            <a:off x="1143000" y="3124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2"/>
            <a:endCxn id="5" idx="0"/>
          </p:cNvCxnSpPr>
          <p:nvPr/>
        </p:nvCxnSpPr>
        <p:spPr>
          <a:xfrm rot="5400000">
            <a:off x="1143000" y="4114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181600" y="4343400"/>
            <a:ext cx="144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Plan</a:t>
            </a:r>
          </a:p>
        </p:txBody>
      </p:sp>
      <p:sp>
        <p:nvSpPr>
          <p:cNvPr id="19" name="Rectangle 18"/>
          <p:cNvSpPr/>
          <p:nvPr/>
        </p:nvSpPr>
        <p:spPr>
          <a:xfrm>
            <a:off x="5152572" y="54864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Strategy</a:t>
            </a:r>
          </a:p>
        </p:txBody>
      </p:sp>
      <p:sp>
        <p:nvSpPr>
          <p:cNvPr id="20" name="Rectangle 19"/>
          <p:cNvSpPr/>
          <p:nvPr/>
        </p:nvSpPr>
        <p:spPr>
          <a:xfrm>
            <a:off x="3004458" y="5529942"/>
            <a:ext cx="1219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Sub-goals</a:t>
            </a:r>
            <a:endParaRPr lang="en-US" dirty="0"/>
          </a:p>
        </p:txBody>
      </p:sp>
      <p:sp>
        <p:nvSpPr>
          <p:cNvPr id="21" name="Rectangle 20"/>
          <p:cNvSpPr/>
          <p:nvPr/>
        </p:nvSpPr>
        <p:spPr>
          <a:xfrm>
            <a:off x="2895600" y="42672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Evaluate goal in context</a:t>
            </a:r>
            <a:endParaRPr lang="en-US" dirty="0"/>
          </a:p>
        </p:txBody>
      </p:sp>
      <p:cxnSp>
        <p:nvCxnSpPr>
          <p:cNvPr id="25" name="Straight Arrow Connector 24"/>
          <p:cNvCxnSpPr>
            <a:stCxn id="21" idx="3"/>
            <a:endCxn id="14" idx="1"/>
          </p:cNvCxnSpPr>
          <p:nvPr/>
        </p:nvCxnSpPr>
        <p:spPr>
          <a:xfrm>
            <a:off x="4343400" y="46101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9" idx="1"/>
            <a:endCxn id="20" idx="3"/>
          </p:cNvCxnSpPr>
          <p:nvPr/>
        </p:nvCxnSpPr>
        <p:spPr>
          <a:xfrm rot="10800000" flipV="1">
            <a:off x="4223658" y="5791200"/>
            <a:ext cx="928914" cy="54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0" idx="0"/>
            <a:endCxn id="21" idx="2"/>
          </p:cNvCxnSpPr>
          <p:nvPr/>
        </p:nvCxnSpPr>
        <p:spPr>
          <a:xfrm rot="5400000" flipH="1" flipV="1">
            <a:off x="3328308" y="5238750"/>
            <a:ext cx="576942" cy="54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71400" y="3886200"/>
            <a:ext cx="1200200" cy="369332"/>
          </a:xfrm>
          <a:prstGeom prst="rect">
            <a:avLst/>
          </a:prstGeom>
          <a:noFill/>
        </p:spPr>
        <p:txBody>
          <a:bodyPr wrap="none" rtlCol="0">
            <a:spAutoFit/>
          </a:bodyPr>
          <a:lstStyle/>
          <a:p>
            <a:r>
              <a:rPr lang="en-US" dirty="0" smtClean="0"/>
              <a:t>conversion</a:t>
            </a:r>
            <a:endParaRPr lang="en-US" dirty="0"/>
          </a:p>
        </p:txBody>
      </p:sp>
      <p:cxnSp>
        <p:nvCxnSpPr>
          <p:cNvPr id="62" name="Straight Arrow Connector 61"/>
          <p:cNvCxnSpPr>
            <a:stCxn id="5" idx="3"/>
            <a:endCxn id="21" idx="1"/>
          </p:cNvCxnSpPr>
          <p:nvPr/>
        </p:nvCxnSpPr>
        <p:spPr>
          <a:xfrm>
            <a:off x="2057400" y="4610100"/>
            <a:ext cx="83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6477000" y="3200400"/>
            <a:ext cx="1295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Enact</a:t>
            </a:r>
            <a:endParaRPr lang="en-US" dirty="0"/>
          </a:p>
        </p:txBody>
      </p:sp>
      <p:sp>
        <p:nvSpPr>
          <p:cNvPr id="66" name="Rectangle 65"/>
          <p:cNvSpPr/>
          <p:nvPr/>
        </p:nvSpPr>
        <p:spPr>
          <a:xfrm>
            <a:off x="5105400" y="2133600"/>
            <a:ext cx="1143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Evaluate</a:t>
            </a:r>
          </a:p>
          <a:p>
            <a:pPr algn="ctr"/>
            <a:r>
              <a:rPr lang="en-US" dirty="0" smtClean="0"/>
              <a:t>Action</a:t>
            </a:r>
            <a:endParaRPr lang="en-US" dirty="0"/>
          </a:p>
        </p:txBody>
      </p:sp>
      <p:cxnSp>
        <p:nvCxnSpPr>
          <p:cNvPr id="68" name="Shape 67"/>
          <p:cNvCxnSpPr>
            <a:stCxn id="14" idx="3"/>
            <a:endCxn id="65" idx="2"/>
          </p:cNvCxnSpPr>
          <p:nvPr/>
        </p:nvCxnSpPr>
        <p:spPr>
          <a:xfrm flipV="1">
            <a:off x="6629400" y="3810000"/>
            <a:ext cx="495300" cy="8001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hape 69"/>
          <p:cNvCxnSpPr>
            <a:stCxn id="65" idx="0"/>
            <a:endCxn id="66" idx="3"/>
          </p:cNvCxnSpPr>
          <p:nvPr/>
        </p:nvCxnSpPr>
        <p:spPr>
          <a:xfrm rot="16200000" flipV="1">
            <a:off x="6362700" y="2438400"/>
            <a:ext cx="647700" cy="8763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hape 76"/>
          <p:cNvCxnSpPr>
            <a:stCxn id="66" idx="2"/>
            <a:endCxn id="65" idx="1"/>
          </p:cNvCxnSpPr>
          <p:nvPr/>
        </p:nvCxnSpPr>
        <p:spPr>
          <a:xfrm rot="16200000" flipH="1">
            <a:off x="5810250" y="2838450"/>
            <a:ext cx="533400" cy="8001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3505200" y="1371600"/>
            <a:ext cx="99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Evaluate Plan</a:t>
            </a:r>
            <a:endParaRPr lang="en-US" dirty="0"/>
          </a:p>
        </p:txBody>
      </p:sp>
      <p:cxnSp>
        <p:nvCxnSpPr>
          <p:cNvPr id="82" name="Straight Arrow Connector 81"/>
          <p:cNvCxnSpPr>
            <a:stCxn id="66" idx="0"/>
            <a:endCxn id="78" idx="3"/>
          </p:cNvCxnSpPr>
          <p:nvPr/>
        </p:nvCxnSpPr>
        <p:spPr>
          <a:xfrm rot="16200000" flipV="1">
            <a:off x="4895850" y="1352550"/>
            <a:ext cx="381000" cy="1181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638800" y="2971800"/>
            <a:ext cx="696024" cy="369332"/>
          </a:xfrm>
          <a:prstGeom prst="rect">
            <a:avLst/>
          </a:prstGeom>
          <a:noFill/>
        </p:spPr>
        <p:txBody>
          <a:bodyPr wrap="none" rtlCol="0">
            <a:spAutoFit/>
          </a:bodyPr>
          <a:lstStyle/>
          <a:p>
            <a:r>
              <a:rPr lang="en-US" dirty="0" smtClean="0"/>
              <a:t>Good</a:t>
            </a:r>
            <a:endParaRPr lang="en-US" dirty="0"/>
          </a:p>
        </p:txBody>
      </p:sp>
      <p:sp>
        <p:nvSpPr>
          <p:cNvPr id="85" name="TextBox 84"/>
          <p:cNvSpPr txBox="1"/>
          <p:nvPr/>
        </p:nvSpPr>
        <p:spPr>
          <a:xfrm>
            <a:off x="5562600" y="1676400"/>
            <a:ext cx="542136" cy="369332"/>
          </a:xfrm>
          <a:prstGeom prst="rect">
            <a:avLst/>
          </a:prstGeom>
          <a:noFill/>
        </p:spPr>
        <p:txBody>
          <a:bodyPr wrap="none" rtlCol="0">
            <a:spAutoFit/>
          </a:bodyPr>
          <a:lstStyle/>
          <a:p>
            <a:r>
              <a:rPr lang="en-US" dirty="0" smtClean="0"/>
              <a:t>Bad</a:t>
            </a:r>
            <a:endParaRPr lang="en-US" dirty="0"/>
          </a:p>
        </p:txBody>
      </p:sp>
      <p:cxnSp>
        <p:nvCxnSpPr>
          <p:cNvPr id="89" name="Shape 88"/>
          <p:cNvCxnSpPr>
            <a:stCxn id="66" idx="1"/>
            <a:endCxn id="14" idx="0"/>
          </p:cNvCxnSpPr>
          <p:nvPr/>
        </p:nvCxnSpPr>
        <p:spPr>
          <a:xfrm rot="10800000" flipH="1" flipV="1">
            <a:off x="5105400" y="2552700"/>
            <a:ext cx="800100" cy="1790700"/>
          </a:xfrm>
          <a:prstGeom prst="bentConnector4">
            <a:avLst>
              <a:gd name="adj1" fmla="val -28571"/>
              <a:gd name="adj2" fmla="val 61702"/>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648200" y="3657600"/>
            <a:ext cx="1302023" cy="369332"/>
          </a:xfrm>
          <a:prstGeom prst="rect">
            <a:avLst/>
          </a:prstGeom>
          <a:noFill/>
        </p:spPr>
        <p:txBody>
          <a:bodyPr wrap="none" rtlCol="0">
            <a:spAutoFit/>
          </a:bodyPr>
          <a:lstStyle/>
          <a:p>
            <a:r>
              <a:rPr lang="en-US" dirty="0" smtClean="0"/>
              <a:t>Bad, branch</a:t>
            </a:r>
          </a:p>
        </p:txBody>
      </p:sp>
      <p:cxnSp>
        <p:nvCxnSpPr>
          <p:cNvPr id="92" name="Shape 91"/>
          <p:cNvCxnSpPr>
            <a:stCxn id="78" idx="1"/>
            <a:endCxn id="21" idx="0"/>
          </p:cNvCxnSpPr>
          <p:nvPr/>
        </p:nvCxnSpPr>
        <p:spPr>
          <a:xfrm rot="10800000" flipH="1" flipV="1">
            <a:off x="3505200" y="1752600"/>
            <a:ext cx="114300" cy="2514600"/>
          </a:xfrm>
          <a:prstGeom prst="bentConnector4">
            <a:avLst>
              <a:gd name="adj1" fmla="val -200000"/>
              <a:gd name="adj2" fmla="val 57576"/>
            </a:avLst>
          </a:prstGeom>
          <a:ln>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2895600" y="1447800"/>
            <a:ext cx="542136" cy="369332"/>
          </a:xfrm>
          <a:prstGeom prst="rect">
            <a:avLst/>
          </a:prstGeom>
          <a:noFill/>
        </p:spPr>
        <p:txBody>
          <a:bodyPr wrap="none" rtlCol="0">
            <a:spAutoFit/>
          </a:bodyPr>
          <a:lstStyle/>
          <a:p>
            <a:r>
              <a:rPr lang="en-US" dirty="0" smtClean="0"/>
              <a:t>Bad</a:t>
            </a:r>
            <a:endParaRPr lang="en-US" dirty="0"/>
          </a:p>
        </p:txBody>
      </p:sp>
      <p:cxnSp>
        <p:nvCxnSpPr>
          <p:cNvPr id="97" name="Straight Arrow Connector 96"/>
          <p:cNvCxnSpPr>
            <a:stCxn id="14" idx="2"/>
            <a:endCxn id="19" idx="0"/>
          </p:cNvCxnSpPr>
          <p:nvPr/>
        </p:nvCxnSpPr>
        <p:spPr>
          <a:xfrm rot="16200000" flipH="1">
            <a:off x="5605236" y="5177064"/>
            <a:ext cx="609600" cy="90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9" name="Elbow Connector 98"/>
          <p:cNvCxnSpPr>
            <a:stCxn id="78" idx="2"/>
            <a:endCxn id="14" idx="0"/>
          </p:cNvCxnSpPr>
          <p:nvPr/>
        </p:nvCxnSpPr>
        <p:spPr>
          <a:xfrm rot="16200000" flipH="1">
            <a:off x="3848100" y="2286000"/>
            <a:ext cx="2209800" cy="1905000"/>
          </a:xfrm>
          <a:prstGeom prst="bentConnector3">
            <a:avLst>
              <a:gd name="adj1" fmla="val 69048"/>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2667000" y="4038600"/>
            <a:ext cx="4267200" cy="2362200"/>
          </a:xfrm>
          <a:prstGeom prst="roundRect">
            <a:avLst/>
          </a:prstGeom>
          <a:noFill/>
          <a:ln>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010400" y="5181600"/>
            <a:ext cx="1441420" cy="523220"/>
          </a:xfrm>
          <a:prstGeom prst="rect">
            <a:avLst/>
          </a:prstGeom>
          <a:noFill/>
          <a:ln>
            <a:noFill/>
          </a:ln>
        </p:spPr>
        <p:txBody>
          <a:bodyPr wrap="none" rtlCol="0">
            <a:spAutoFit/>
          </a:bodyPr>
          <a:lstStyle/>
          <a:p>
            <a:r>
              <a:rPr lang="en-US" sz="2800" dirty="0" smtClean="0">
                <a:solidFill>
                  <a:schemeClr val="accent6"/>
                </a:solidFill>
              </a:rPr>
              <a:t>Planning</a:t>
            </a:r>
            <a:endParaRPr lang="en-US" sz="2800" dirty="0">
              <a:solidFill>
                <a:schemeClr val="accent6"/>
              </a:solidFill>
            </a:endParaRPr>
          </a:p>
        </p:txBody>
      </p:sp>
    </p:spTree>
    <p:extLst>
      <p:ext uri="{BB962C8B-B14F-4D97-AF65-F5344CB8AC3E}">
        <p14:creationId xmlns="" xmlns:p14="http://schemas.microsoft.com/office/powerpoint/2010/main" val="2253397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Research</a:t>
            </a:r>
            <a:endParaRPr lang="en-US" dirty="0"/>
          </a:p>
        </p:txBody>
      </p:sp>
      <p:sp>
        <p:nvSpPr>
          <p:cNvPr id="3" name="Content Placeholder 2"/>
          <p:cNvSpPr>
            <a:spLocks noGrp="1"/>
          </p:cNvSpPr>
          <p:nvPr>
            <p:ph idx="1"/>
          </p:nvPr>
        </p:nvSpPr>
        <p:spPr/>
        <p:txBody>
          <a:bodyPr>
            <a:normAutofit/>
          </a:bodyPr>
          <a:lstStyle/>
          <a:p>
            <a:r>
              <a:rPr lang="en-US" dirty="0" smtClean="0"/>
              <a:t>Research that measures</a:t>
            </a:r>
          </a:p>
          <a:p>
            <a:r>
              <a:rPr lang="en-US" dirty="0" smtClean="0"/>
              <a:t>Research on instruction</a:t>
            </a:r>
          </a:p>
          <a:p>
            <a:r>
              <a:rPr lang="en-US" dirty="0" smtClean="0"/>
              <a:t>Research on computer tutoring</a:t>
            </a:r>
          </a:p>
          <a:p>
            <a:r>
              <a:rPr lang="en-US" dirty="0" smtClean="0"/>
              <a:t>Meta-analysis</a:t>
            </a:r>
          </a:p>
          <a:p>
            <a:r>
              <a:rPr lang="en-US" dirty="0" smtClean="0"/>
              <a:t>AI</a:t>
            </a:r>
          </a:p>
          <a:p>
            <a:r>
              <a:rPr lang="en-US" dirty="0" smtClean="0"/>
              <a:t>Other research</a:t>
            </a:r>
          </a:p>
        </p:txBody>
      </p:sp>
    </p:spTree>
    <p:extLst>
      <p:ext uri="{BB962C8B-B14F-4D97-AF65-F5344CB8AC3E}">
        <p14:creationId xmlns="" xmlns:p14="http://schemas.microsoft.com/office/powerpoint/2010/main" val="2253397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Measuring</a:t>
            </a:r>
            <a:endParaRPr lang="en-US" dirty="0"/>
          </a:p>
        </p:txBody>
      </p:sp>
      <p:sp>
        <p:nvSpPr>
          <p:cNvPr id="3" name="Content Placeholder 2"/>
          <p:cNvSpPr>
            <a:spLocks noGrp="1"/>
          </p:cNvSpPr>
          <p:nvPr>
            <p:ph idx="1"/>
          </p:nvPr>
        </p:nvSpPr>
        <p:spPr/>
        <p:txBody>
          <a:bodyPr>
            <a:normAutofit lnSpcReduction="10000"/>
          </a:bodyPr>
          <a:lstStyle/>
          <a:p>
            <a:r>
              <a:rPr lang="en-US" dirty="0" err="1" smtClean="0"/>
              <a:t>Azevedo</a:t>
            </a:r>
            <a:r>
              <a:rPr lang="en-US" dirty="0" smtClean="0"/>
              <a:t>, Guthrie, Seibert (2004)</a:t>
            </a:r>
          </a:p>
          <a:p>
            <a:pPr lvl="1"/>
            <a:r>
              <a:rPr lang="en-US" dirty="0" smtClean="0"/>
              <a:t>Students studying circulatory system</a:t>
            </a:r>
          </a:p>
          <a:p>
            <a:pPr lvl="1"/>
            <a:r>
              <a:rPr lang="en-US" dirty="0" smtClean="0"/>
              <a:t>Used think-</a:t>
            </a:r>
            <a:r>
              <a:rPr lang="en-US" dirty="0" err="1" smtClean="0"/>
              <a:t>alouds</a:t>
            </a:r>
            <a:r>
              <a:rPr lang="en-US" dirty="0" smtClean="0"/>
              <a:t> to record different self-regulated learning</a:t>
            </a:r>
          </a:p>
          <a:p>
            <a:pPr lvl="1"/>
            <a:r>
              <a:rPr lang="en-US" dirty="0" smtClean="0"/>
              <a:t>Setting “learning goals” did not help low-jumpers, but seemed to help high-jumpers</a:t>
            </a:r>
          </a:p>
          <a:p>
            <a:pPr lvl="1"/>
            <a:r>
              <a:rPr lang="en-US" dirty="0" smtClean="0"/>
              <a:t>High-jumpers were better at</a:t>
            </a:r>
          </a:p>
          <a:p>
            <a:pPr lvl="2"/>
            <a:r>
              <a:rPr lang="en-US" dirty="0" smtClean="0"/>
              <a:t>Planning</a:t>
            </a:r>
          </a:p>
          <a:p>
            <a:pPr lvl="2"/>
            <a:r>
              <a:rPr lang="en-US" dirty="0" smtClean="0"/>
              <a:t>Creating sub-goals</a:t>
            </a:r>
          </a:p>
          <a:p>
            <a:pPr lvl="2"/>
            <a:r>
              <a:rPr lang="en-US" dirty="0" smtClean="0"/>
              <a:t>Not recycling goals</a:t>
            </a:r>
          </a:p>
        </p:txBody>
      </p:sp>
    </p:spTree>
    <p:extLst>
      <p:ext uri="{BB962C8B-B14F-4D97-AF65-F5344CB8AC3E}">
        <p14:creationId xmlns="" xmlns:p14="http://schemas.microsoft.com/office/powerpoint/2010/main" val="2253397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Direct Instruction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Azevedo</a:t>
            </a:r>
            <a:r>
              <a:rPr lang="en-US" dirty="0" smtClean="0"/>
              <a:t>, </a:t>
            </a:r>
            <a:r>
              <a:rPr lang="en-US" dirty="0" err="1" smtClean="0"/>
              <a:t>Cromley</a:t>
            </a:r>
            <a:r>
              <a:rPr lang="en-US" dirty="0" smtClean="0"/>
              <a:t> (2004)</a:t>
            </a:r>
          </a:p>
          <a:p>
            <a:pPr lvl="1"/>
            <a:r>
              <a:rPr lang="en-US" dirty="0" smtClean="0"/>
              <a:t>Students (experimental group) were taught what self-regulated learning was</a:t>
            </a:r>
          </a:p>
          <a:p>
            <a:pPr lvl="1"/>
            <a:r>
              <a:rPr lang="en-US" dirty="0" smtClean="0"/>
              <a:t>Roger </a:t>
            </a:r>
            <a:r>
              <a:rPr lang="en-US" dirty="0" err="1" smtClean="0"/>
              <a:t>Azevedo</a:t>
            </a:r>
            <a:r>
              <a:rPr lang="en-US" dirty="0" smtClean="0"/>
              <a:t> actually sat with students and explained self-regulation by describing it and showing diagrams</a:t>
            </a:r>
          </a:p>
          <a:p>
            <a:pPr lvl="1"/>
            <a:r>
              <a:rPr lang="en-US" dirty="0" smtClean="0"/>
              <a:t>These students amazingly did better than the control group in learning, as measured by a post-test, on the circulatory system.</a:t>
            </a:r>
          </a:p>
          <a:p>
            <a:pPr lvl="1"/>
            <a:r>
              <a:rPr lang="en-US" dirty="0" smtClean="0"/>
              <a:t>Think-</a:t>
            </a:r>
            <a:r>
              <a:rPr lang="en-US" dirty="0" err="1" smtClean="0"/>
              <a:t>alounds</a:t>
            </a:r>
            <a:r>
              <a:rPr lang="en-US" dirty="0" smtClean="0"/>
              <a:t> were used to measure meta-cog as before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Meta-analysis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Charlotte </a:t>
            </a:r>
            <a:r>
              <a:rPr lang="en-US" dirty="0" err="1" smtClean="0"/>
              <a:t>Dignath</a:t>
            </a:r>
            <a:r>
              <a:rPr lang="en-US" dirty="0" smtClean="0"/>
              <a:t>, </a:t>
            </a:r>
            <a:r>
              <a:rPr lang="en-US" dirty="0" err="1" smtClean="0"/>
              <a:t>Buttner</a:t>
            </a:r>
            <a:r>
              <a:rPr lang="en-US" dirty="0" smtClean="0"/>
              <a:t> [</a:t>
            </a:r>
            <a:r>
              <a:rPr lang="en-US" dirty="0" err="1" smtClean="0"/>
              <a:t>Langfeldt</a:t>
            </a:r>
            <a:r>
              <a:rPr lang="en-US" dirty="0" smtClean="0"/>
              <a:t>] (2008)</a:t>
            </a:r>
          </a:p>
          <a:p>
            <a:pPr lvl="1"/>
            <a:r>
              <a:rPr lang="en-US" dirty="0" smtClean="0"/>
              <a:t>Primary school and secondary</a:t>
            </a:r>
          </a:p>
          <a:p>
            <a:pPr lvl="1"/>
            <a:r>
              <a:rPr lang="en-US" dirty="0" smtClean="0"/>
              <a:t>Since these are meta-analyses, they look across papers and therefore don’t address specific methods.</a:t>
            </a:r>
          </a:p>
          <a:p>
            <a:pPr lvl="1"/>
            <a:r>
              <a:rPr lang="en-US" dirty="0" smtClean="0"/>
              <a:t>Student training of planning plus either monitoring or evaluation strategies. Other combinations not as good.</a:t>
            </a:r>
          </a:p>
          <a:p>
            <a:pPr lvl="1"/>
            <a:r>
              <a:rPr lang="en-US" dirty="0" smtClean="0"/>
              <a:t>Teaching the planning and strategies was not enough, students needed feedback on strategy use (related to motivation) </a:t>
            </a:r>
          </a:p>
          <a:p>
            <a:pPr lvl="1"/>
            <a:r>
              <a:rPr lang="en-US" dirty="0" smtClean="0"/>
              <a:t>Researcher interventions were better than teacher interventions </a:t>
            </a:r>
            <a:r>
              <a:rPr lang="en-US" dirty="0" smtClean="0">
                <a:sym typeface="Wingdings" pitchFamily="2" charset="2"/>
              </a:rPr>
              <a:t></a:t>
            </a:r>
            <a:endParaRPr lang="en-US" dirty="0" smtClean="0"/>
          </a:p>
        </p:txBody>
      </p:sp>
    </p:spTree>
    <p:extLst>
      <p:ext uri="{BB962C8B-B14F-4D97-AF65-F5344CB8AC3E}">
        <p14:creationId xmlns="" xmlns:p14="http://schemas.microsoft.com/office/powerpoint/2010/main" val="2253397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Tutoring</a:t>
            </a:r>
            <a:endParaRPr lang="en-US" dirty="0"/>
          </a:p>
        </p:txBody>
      </p:sp>
      <p:sp>
        <p:nvSpPr>
          <p:cNvPr id="3" name="Content Placeholder 2"/>
          <p:cNvSpPr>
            <a:spLocks noGrp="1"/>
          </p:cNvSpPr>
          <p:nvPr>
            <p:ph idx="1"/>
          </p:nvPr>
        </p:nvSpPr>
        <p:spPr/>
        <p:txBody>
          <a:bodyPr/>
          <a:lstStyle/>
          <a:p>
            <a:r>
              <a:rPr lang="en-US" dirty="0" smtClean="0"/>
              <a:t>Corbett (1996)</a:t>
            </a:r>
          </a:p>
          <a:p>
            <a:pPr lvl="1"/>
            <a:r>
              <a:rPr lang="en-US" dirty="0" smtClean="0"/>
              <a:t>Used ACT-R for planning scaffolding in Lisp tutor</a:t>
            </a:r>
          </a:p>
          <a:p>
            <a:pPr lvl="1"/>
            <a:r>
              <a:rPr lang="en-US" dirty="0" smtClean="0"/>
              <a:t>Uses knowledge tracing</a:t>
            </a:r>
          </a:p>
          <a:p>
            <a:pPr lvl="1"/>
            <a:r>
              <a:rPr lang="en-US" dirty="0" smtClean="0"/>
              <a:t>Basically adds scaffolds for getting students to create sub-goals</a:t>
            </a:r>
          </a:p>
          <a:p>
            <a:pPr lvl="1"/>
            <a:r>
              <a:rPr lang="en-US" dirty="0" smtClean="0"/>
              <a:t>Showed significant learning gains.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Plan and Planning</a:t>
            </a:r>
          </a:p>
          <a:p>
            <a:pPr lvl="1"/>
            <a:r>
              <a:rPr lang="en-US" dirty="0" smtClean="0"/>
              <a:t>Different levels are referred to.</a:t>
            </a:r>
          </a:p>
          <a:p>
            <a:pPr lvl="2"/>
            <a:r>
              <a:rPr lang="en-US" dirty="0" smtClean="0"/>
              <a:t>Study Plan</a:t>
            </a:r>
          </a:p>
          <a:p>
            <a:pPr lvl="2"/>
            <a:r>
              <a:rPr lang="en-US" dirty="0" smtClean="0"/>
              <a:t>Problem level plan</a:t>
            </a:r>
          </a:p>
          <a:p>
            <a:pPr lvl="1"/>
            <a:r>
              <a:rPr lang="en-US" dirty="0" smtClean="0"/>
              <a:t>Are there different parts to this?</a:t>
            </a:r>
          </a:p>
          <a:p>
            <a:r>
              <a:rPr lang="en-US" dirty="0" smtClean="0"/>
              <a:t>Strategy</a:t>
            </a:r>
          </a:p>
          <a:p>
            <a:pPr lvl="1"/>
            <a:r>
              <a:rPr lang="en-US" dirty="0" smtClean="0"/>
              <a:t>In education, it seems to be often spoken at a different level than most people do</a:t>
            </a:r>
          </a:p>
          <a:p>
            <a:pPr lvl="1"/>
            <a:r>
              <a:rPr lang="en-US" dirty="0" smtClean="0"/>
              <a:t>Underlining is spoken of as a strategy.  This is a strategy?</a:t>
            </a:r>
          </a:p>
          <a:p>
            <a:r>
              <a:rPr lang="en-US" dirty="0" smtClean="0"/>
              <a:t>Goals</a:t>
            </a:r>
          </a:p>
          <a:p>
            <a:pPr lvl="1"/>
            <a:r>
              <a:rPr lang="en-US" dirty="0" smtClean="0"/>
              <a:t>There are goals, </a:t>
            </a:r>
            <a:r>
              <a:rPr lang="en-US" dirty="0" err="1" smtClean="0"/>
              <a:t>subgoals</a:t>
            </a:r>
            <a:endParaRPr lang="en-US" dirty="0" smtClean="0"/>
          </a:p>
          <a:p>
            <a:pPr lvl="1"/>
            <a:r>
              <a:rPr lang="en-US" dirty="0" smtClean="0"/>
              <a:t>Goals are really its own subject, but we will touch on them here</a:t>
            </a:r>
          </a:p>
          <a:p>
            <a:pPr lv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Mooney (1990)</a:t>
            </a:r>
          </a:p>
          <a:p>
            <a:pPr lvl="1"/>
            <a:r>
              <a:rPr lang="en-US" dirty="0" smtClean="0"/>
              <a:t>How is planning learned? Use AI system called GENESIS</a:t>
            </a:r>
          </a:p>
          <a:p>
            <a:pPr lvl="1"/>
            <a:r>
              <a:rPr lang="en-US" dirty="0" smtClean="0"/>
              <a:t>GENESIS is a natural language program that reads texts and attempts to figure out people plans and intentions.</a:t>
            </a:r>
          </a:p>
          <a:p>
            <a:pPr lvl="1"/>
            <a:r>
              <a:rPr lang="en-US" dirty="0" smtClean="0"/>
              <a:t>It extracts goals and plans (plan schemata) from text and stores them</a:t>
            </a:r>
          </a:p>
          <a:p>
            <a:pPr lvl="1"/>
            <a:r>
              <a:rPr lang="en-US" dirty="0" smtClean="0"/>
              <a:t>It can then use these to help it figure out other plans</a:t>
            </a:r>
          </a:p>
          <a:p>
            <a:pPr lvl="1"/>
            <a:r>
              <a:rPr lang="en-US" dirty="0" smtClean="0"/>
              <a:t>It tests plans schemas to make sure they fit actions </a:t>
            </a:r>
          </a:p>
          <a:p>
            <a:pPr lvl="1"/>
            <a:r>
              <a:rPr lang="en-US" dirty="0" smtClean="0"/>
              <a:t>Attempts to draw parallel to human reasoning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Somewhat connected research</a:t>
            </a:r>
            <a:endParaRPr lang="en-US" dirty="0"/>
          </a:p>
        </p:txBody>
      </p:sp>
      <p:sp>
        <p:nvSpPr>
          <p:cNvPr id="3" name="Content Placeholder 2"/>
          <p:cNvSpPr>
            <a:spLocks noGrp="1"/>
          </p:cNvSpPr>
          <p:nvPr>
            <p:ph idx="1"/>
          </p:nvPr>
        </p:nvSpPr>
        <p:spPr/>
        <p:txBody>
          <a:bodyPr/>
          <a:lstStyle/>
          <a:p>
            <a:r>
              <a:rPr lang="en-US" dirty="0" smtClean="0"/>
              <a:t>The following set of research was interesting and shed some light on planning, but seemed less important to our discussion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Tutoring</a:t>
            </a:r>
            <a:endParaRPr lang="en-US" dirty="0"/>
          </a:p>
        </p:txBody>
      </p:sp>
      <p:sp>
        <p:nvSpPr>
          <p:cNvPr id="3" name="Content Placeholder 2"/>
          <p:cNvSpPr>
            <a:spLocks noGrp="1"/>
          </p:cNvSpPr>
          <p:nvPr>
            <p:ph idx="1"/>
          </p:nvPr>
        </p:nvSpPr>
        <p:spPr/>
        <p:txBody>
          <a:bodyPr/>
          <a:lstStyle/>
          <a:p>
            <a:r>
              <a:rPr lang="en-US" dirty="0" err="1" smtClean="0"/>
              <a:t>Rus</a:t>
            </a:r>
            <a:r>
              <a:rPr lang="en-US" dirty="0" smtClean="0"/>
              <a:t>, </a:t>
            </a:r>
            <a:r>
              <a:rPr lang="en-US" dirty="0" err="1" smtClean="0"/>
              <a:t>Lintean</a:t>
            </a:r>
            <a:r>
              <a:rPr lang="en-US" dirty="0" smtClean="0"/>
              <a:t>, </a:t>
            </a:r>
            <a:r>
              <a:rPr lang="en-US" dirty="0" err="1" smtClean="0"/>
              <a:t>Azevedo</a:t>
            </a:r>
            <a:r>
              <a:rPr lang="en-US" dirty="0" smtClean="0"/>
              <a:t> (2010)</a:t>
            </a:r>
          </a:p>
          <a:p>
            <a:pPr lvl="1"/>
            <a:r>
              <a:rPr lang="en-US" dirty="0" smtClean="0"/>
              <a:t>Used </a:t>
            </a:r>
            <a:r>
              <a:rPr lang="en-US" dirty="0" err="1" smtClean="0"/>
              <a:t>MetaTutor</a:t>
            </a:r>
            <a:r>
              <a:rPr lang="en-US" dirty="0" smtClean="0"/>
              <a:t> to scaffold sub-goals in circulatory system tutor</a:t>
            </a:r>
          </a:p>
          <a:p>
            <a:pPr lvl="1"/>
            <a:r>
              <a:rPr lang="en-US" dirty="0" smtClean="0"/>
              <a:t>Could tell if goals too general or specific</a:t>
            </a:r>
          </a:p>
          <a:p>
            <a:pPr lvl="1"/>
            <a:r>
              <a:rPr lang="en-US" dirty="0" smtClean="0"/>
              <a:t>I’m not sure if there were any learning gains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Tutoring</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Manlove</a:t>
            </a:r>
            <a:r>
              <a:rPr lang="en-US" dirty="0" smtClean="0"/>
              <a:t>: Process coordinator in PC+</a:t>
            </a:r>
          </a:p>
          <a:p>
            <a:pPr lvl="1"/>
            <a:r>
              <a:rPr lang="en-US" dirty="0" smtClean="0"/>
              <a:t>Mostly better results, but it seemed that using the tool sometimes took time away from other activities like model </a:t>
            </a:r>
            <a:r>
              <a:rPr lang="en-US" dirty="0" smtClean="0"/>
              <a:t>building</a:t>
            </a:r>
            <a:endParaRPr lang="en-US" dirty="0" smtClean="0"/>
          </a:p>
          <a:p>
            <a:r>
              <a:rPr lang="en-US" dirty="0" smtClean="0"/>
              <a:t>White, </a:t>
            </a:r>
            <a:r>
              <a:rPr lang="en-US" dirty="0" err="1" smtClean="0"/>
              <a:t>Federicksen</a:t>
            </a:r>
            <a:r>
              <a:rPr lang="en-US" dirty="0" smtClean="0"/>
              <a:t>: </a:t>
            </a:r>
            <a:r>
              <a:rPr lang="en-US" dirty="0" err="1" smtClean="0"/>
              <a:t>ThinkerTools</a:t>
            </a:r>
            <a:endParaRPr lang="en-US" dirty="0" smtClean="0"/>
          </a:p>
          <a:p>
            <a:pPr lvl="1"/>
            <a:r>
              <a:rPr lang="en-US" dirty="0" smtClean="0"/>
              <a:t>Anybody know about this?</a:t>
            </a:r>
          </a:p>
          <a:p>
            <a:pPr lvl="1"/>
            <a:r>
              <a:rPr lang="en-US" dirty="0" smtClean="0"/>
              <a:t>Paper I had was 118 pages</a:t>
            </a:r>
          </a:p>
          <a:p>
            <a:r>
              <a:rPr lang="en-US" dirty="0" smtClean="0"/>
              <a:t>Jackson, et al (1996): </a:t>
            </a:r>
            <a:r>
              <a:rPr lang="en-US" dirty="0" err="1" smtClean="0"/>
              <a:t>ModelIt</a:t>
            </a:r>
            <a:endParaRPr lang="en-US" dirty="0" smtClean="0"/>
          </a:p>
          <a:p>
            <a:pPr lvl="1"/>
            <a:r>
              <a:rPr lang="en-US" dirty="0" smtClean="0"/>
              <a:t>Any one?</a:t>
            </a:r>
          </a:p>
          <a:p>
            <a:r>
              <a:rPr lang="en-US" dirty="0" smtClean="0"/>
              <a:t>William, et al (1996): ASK Jasper</a:t>
            </a:r>
          </a:p>
          <a:p>
            <a:pPr lvl="1"/>
            <a:r>
              <a:rPr lang="en-US" dirty="0" smtClean="0"/>
              <a:t>Any one?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Model-Tracing</a:t>
            </a:r>
            <a:endParaRPr lang="en-US" dirty="0"/>
          </a:p>
        </p:txBody>
      </p:sp>
      <p:sp>
        <p:nvSpPr>
          <p:cNvPr id="3" name="Content Placeholder 2"/>
          <p:cNvSpPr>
            <a:spLocks noGrp="1"/>
          </p:cNvSpPr>
          <p:nvPr>
            <p:ph idx="1"/>
          </p:nvPr>
        </p:nvSpPr>
        <p:spPr/>
        <p:txBody>
          <a:bodyPr>
            <a:normAutofit/>
          </a:bodyPr>
          <a:lstStyle/>
          <a:p>
            <a:r>
              <a:rPr lang="en-US" dirty="0" smtClean="0"/>
              <a:t>Koedinger, Anderson (1990)</a:t>
            </a:r>
          </a:p>
          <a:p>
            <a:pPr lvl="1"/>
            <a:r>
              <a:rPr lang="en-US" dirty="0" smtClean="0"/>
              <a:t>Experts and novices create plans differently</a:t>
            </a:r>
          </a:p>
          <a:p>
            <a:pPr lvl="1"/>
            <a:r>
              <a:rPr lang="en-US" dirty="0" smtClean="0"/>
              <a:t>Like in problem solving experts skip steps</a:t>
            </a:r>
          </a:p>
        </p:txBody>
      </p:sp>
    </p:spTree>
    <p:extLst>
      <p:ext uri="{BB962C8B-B14F-4D97-AF65-F5344CB8AC3E}">
        <p14:creationId xmlns="" xmlns:p14="http://schemas.microsoft.com/office/powerpoint/2010/main" val="2253397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Hidden as something else</a:t>
            </a:r>
            <a:endParaRPr lang="en-US" dirty="0"/>
          </a:p>
        </p:txBody>
      </p:sp>
      <p:sp>
        <p:nvSpPr>
          <p:cNvPr id="3" name="Content Placeholder 2"/>
          <p:cNvSpPr>
            <a:spLocks noGrp="1"/>
          </p:cNvSpPr>
          <p:nvPr>
            <p:ph idx="1"/>
          </p:nvPr>
        </p:nvSpPr>
        <p:spPr/>
        <p:txBody>
          <a:bodyPr/>
          <a:lstStyle/>
          <a:p>
            <a:r>
              <a:rPr lang="en-US" dirty="0" smtClean="0"/>
              <a:t>Sandoval, </a:t>
            </a:r>
            <a:r>
              <a:rPr lang="en-US" dirty="0" err="1" smtClean="0"/>
              <a:t>Reiser</a:t>
            </a:r>
            <a:r>
              <a:rPr lang="en-US" dirty="0" smtClean="0"/>
              <a:t> - </a:t>
            </a:r>
            <a:r>
              <a:rPr lang="en-US" dirty="0" err="1" smtClean="0"/>
              <a:t>ExplanationConstructor</a:t>
            </a:r>
            <a:endParaRPr lang="en-US" dirty="0" smtClean="0"/>
          </a:p>
          <a:p>
            <a:pPr lvl="1"/>
            <a:r>
              <a:rPr lang="en-US" dirty="0" smtClean="0"/>
              <a:t>Part of Explanation driven inquiry</a:t>
            </a:r>
          </a:p>
          <a:p>
            <a:pPr lvl="1"/>
            <a:r>
              <a:rPr lang="en-US" dirty="0" smtClean="0"/>
              <a:t>Questions need to be answered and answers are to be explained.</a:t>
            </a:r>
          </a:p>
          <a:p>
            <a:pPr lvl="1"/>
            <a:r>
              <a:rPr lang="en-US" dirty="0" smtClean="0"/>
              <a:t>Student creates hierarchy of questions that need to be explained to get to back to the main question.</a:t>
            </a:r>
          </a:p>
          <a:p>
            <a:pPr lvl="1"/>
            <a:r>
              <a:rPr lang="en-US" dirty="0" smtClean="0"/>
              <a:t>Basically, this formulates a plan for how to answer the question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Hidden as something else</a:t>
            </a:r>
            <a:endParaRPr lang="en-US" dirty="0"/>
          </a:p>
        </p:txBody>
      </p:sp>
      <p:sp>
        <p:nvSpPr>
          <p:cNvPr id="3" name="Content Placeholder 2"/>
          <p:cNvSpPr>
            <a:spLocks noGrp="1"/>
          </p:cNvSpPr>
          <p:nvPr>
            <p:ph idx="1"/>
          </p:nvPr>
        </p:nvSpPr>
        <p:spPr/>
        <p:txBody>
          <a:bodyPr/>
          <a:lstStyle/>
          <a:p>
            <a:r>
              <a:rPr lang="en-US" dirty="0" smtClean="0"/>
              <a:t>Bell, Davis</a:t>
            </a:r>
          </a:p>
          <a:p>
            <a:pPr lvl="1"/>
            <a:r>
              <a:rPr lang="en-US" dirty="0" smtClean="0"/>
              <a:t>KIE (Knowledge Integration Environment</a:t>
            </a:r>
          </a:p>
          <a:p>
            <a:pPr lvl="1"/>
            <a:r>
              <a:rPr lang="en-US" dirty="0" smtClean="0"/>
              <a:t>Use the pedagogical agent Mildred (a cow) to provide “Thinking Ahead” prompts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Tree>
    <p:extLst>
      <p:ext uri="{BB962C8B-B14F-4D97-AF65-F5344CB8AC3E}">
        <p14:creationId xmlns="" xmlns:p14="http://schemas.microsoft.com/office/powerpoint/2010/main" val="36379163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Papers</a:t>
            </a:r>
            <a:endParaRPr lang="en-US"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en-US" dirty="0" err="1" smtClean="0"/>
              <a:t>Azevedo</a:t>
            </a:r>
            <a:r>
              <a:rPr lang="en-US" dirty="0" smtClean="0"/>
              <a:t>, R., &amp; </a:t>
            </a:r>
            <a:r>
              <a:rPr lang="en-US" dirty="0" err="1" smtClean="0"/>
              <a:t>Cromley</a:t>
            </a:r>
            <a:r>
              <a:rPr lang="en-US" dirty="0" smtClean="0"/>
              <a:t>, J. G. (2004). Does training on self-regulated learning facilitate students' learning with hypermedia? </a:t>
            </a:r>
            <a:r>
              <a:rPr lang="en-US" i="1" dirty="0" smtClean="0"/>
              <a:t>Journal of Educational Psychology, 96</a:t>
            </a:r>
            <a:r>
              <a:rPr lang="en-US" dirty="0" smtClean="0"/>
              <a:t>(3), 523-535</a:t>
            </a:r>
          </a:p>
          <a:p>
            <a:pPr marL="514350" indent="-514350">
              <a:buFont typeface="+mj-lt"/>
              <a:buAutoNum type="arabicPeriod"/>
            </a:pPr>
            <a:r>
              <a:rPr lang="en-US" dirty="0" err="1" smtClean="0"/>
              <a:t>Azevedo</a:t>
            </a:r>
            <a:r>
              <a:rPr lang="en-US" dirty="0" smtClean="0"/>
              <a:t>, R. </a:t>
            </a:r>
            <a:r>
              <a:rPr lang="en-US" dirty="0" err="1" smtClean="0"/>
              <a:t>Cromley</a:t>
            </a:r>
            <a:r>
              <a:rPr lang="en-US" dirty="0" smtClean="0"/>
              <a:t>, J.G., Winters, F.I., </a:t>
            </a:r>
            <a:r>
              <a:rPr lang="en-US" dirty="0" err="1" smtClean="0"/>
              <a:t>Xu</a:t>
            </a:r>
            <a:r>
              <a:rPr lang="en-US" dirty="0" smtClean="0"/>
              <a:t>, L., &amp; </a:t>
            </a:r>
            <a:r>
              <a:rPr lang="en-US" dirty="0" err="1" smtClean="0"/>
              <a:t>Iny</a:t>
            </a:r>
            <a:r>
              <a:rPr lang="en-US" dirty="0" smtClean="0"/>
              <a:t>, D. (2003, July). Is strategy instruction effective in facilitating students' ability to regulate their learning with hypermedia? In U. Hoppe, F. </a:t>
            </a:r>
            <a:r>
              <a:rPr lang="en-US" dirty="0" err="1" smtClean="0"/>
              <a:t>Verdejo</a:t>
            </a:r>
            <a:r>
              <a:rPr lang="en-US" dirty="0" smtClean="0"/>
              <a:t>, &amp; J. Kay (Eds.), Artificial Intelligence in Education: Shaping the future of learning through intelligent technologies (pp. 193-200). Amsterdam: IOS Press.</a:t>
            </a:r>
          </a:p>
          <a:p>
            <a:pPr marL="514350" indent="-514350">
              <a:buFont typeface="+mj-lt"/>
              <a:buAutoNum type="arabicPeriod"/>
            </a:pPr>
            <a:r>
              <a:rPr lang="en-US" dirty="0" err="1" smtClean="0"/>
              <a:t>Azevedo</a:t>
            </a:r>
            <a:r>
              <a:rPr lang="en-US" dirty="0" smtClean="0"/>
              <a:t>, R., Guthrie, J.T., Siebert, D. (2004) The Role of Self-Regulated Learning in Fostering Students' Conceptual Understanding of Complex Systems with Hypermedia. </a:t>
            </a:r>
            <a:r>
              <a:rPr lang="en-US" i="1" dirty="0" smtClean="0"/>
              <a:t>Journal of Educational Computing Research</a:t>
            </a:r>
            <a:r>
              <a:rPr lang="en-US" dirty="0" smtClean="0"/>
              <a:t>, 30 (1&amp;2), 87-111.</a:t>
            </a:r>
          </a:p>
          <a:p>
            <a:pPr marL="514350" indent="-514350">
              <a:buFont typeface="+mj-lt"/>
              <a:buAutoNum type="arabicPeriod"/>
            </a:pPr>
            <a:r>
              <a:rPr lang="en-US" dirty="0" smtClean="0"/>
              <a:t>Corbett, Albert (2000)j Instructional Interventions in Computer-Based Tutoring: Differential Impact on Learning Time and Accuracy; In Proc. of CHI'2000, The Hague; 97--104</a:t>
            </a:r>
          </a:p>
          <a:p>
            <a:pPr marL="514350" indent="-514350">
              <a:buFont typeface="+mj-lt"/>
              <a:buAutoNum type="arabicPeriod"/>
            </a:pPr>
            <a:r>
              <a:rPr lang="en-US" dirty="0" err="1" smtClean="0"/>
              <a:t>Dignath</a:t>
            </a:r>
            <a:r>
              <a:rPr lang="en-US" dirty="0" smtClean="0"/>
              <a:t>, Charlotte and </a:t>
            </a:r>
            <a:r>
              <a:rPr lang="en-US" dirty="0" err="1" smtClean="0"/>
              <a:t>Büttner</a:t>
            </a:r>
            <a:r>
              <a:rPr lang="en-US" dirty="0" smtClean="0"/>
              <a:t>, Gerhard (2008) . Components of fostering self-regulated learning among students. A meta-analysis on intervention studies at primary and secondary school level. </a:t>
            </a:r>
            <a:r>
              <a:rPr lang="en-US" i="1" dirty="0" err="1" smtClean="0"/>
              <a:t>Metacognition</a:t>
            </a:r>
            <a:r>
              <a:rPr lang="en-US" i="1" dirty="0" smtClean="0"/>
              <a:t> and Learning; </a:t>
            </a:r>
            <a:r>
              <a:rPr lang="en-US" dirty="0" smtClean="0"/>
              <a:t>3 (3) 231-264</a:t>
            </a:r>
          </a:p>
          <a:p>
            <a:pPr marL="514350" indent="-514350">
              <a:buFont typeface="+mj-lt"/>
              <a:buAutoNum type="arabicPeriod"/>
            </a:pPr>
            <a:r>
              <a:rPr lang="en-US" dirty="0" err="1" smtClean="0"/>
              <a:t>Dignath</a:t>
            </a:r>
            <a:r>
              <a:rPr lang="en-US" dirty="0" smtClean="0"/>
              <a:t>, Charlotte; </a:t>
            </a:r>
            <a:r>
              <a:rPr lang="en-US" dirty="0" err="1" smtClean="0"/>
              <a:t>Buettner</a:t>
            </a:r>
            <a:r>
              <a:rPr lang="en-US" dirty="0" smtClean="0"/>
              <a:t>, Gerhard; </a:t>
            </a:r>
            <a:r>
              <a:rPr lang="en-US" dirty="0" err="1" smtClean="0"/>
              <a:t>Langfeldt</a:t>
            </a:r>
            <a:r>
              <a:rPr lang="en-US" dirty="0" smtClean="0"/>
              <a:t>, Hans-Peter, How can primary school students learn self-regulated learning strategies most effectively?: A meta-analysis on self-regulation training </a:t>
            </a:r>
            <a:r>
              <a:rPr lang="en-US" dirty="0" err="1" smtClean="0"/>
              <a:t>programmes</a:t>
            </a:r>
            <a:r>
              <a:rPr lang="en-US" dirty="0" smtClean="0"/>
              <a:t>, Educational Research Review, Volume 3, Issue 2, 2008, Pages 101-12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Planning</a:t>
            </a:r>
            <a:endParaRPr lang="en-US" dirty="0"/>
          </a:p>
        </p:txBody>
      </p:sp>
      <p:sp>
        <p:nvSpPr>
          <p:cNvPr id="3" name="Content Placeholder 2"/>
          <p:cNvSpPr>
            <a:spLocks noGrp="1"/>
          </p:cNvSpPr>
          <p:nvPr>
            <p:ph idx="1"/>
          </p:nvPr>
        </p:nvSpPr>
        <p:spPr/>
        <p:txBody>
          <a:bodyPr/>
          <a:lstStyle/>
          <a:p>
            <a:r>
              <a:rPr lang="en-US" dirty="0" smtClean="0"/>
              <a:t>To plan</a:t>
            </a:r>
          </a:p>
          <a:p>
            <a:r>
              <a:rPr lang="en-US" dirty="0" smtClean="0"/>
              <a:t>Can anyone suggest a definition for planning?</a:t>
            </a:r>
          </a:p>
          <a:p>
            <a:r>
              <a:rPr lang="en-US" dirty="0" smtClean="0"/>
              <a:t>Any suggestions for how to make this definition better?</a:t>
            </a:r>
            <a:endParaRPr lang="en-US" dirty="0"/>
          </a:p>
        </p:txBody>
      </p:sp>
    </p:spTree>
    <p:extLst>
      <p:ext uri="{BB962C8B-B14F-4D97-AF65-F5344CB8AC3E}">
        <p14:creationId xmlns="" xmlns:p14="http://schemas.microsoft.com/office/powerpoint/2010/main" val="635501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Papers</a:t>
            </a:r>
            <a:endParaRPr lang="en-US"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startAt="7"/>
            </a:pPr>
            <a:r>
              <a:rPr lang="en-US" dirty="0" smtClean="0"/>
              <a:t>Koedinger, K. R. and Anderson, J. R. (1990), Abstract Planning and Perceptual Chunks: Elements of Expertise in Geometry. Cognitive Science, 14: 511–550</a:t>
            </a:r>
          </a:p>
          <a:p>
            <a:pPr marL="514350" indent="-514350">
              <a:buFont typeface="+mj-lt"/>
              <a:buAutoNum type="arabicPeriod" startAt="7"/>
            </a:pPr>
            <a:r>
              <a:rPr lang="fr-FR" dirty="0" err="1" smtClean="0"/>
              <a:t>Manlove</a:t>
            </a:r>
            <a:r>
              <a:rPr lang="fr-FR" dirty="0" smtClean="0"/>
              <a:t>, Sarah; </a:t>
            </a:r>
            <a:r>
              <a:rPr lang="fr-FR" dirty="0" err="1" smtClean="0"/>
              <a:t>Lazonder</a:t>
            </a:r>
            <a:r>
              <a:rPr lang="fr-FR" dirty="0" smtClean="0"/>
              <a:t>, </a:t>
            </a:r>
            <a:r>
              <a:rPr lang="fr-FR" dirty="0" err="1" smtClean="0"/>
              <a:t>Ard</a:t>
            </a:r>
            <a:r>
              <a:rPr lang="fr-FR" dirty="0" smtClean="0"/>
              <a:t>; de Jong, Ton (2007); </a:t>
            </a:r>
            <a:r>
              <a:rPr lang="en-US" dirty="0" smtClean="0"/>
              <a:t>Software scaffolds to promote regulation during scientific inquiry learning. </a:t>
            </a:r>
            <a:r>
              <a:rPr lang="en-US" i="1" dirty="0" err="1" smtClean="0"/>
              <a:t>Metacognition</a:t>
            </a:r>
            <a:r>
              <a:rPr lang="en-US" i="1" dirty="0" smtClean="0"/>
              <a:t> and Learning;</a:t>
            </a:r>
            <a:r>
              <a:rPr lang="en-US" dirty="0" smtClean="0"/>
              <a:t>  2(2) 141-155</a:t>
            </a:r>
          </a:p>
          <a:p>
            <a:pPr marL="514350" indent="-514350">
              <a:buFont typeface="+mj-lt"/>
              <a:buAutoNum type="arabicPeriod" startAt="7"/>
            </a:pPr>
            <a:r>
              <a:rPr lang="en-US" dirty="0" smtClean="0"/>
              <a:t>Mooney, Raymond J., Learning plan schemata from observation: Explanation-based learning for plan recognition, Cognitive Science, Volume 14, Issue 4, October-December 1990, Pages 483-509</a:t>
            </a:r>
            <a:endParaRPr lang="en-US" i="1" dirty="0" smtClean="0"/>
          </a:p>
          <a:p>
            <a:pPr marL="514350" indent="-514350">
              <a:buFont typeface="+mj-lt"/>
              <a:buAutoNum type="arabicPeriod" startAt="7"/>
            </a:pPr>
            <a:r>
              <a:rPr lang="en-US" dirty="0" err="1" smtClean="0"/>
              <a:t>Muis</a:t>
            </a:r>
            <a:r>
              <a:rPr lang="en-US" dirty="0" smtClean="0"/>
              <a:t>, Krista R. and Franco, Gina M. (2010) Epistemic profiles and </a:t>
            </a:r>
            <a:r>
              <a:rPr lang="en-US" dirty="0" err="1" smtClean="0"/>
              <a:t>metacognition</a:t>
            </a:r>
            <a:r>
              <a:rPr lang="en-US" dirty="0" smtClean="0"/>
              <a:t>: support for the consistency hypothesis. </a:t>
            </a:r>
            <a:r>
              <a:rPr lang="en-US" i="1" dirty="0" err="1" smtClean="0"/>
              <a:t>Metacognition</a:t>
            </a:r>
            <a:r>
              <a:rPr lang="en-US" i="1" dirty="0" smtClean="0"/>
              <a:t> and Learning</a:t>
            </a:r>
            <a:r>
              <a:rPr lang="en-US" dirty="0" smtClean="0"/>
              <a:t>; 5 (1) , 27-45</a:t>
            </a:r>
          </a:p>
          <a:p>
            <a:pPr marL="514350" indent="-514350">
              <a:buFont typeface="+mj-lt"/>
              <a:buAutoNum type="arabicPeriod" startAt="7"/>
            </a:pPr>
            <a:r>
              <a:rPr lang="en-US" dirty="0" err="1" smtClean="0"/>
              <a:t>Rus</a:t>
            </a:r>
            <a:r>
              <a:rPr lang="en-US" dirty="0" smtClean="0"/>
              <a:t>, V., </a:t>
            </a:r>
            <a:r>
              <a:rPr lang="en-US" dirty="0" err="1" smtClean="0"/>
              <a:t>Lintean</a:t>
            </a:r>
            <a:r>
              <a:rPr lang="en-US" dirty="0" smtClean="0"/>
              <a:t>, M., &amp; </a:t>
            </a:r>
            <a:r>
              <a:rPr lang="en-US" dirty="0" err="1" smtClean="0"/>
              <a:t>Azevedo</a:t>
            </a:r>
            <a:r>
              <a:rPr lang="en-US" dirty="0" smtClean="0"/>
              <a:t>, R., (2010). Computational Aspects of The Intelligent Tutoring System </a:t>
            </a:r>
            <a:r>
              <a:rPr lang="en-US" dirty="0" err="1" smtClean="0"/>
              <a:t>MetaTutor</a:t>
            </a:r>
            <a:r>
              <a:rPr lang="en-US" dirty="0" smtClean="0"/>
              <a:t>. Proceedings of the </a:t>
            </a:r>
            <a:r>
              <a:rPr lang="en-US" i="1" dirty="0" smtClean="0"/>
              <a:t>23st International Florida Artificial Intelligence Research Society Conference</a:t>
            </a:r>
            <a:r>
              <a:rPr lang="en-US" dirty="0" smtClean="0"/>
              <a:t>. Daytona Beach, FL. </a:t>
            </a:r>
          </a:p>
          <a:p>
            <a:pPr marL="514350" indent="-514350">
              <a:buFont typeface="+mj-lt"/>
              <a:buAutoNum type="arabicPeriod" startAt="7"/>
            </a:pPr>
            <a:r>
              <a:rPr lang="en-US" dirty="0" err="1" smtClean="0"/>
              <a:t>Schraw</a:t>
            </a:r>
            <a:r>
              <a:rPr lang="en-US" dirty="0" smtClean="0"/>
              <a:t>, Gregory (2007) The use of computer-based environments for understanding and improving self-regulation. </a:t>
            </a:r>
            <a:r>
              <a:rPr lang="en-US" dirty="0" err="1" smtClean="0"/>
              <a:t>Metacognition</a:t>
            </a:r>
            <a:r>
              <a:rPr lang="en-US" dirty="0" smtClean="0"/>
              <a:t> Learning (2007) 2:169–176</a:t>
            </a:r>
          </a:p>
          <a:p>
            <a:pPr marL="514350" indent="-514350">
              <a:buFont typeface="+mj-lt"/>
              <a:buAutoNum type="arabicPeriod" startAt="7"/>
            </a:pPr>
            <a:r>
              <a:rPr lang="en-US" dirty="0" err="1" smtClean="0"/>
              <a:t>Winne</a:t>
            </a:r>
            <a:r>
              <a:rPr lang="en-US" dirty="0" smtClean="0"/>
              <a:t>, P., </a:t>
            </a:r>
            <a:r>
              <a:rPr lang="en-US" dirty="0" err="1" smtClean="0"/>
              <a:t>Hadwin</a:t>
            </a:r>
            <a:r>
              <a:rPr lang="en-US" dirty="0" smtClean="0"/>
              <a:t>, P. (1998) Studying as Self-Regulated Learning. In Hacker, D.J., </a:t>
            </a:r>
            <a:r>
              <a:rPr lang="en-US" dirty="0" err="1" smtClean="0"/>
              <a:t>Dunlosky</a:t>
            </a:r>
            <a:r>
              <a:rPr lang="en-US" dirty="0" smtClean="0"/>
              <a:t>, J., </a:t>
            </a:r>
            <a:r>
              <a:rPr lang="en-US" dirty="0" err="1" smtClean="0"/>
              <a:t>Graesser</a:t>
            </a:r>
            <a:r>
              <a:rPr lang="en-US" dirty="0" smtClean="0"/>
              <a:t>, A.C. </a:t>
            </a:r>
            <a:r>
              <a:rPr lang="en-US" i="1" dirty="0" err="1" smtClean="0"/>
              <a:t>Metacognition</a:t>
            </a:r>
            <a:r>
              <a:rPr lang="en-US" i="1" dirty="0" smtClean="0"/>
              <a:t> in Educational Theory and Practice</a:t>
            </a:r>
            <a:r>
              <a:rPr lang="en-US" dirty="0" smtClean="0"/>
              <a:t>, 277-304.</a:t>
            </a:r>
          </a:p>
          <a:p>
            <a:pPr marL="514350" indent="-514350">
              <a:buFont typeface="+mj-lt"/>
              <a:buAutoNum type="arabicPeriod" startAt="7"/>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Plan/Planning Dictionary Definitions</a:t>
            </a:r>
            <a:endParaRPr lang="en-US" dirty="0"/>
          </a:p>
        </p:txBody>
      </p:sp>
      <p:sp>
        <p:nvSpPr>
          <p:cNvPr id="3" name="Content Placeholder 2"/>
          <p:cNvSpPr>
            <a:spLocks noGrp="1"/>
          </p:cNvSpPr>
          <p:nvPr>
            <p:ph idx="1"/>
          </p:nvPr>
        </p:nvSpPr>
        <p:spPr/>
        <p:txBody>
          <a:bodyPr>
            <a:normAutofit lnSpcReduction="10000"/>
          </a:bodyPr>
          <a:lstStyle/>
          <a:p>
            <a:r>
              <a:rPr lang="en-US" dirty="0" smtClean="0"/>
              <a:t>Oxford: (a plan) an intention or decision about what one is going to do</a:t>
            </a:r>
          </a:p>
          <a:p>
            <a:r>
              <a:rPr lang="en-US" dirty="0" smtClean="0"/>
              <a:t>Cambridge: the act of deciding how to do something</a:t>
            </a:r>
          </a:p>
          <a:p>
            <a:r>
              <a:rPr lang="en-US" dirty="0" smtClean="0"/>
              <a:t>American Heritage: a scheme or method of acting, doing, proceeding, making, etc., developed in advance</a:t>
            </a:r>
          </a:p>
          <a:p>
            <a:r>
              <a:rPr lang="en-US" dirty="0" err="1" smtClean="0"/>
              <a:t>WordNet</a:t>
            </a:r>
            <a:r>
              <a:rPr lang="en-US" dirty="0" smtClean="0"/>
              <a:t>: an act of formulating a program for a definite course of action</a:t>
            </a:r>
            <a:endParaRPr lang="en-US" dirty="0"/>
          </a:p>
          <a:p>
            <a:endParaRPr lang="en-US" dirty="0"/>
          </a:p>
        </p:txBody>
      </p:sp>
    </p:spTree>
    <p:extLst>
      <p:ext uri="{BB962C8B-B14F-4D97-AF65-F5344CB8AC3E}">
        <p14:creationId xmlns="" xmlns:p14="http://schemas.microsoft.com/office/powerpoint/2010/main" val="293822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Plan/Planning other definitions</a:t>
            </a:r>
            <a:endParaRPr lang="en-US" dirty="0"/>
          </a:p>
        </p:txBody>
      </p:sp>
      <p:sp>
        <p:nvSpPr>
          <p:cNvPr id="3" name="Content Placeholder 2"/>
          <p:cNvSpPr>
            <a:spLocks noGrp="1"/>
          </p:cNvSpPr>
          <p:nvPr>
            <p:ph idx="1"/>
          </p:nvPr>
        </p:nvSpPr>
        <p:spPr/>
        <p:txBody>
          <a:bodyPr>
            <a:normAutofit/>
          </a:bodyPr>
          <a:lstStyle/>
          <a:p>
            <a:r>
              <a:rPr lang="en-US" dirty="0" err="1" smtClean="0"/>
              <a:t>Winne</a:t>
            </a:r>
            <a:r>
              <a:rPr lang="en-US" dirty="0" smtClean="0"/>
              <a:t>, </a:t>
            </a:r>
            <a:r>
              <a:rPr lang="en-US" dirty="0" err="1" smtClean="0"/>
              <a:t>Hadwin</a:t>
            </a:r>
            <a:r>
              <a:rPr lang="en-US" dirty="0" smtClean="0"/>
              <a:t>: creation of sub-goals (implicit)</a:t>
            </a:r>
          </a:p>
          <a:p>
            <a:r>
              <a:rPr lang="en-US" dirty="0" err="1" smtClean="0"/>
              <a:t>Azevedo</a:t>
            </a:r>
            <a:r>
              <a:rPr lang="en-US" dirty="0" smtClean="0"/>
              <a:t>, Guthrie, Seibert: A plan involves coordinating the selection of operators. Its execution involves making behavior conditional on the state of the problem and a hierarchy of goals and sub-goals</a:t>
            </a:r>
          </a:p>
          <a:p>
            <a:pPr lvl="1"/>
            <a:endParaRPr lang="en-US" dirty="0"/>
          </a:p>
        </p:txBody>
      </p:sp>
    </p:spTree>
    <p:extLst>
      <p:ext uri="{BB962C8B-B14F-4D97-AF65-F5344CB8AC3E}">
        <p14:creationId xmlns="" xmlns:p14="http://schemas.microsoft.com/office/powerpoint/2010/main" val="2938227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Plan/Planning other definitions</a:t>
            </a:r>
            <a:endParaRPr lang="en-US" dirty="0"/>
          </a:p>
        </p:txBody>
      </p:sp>
      <p:sp>
        <p:nvSpPr>
          <p:cNvPr id="3" name="Content Placeholder 2"/>
          <p:cNvSpPr>
            <a:spLocks noGrp="1"/>
          </p:cNvSpPr>
          <p:nvPr>
            <p:ph idx="1"/>
          </p:nvPr>
        </p:nvSpPr>
        <p:spPr/>
        <p:txBody>
          <a:bodyPr>
            <a:normAutofit/>
          </a:bodyPr>
          <a:lstStyle/>
          <a:p>
            <a:r>
              <a:rPr lang="en-US" dirty="0" err="1" smtClean="0"/>
              <a:t>Muis</a:t>
            </a:r>
            <a:r>
              <a:rPr lang="en-US" dirty="0" smtClean="0"/>
              <a:t> (2007): </a:t>
            </a:r>
          </a:p>
          <a:p>
            <a:pPr lvl="1"/>
            <a:r>
              <a:rPr lang="en-US" dirty="0" smtClean="0"/>
              <a:t>Planning includes selecting the types of learning  </a:t>
            </a:r>
            <a:r>
              <a:rPr lang="en-US" smtClean="0"/>
              <a:t>and  </a:t>
            </a:r>
            <a:r>
              <a:rPr lang="en-US" smtClean="0"/>
              <a:t>meta-cognitive  </a:t>
            </a:r>
            <a:r>
              <a:rPr lang="en-US" dirty="0" smtClean="0"/>
              <a:t>strategies  an  individual  may  use  to  carry  out  the  task</a:t>
            </a:r>
          </a:p>
          <a:p>
            <a:pPr lvl="1"/>
            <a:r>
              <a:rPr lang="en-US" dirty="0" smtClean="0"/>
              <a:t>A plan is a course of action an individual decides to implement prior to solving a problem</a:t>
            </a:r>
          </a:p>
          <a:p>
            <a:pPr lvl="1"/>
            <a:endParaRPr lang="en-US" dirty="0"/>
          </a:p>
        </p:txBody>
      </p:sp>
    </p:spTree>
    <p:extLst>
      <p:ext uri="{BB962C8B-B14F-4D97-AF65-F5344CB8AC3E}">
        <p14:creationId xmlns="" xmlns:p14="http://schemas.microsoft.com/office/powerpoint/2010/main" val="2938227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Plan/Planning other definitions</a:t>
            </a:r>
            <a:endParaRPr lang="en-US" dirty="0"/>
          </a:p>
        </p:txBody>
      </p:sp>
      <p:sp>
        <p:nvSpPr>
          <p:cNvPr id="3" name="Content Placeholder 2"/>
          <p:cNvSpPr>
            <a:spLocks noGrp="1"/>
          </p:cNvSpPr>
          <p:nvPr>
            <p:ph idx="1"/>
          </p:nvPr>
        </p:nvSpPr>
        <p:spPr/>
        <p:txBody>
          <a:bodyPr>
            <a:normAutofit/>
          </a:bodyPr>
          <a:lstStyle/>
          <a:p>
            <a:r>
              <a:rPr lang="en-US" dirty="0" err="1" smtClean="0"/>
              <a:t>Schraw</a:t>
            </a:r>
            <a:r>
              <a:rPr lang="en-US" dirty="0" smtClean="0"/>
              <a:t> (2006): </a:t>
            </a:r>
          </a:p>
          <a:p>
            <a:pPr lvl="1"/>
            <a:r>
              <a:rPr lang="en-US" dirty="0" smtClean="0"/>
              <a:t> Planning involves the selection of appropriate strategies and the allocation of resources</a:t>
            </a:r>
          </a:p>
          <a:p>
            <a:pPr lvl="1"/>
            <a:r>
              <a:rPr lang="en-US" dirty="0" smtClean="0"/>
              <a:t>Planning includes goal setting, activating relevant background knowledge, and budgeting time</a:t>
            </a:r>
          </a:p>
          <a:p>
            <a:pPr lvl="1"/>
            <a:endParaRPr lang="en-US" dirty="0"/>
          </a:p>
        </p:txBody>
      </p:sp>
    </p:spTree>
    <p:extLst>
      <p:ext uri="{BB962C8B-B14F-4D97-AF65-F5344CB8AC3E}">
        <p14:creationId xmlns="" xmlns:p14="http://schemas.microsoft.com/office/powerpoint/2010/main" val="2938227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sp>
        <p:nvSpPr>
          <p:cNvPr id="3" name="Content Placeholder 2"/>
          <p:cNvSpPr>
            <a:spLocks noGrp="1"/>
          </p:cNvSpPr>
          <p:nvPr>
            <p:ph idx="1"/>
          </p:nvPr>
        </p:nvSpPr>
        <p:spPr/>
        <p:txBody>
          <a:bodyPr/>
          <a:lstStyle/>
          <a:p>
            <a:r>
              <a:rPr lang="en-US" dirty="0" smtClean="0"/>
              <a:t>How is a strategy different?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TotalTime>
  <Words>1864</Words>
  <Application>Microsoft Office PowerPoint</Application>
  <PresentationFormat>On-screen Show (4:3)</PresentationFormat>
  <Paragraphs>229</Paragraphs>
  <Slides>40</Slides>
  <Notes>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Meta-Cognition, Motivation,  and Affect</vt:lpstr>
      <vt:lpstr>Planning</vt:lpstr>
      <vt:lpstr>Important Terms</vt:lpstr>
      <vt:lpstr>Planning</vt:lpstr>
      <vt:lpstr>Plan/Planning Dictionary Definitions</vt:lpstr>
      <vt:lpstr>Plan/Planning other definitions</vt:lpstr>
      <vt:lpstr>Plan/Planning other definitions</vt:lpstr>
      <vt:lpstr>Plan/Planning other definitions</vt:lpstr>
      <vt:lpstr>Strategy</vt:lpstr>
      <vt:lpstr>Strategy - Definitions</vt:lpstr>
      <vt:lpstr>Strategy</vt:lpstr>
      <vt:lpstr>Strategy</vt:lpstr>
      <vt:lpstr>Attempts to Disambiguate</vt:lpstr>
      <vt:lpstr>Attempts to Disambiguate</vt:lpstr>
      <vt:lpstr>Goals</vt:lpstr>
      <vt:lpstr>Goals - Definitions</vt:lpstr>
      <vt:lpstr>Goals - Definitions</vt:lpstr>
      <vt:lpstr>Questions? Comments?</vt:lpstr>
      <vt:lpstr>How I will use the terms</vt:lpstr>
      <vt:lpstr>Theories</vt:lpstr>
      <vt:lpstr>COPES model</vt:lpstr>
      <vt:lpstr>Theory: Models</vt:lpstr>
      <vt:lpstr>Theory: Models</vt:lpstr>
      <vt:lpstr>Theory: Models</vt:lpstr>
      <vt:lpstr>Looking at Research</vt:lpstr>
      <vt:lpstr>Research: Measuring</vt:lpstr>
      <vt:lpstr>Research: Direct Instruction</vt:lpstr>
      <vt:lpstr>Research: Meta-analysis</vt:lpstr>
      <vt:lpstr>Research: Tutoring</vt:lpstr>
      <vt:lpstr>Research: AI</vt:lpstr>
      <vt:lpstr>Somewhat connected research</vt:lpstr>
      <vt:lpstr>Research: Tutoring</vt:lpstr>
      <vt:lpstr>Research: Tutoring</vt:lpstr>
      <vt:lpstr>Research: Model-Tracing</vt:lpstr>
      <vt:lpstr>Research: Hidden as something else</vt:lpstr>
      <vt:lpstr>Research: Hidden as something else</vt:lpstr>
      <vt:lpstr>Questions? Comments?</vt:lpstr>
      <vt:lpstr>The End</vt:lpstr>
      <vt:lpstr>Papers</vt:lpstr>
      <vt:lpstr>Papers</vt:lpstr>
    </vt:vector>
  </TitlesOfParts>
  <Company>Worcester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amontalvo</cp:lastModifiedBy>
  <cp:revision>461</cp:revision>
  <dcterms:created xsi:type="dcterms:W3CDTF">2010-01-07T20:34:12Z</dcterms:created>
  <dcterms:modified xsi:type="dcterms:W3CDTF">2011-02-08T14:30:43Z</dcterms:modified>
</cp:coreProperties>
</file>