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359" r:id="rId4"/>
    <p:sldId id="363" r:id="rId5"/>
    <p:sldId id="409" r:id="rId6"/>
    <p:sldId id="354" r:id="rId7"/>
    <p:sldId id="353" r:id="rId8"/>
    <p:sldId id="351" r:id="rId9"/>
    <p:sldId id="340" r:id="rId10"/>
    <p:sldId id="280" r:id="rId11"/>
    <p:sldId id="341" r:id="rId12"/>
    <p:sldId id="343" r:id="rId13"/>
    <p:sldId id="344" r:id="rId14"/>
    <p:sldId id="346" r:id="rId15"/>
    <p:sldId id="349" r:id="rId16"/>
    <p:sldId id="345" r:id="rId17"/>
    <p:sldId id="347" r:id="rId18"/>
    <p:sldId id="348" r:id="rId19"/>
    <p:sldId id="350" r:id="rId20"/>
    <p:sldId id="352" r:id="rId21"/>
    <p:sldId id="412" r:id="rId22"/>
    <p:sldId id="355" r:id="rId23"/>
    <p:sldId id="356" r:id="rId24"/>
    <p:sldId id="357" r:id="rId25"/>
    <p:sldId id="358" r:id="rId26"/>
    <p:sldId id="361" r:id="rId27"/>
    <p:sldId id="362" r:id="rId28"/>
    <p:sldId id="413" r:id="rId29"/>
    <p:sldId id="364" r:id="rId30"/>
    <p:sldId id="365" r:id="rId31"/>
    <p:sldId id="366" r:id="rId32"/>
    <p:sldId id="369" r:id="rId33"/>
    <p:sldId id="370" r:id="rId34"/>
    <p:sldId id="372" r:id="rId35"/>
    <p:sldId id="376" r:id="rId36"/>
    <p:sldId id="373" r:id="rId37"/>
    <p:sldId id="374" r:id="rId38"/>
    <p:sldId id="375" r:id="rId39"/>
    <p:sldId id="415" r:id="rId40"/>
    <p:sldId id="378" r:id="rId41"/>
    <p:sldId id="379" r:id="rId42"/>
    <p:sldId id="380" r:id="rId43"/>
    <p:sldId id="414" r:id="rId44"/>
    <p:sldId id="381" r:id="rId45"/>
    <p:sldId id="377" r:id="rId46"/>
    <p:sldId id="382" r:id="rId47"/>
    <p:sldId id="416" r:id="rId48"/>
    <p:sldId id="384" r:id="rId49"/>
    <p:sldId id="383" r:id="rId50"/>
    <p:sldId id="385" r:id="rId51"/>
    <p:sldId id="386" r:id="rId52"/>
    <p:sldId id="387" r:id="rId53"/>
    <p:sldId id="388" r:id="rId54"/>
    <p:sldId id="420" r:id="rId55"/>
    <p:sldId id="389" r:id="rId56"/>
    <p:sldId id="390" r:id="rId57"/>
    <p:sldId id="391" r:id="rId58"/>
    <p:sldId id="392" r:id="rId59"/>
    <p:sldId id="417" r:id="rId60"/>
    <p:sldId id="418" r:id="rId61"/>
    <p:sldId id="419" r:id="rId62"/>
    <p:sldId id="336" r:id="rId63"/>
    <p:sldId id="393" r:id="rId64"/>
    <p:sldId id="394" r:id="rId65"/>
    <p:sldId id="395" r:id="rId66"/>
    <p:sldId id="396" r:id="rId67"/>
    <p:sldId id="397" r:id="rId68"/>
    <p:sldId id="398" r:id="rId69"/>
    <p:sldId id="399" r:id="rId70"/>
    <p:sldId id="400" r:id="rId71"/>
    <p:sldId id="401" r:id="rId72"/>
    <p:sldId id="402" r:id="rId73"/>
    <p:sldId id="403" r:id="rId74"/>
    <p:sldId id="404" r:id="rId75"/>
    <p:sldId id="405" r:id="rId76"/>
    <p:sldId id="406" r:id="rId77"/>
    <p:sldId id="407" r:id="rId78"/>
    <p:sldId id="408" r:id="rId79"/>
    <p:sldId id="338" r:id="rId80"/>
    <p:sldId id="339" r:id="rId81"/>
    <p:sldId id="328" r:id="rId82"/>
    <p:sldId id="337" r:id="rId83"/>
    <p:sldId id="411" r:id="rId8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6" autoAdjust="0"/>
    <p:restoredTop sz="94647" autoAdjust="0"/>
  </p:normalViewPr>
  <p:slideViewPr>
    <p:cSldViewPr>
      <p:cViewPr varScale="1">
        <p:scale>
          <a:sx n="100" d="100"/>
          <a:sy n="100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0FF7-4DDA-4EF5-A6DC-93A7821E575C}" type="datetimeFigureOut">
              <a:rPr lang="en-US" smtClean="0"/>
              <a:pPr/>
              <a:t>2/10/2010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ABDD-7FDD-4A02-ACC7-7B0976CED7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0FF7-4DDA-4EF5-A6DC-93A7821E575C}" type="datetimeFigureOut">
              <a:rPr lang="en-US" smtClean="0"/>
              <a:pPr/>
              <a:t>2/10/2010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ABDD-7FDD-4A02-ACC7-7B0976CED7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0FF7-4DDA-4EF5-A6DC-93A7821E575C}" type="datetimeFigureOut">
              <a:rPr lang="en-US" smtClean="0"/>
              <a:pPr/>
              <a:t>2/10/2010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ABDD-7FDD-4A02-ACC7-7B0976CED7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0FF7-4DDA-4EF5-A6DC-93A7821E575C}" type="datetimeFigureOut">
              <a:rPr lang="en-US" smtClean="0"/>
              <a:pPr/>
              <a:t>2/10/2010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ABDD-7FDD-4A02-ACC7-7B0976CED7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0FF7-4DDA-4EF5-A6DC-93A7821E575C}" type="datetimeFigureOut">
              <a:rPr lang="en-US" smtClean="0"/>
              <a:pPr/>
              <a:t>2/10/2010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ABDD-7FDD-4A02-ACC7-7B0976CED7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0FF7-4DDA-4EF5-A6DC-93A7821E575C}" type="datetimeFigureOut">
              <a:rPr lang="en-US" smtClean="0"/>
              <a:pPr/>
              <a:t>2/10/2010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ABDD-7FDD-4A02-ACC7-7B0976CED7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0FF7-4DDA-4EF5-A6DC-93A7821E575C}" type="datetimeFigureOut">
              <a:rPr lang="en-US" smtClean="0"/>
              <a:pPr/>
              <a:t>2/10/2010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ABDD-7FDD-4A02-ACC7-7B0976CED7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0FF7-4DDA-4EF5-A6DC-93A7821E575C}" type="datetimeFigureOut">
              <a:rPr lang="en-US" smtClean="0"/>
              <a:pPr/>
              <a:t>2/10/2010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ABDD-7FDD-4A02-ACC7-7B0976CED7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0FF7-4DDA-4EF5-A6DC-93A7821E575C}" type="datetimeFigureOut">
              <a:rPr lang="en-US" smtClean="0"/>
              <a:pPr/>
              <a:t>2/10/2010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ABDD-7FDD-4A02-ACC7-7B0976CED7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0FF7-4DDA-4EF5-A6DC-93A7821E575C}" type="datetimeFigureOut">
              <a:rPr lang="en-US" smtClean="0"/>
              <a:pPr/>
              <a:t>2/10/2010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ABDD-7FDD-4A02-ACC7-7B0976CED7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0FF7-4DDA-4EF5-A6DC-93A7821E575C}" type="datetimeFigureOut">
              <a:rPr lang="en-US" smtClean="0"/>
              <a:pPr/>
              <a:t>2/10/2010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ABDD-7FDD-4A02-ACC7-7B0976CED7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F0FF7-4DDA-4EF5-A6DC-93A7821E575C}" type="datetimeFigureOut">
              <a:rPr lang="en-US" smtClean="0"/>
              <a:pPr/>
              <a:t>2/10/2010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3ABDD-7FDD-4A02-ACC7-7B0976CED7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Cognitive Modeling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5, 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Draw a </a:t>
            </a:r>
            <a:r>
              <a:rPr lang="en-US" dirty="0" err="1" smtClean="0"/>
              <a:t>scatterplot</a:t>
            </a:r>
            <a:r>
              <a:rPr lang="en-US" dirty="0" smtClean="0"/>
              <a:t> of this fake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981200"/>
          <a:ext cx="70104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/>
                <a:gridCol w="2336800"/>
                <a:gridCol w="233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Population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(in 1000)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Brazilian Restaurants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Worcester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Fitchburg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Boston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Providence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Springfield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Manchester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Hartford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Haven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Bedford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Arapiraca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Brazil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OK. I like talking. Alright, so.. I’m not entirely sure I understand the problem, but we’re </a:t>
            </a:r>
            <a:r>
              <a:rPr lang="en-US" dirty="0" err="1" smtClean="0"/>
              <a:t>gonna</a:t>
            </a:r>
            <a:r>
              <a:rPr lang="en-US" dirty="0" smtClean="0"/>
              <a:t> go for it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I’m </a:t>
            </a:r>
            <a:r>
              <a:rPr lang="en-US" dirty="0" err="1" smtClean="0"/>
              <a:t>gonna</a:t>
            </a:r>
            <a:r>
              <a:rPr lang="en-US" dirty="0" smtClean="0"/>
              <a:t> because I’m terrible at spelling.. alright..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 I know we’re going from 0 to 80 I </a:t>
            </a:r>
            <a:r>
              <a:rPr lang="en-US" dirty="0" err="1" smtClean="0"/>
              <a:t>kinda</a:t>
            </a:r>
            <a:r>
              <a:rPr lang="en-US" dirty="0" smtClean="0"/>
              <a:t> </a:t>
            </a:r>
            <a:r>
              <a:rPr lang="en-US" dirty="0" err="1" smtClean="0"/>
              <a:t>wanna</a:t>
            </a:r>
            <a:r>
              <a:rPr lang="en-US" dirty="0" smtClean="0"/>
              <a:t> ignore 80 but alright…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3…4…5…6….8  that symbol there is my way of saying a long time later.</a:t>
            </a:r>
            <a:br>
              <a:rPr lang="en-US" dirty="0" smtClean="0"/>
            </a:br>
            <a:r>
              <a:rPr lang="en-US" dirty="0" smtClean="0"/>
              <a:t>This time we’re going from 65 to 650 .. wow.. ok that’s great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Ok what’s a good scale for that</a:t>
            </a:r>
            <a:br>
              <a:rPr lang="en-US" dirty="0" smtClean="0"/>
            </a:br>
            <a:r>
              <a:rPr lang="en-US" dirty="0" smtClean="0"/>
              <a:t>[counting by 50’s to 600]</a:t>
            </a:r>
            <a:br>
              <a:rPr lang="en-US" dirty="0" smtClean="0"/>
            </a:br>
            <a:r>
              <a:rPr lang="en-US" dirty="0" smtClean="0"/>
              <a:t>Eh well. 650</a:t>
            </a:r>
            <a:br>
              <a:rPr lang="en-US" dirty="0" smtClean="0"/>
            </a:br>
            <a:r>
              <a:rPr lang="en-US" dirty="0" smtClean="0"/>
              <a:t>Alright, um. Now let’s start plotting them… oh crap</a:t>
            </a:r>
            <a:br>
              <a:rPr lang="en-US" dirty="0" smtClean="0"/>
            </a:br>
            <a:r>
              <a:rPr lang="en-US" dirty="0" smtClean="0"/>
              <a:t>I’m writing out the thing so I have some vague idea of what I’m doing</a:t>
            </a:r>
            <a:br>
              <a:rPr lang="en-US" dirty="0" smtClean="0"/>
            </a:br>
            <a:r>
              <a:rPr lang="en-US" dirty="0" smtClean="0"/>
              <a:t>At 4 and 155 I place the first point</a:t>
            </a:r>
            <a:br>
              <a:rPr lang="en-US" dirty="0" smtClean="0"/>
            </a:br>
            <a:r>
              <a:rPr lang="en-US" dirty="0" smtClean="0"/>
              <a:t>At 0 and 65 I place the 2nd point</a:t>
            </a:r>
            <a:br>
              <a:rPr lang="en-US" dirty="0" smtClean="0"/>
            </a:br>
            <a:r>
              <a:rPr lang="en-US" dirty="0" smtClean="0"/>
              <a:t>6 and 650 I do the next one</a:t>
            </a:r>
            <a:br>
              <a:rPr lang="en-US" dirty="0" smtClean="0"/>
            </a:br>
            <a:r>
              <a:rPr lang="en-US" dirty="0" smtClean="0"/>
              <a:t>Um I hope that </a:t>
            </a:r>
            <a:r>
              <a:rPr lang="en-US" dirty="0" err="1" smtClean="0"/>
              <a:t>doesn</a:t>
            </a:r>
            <a:r>
              <a:rPr lang="en-US" dirty="0" smtClean="0"/>
              <a:t>… 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150</a:t>
            </a:r>
            <a:br>
              <a:rPr lang="en-US" dirty="0" smtClean="0"/>
            </a:br>
            <a:r>
              <a:rPr lang="en-US" dirty="0" smtClean="0"/>
              <a:t>170 next one…</a:t>
            </a:r>
            <a:br>
              <a:rPr lang="en-US" dirty="0" smtClean="0"/>
            </a:br>
            <a:r>
              <a:rPr lang="en-US" dirty="0" smtClean="0"/>
              <a:t>Let’s see 2 130</a:t>
            </a:r>
            <a:br>
              <a:rPr lang="en-US" dirty="0" smtClean="0"/>
            </a:br>
            <a:r>
              <a:rPr lang="en-US" dirty="0" smtClean="0"/>
              <a:t>2 130 </a:t>
            </a:r>
            <a:r>
              <a:rPr lang="en-US" dirty="0" err="1" smtClean="0"/>
              <a:t>uhhh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4 220</a:t>
            </a:r>
            <a:br>
              <a:rPr lang="en-US" dirty="0" smtClean="0"/>
            </a:br>
            <a:r>
              <a:rPr lang="en-US" dirty="0" smtClean="0"/>
              <a:t>4 220</a:t>
            </a:r>
            <a:br>
              <a:rPr lang="en-US" dirty="0" smtClean="0"/>
            </a:br>
            <a:r>
              <a:rPr lang="en-US" dirty="0" smtClean="0"/>
              <a:t>Alright the next one 0 120</a:t>
            </a:r>
            <a:br>
              <a:rPr lang="en-US" dirty="0" smtClean="0"/>
            </a:br>
            <a:r>
              <a:rPr lang="en-US" dirty="0" smtClean="0"/>
              <a:t>A lot of things </a:t>
            </a:r>
            <a:r>
              <a:rPr lang="en-US" dirty="0" err="1" smtClean="0"/>
              <a:t>goin</a:t>
            </a:r>
            <a:r>
              <a:rPr lang="en-US" dirty="0" smtClean="0"/>
              <a:t> on at 0 exciting</a:t>
            </a:r>
            <a:br>
              <a:rPr lang="en-US" dirty="0" smtClean="0"/>
            </a:br>
            <a:r>
              <a:rPr lang="en-US" dirty="0" smtClean="0"/>
              <a:t>3 55</a:t>
            </a:r>
            <a:br>
              <a:rPr lang="en-US" dirty="0" smtClean="0"/>
            </a:br>
            <a:r>
              <a:rPr lang="en-US" dirty="0" smtClean="0"/>
              <a:t>3 55</a:t>
            </a:r>
            <a:br>
              <a:rPr lang="en-US" dirty="0" smtClean="0"/>
            </a:br>
            <a:r>
              <a:rPr lang="en-US" dirty="0" smtClean="0"/>
              <a:t>And then 140 80 what…. Oh…. Yeah </a:t>
            </a:r>
            <a:r>
              <a:rPr lang="en-US" dirty="0" err="1" smtClean="0"/>
              <a:t>yeah</a:t>
            </a:r>
            <a:r>
              <a:rPr lang="en-US" dirty="0" smtClean="0"/>
              <a:t>.. 3 5 then 80 140</a:t>
            </a:r>
            <a:br>
              <a:rPr lang="en-US" dirty="0" smtClean="0"/>
            </a:br>
            <a:r>
              <a:rPr lang="en-US" dirty="0" smtClean="0"/>
              <a:t>So um and that seems to be the problem but just for fun I’m </a:t>
            </a:r>
            <a:r>
              <a:rPr lang="en-US" dirty="0" err="1" smtClean="0"/>
              <a:t>gonna</a:t>
            </a:r>
            <a:r>
              <a:rPr lang="en-US" dirty="0" smtClean="0"/>
              <a:t> try and do a best fit line</a:t>
            </a:r>
            <a:br>
              <a:rPr lang="en-US" dirty="0" smtClean="0"/>
            </a:br>
            <a:r>
              <a:rPr lang="en-US" dirty="0" smtClean="0"/>
              <a:t>Well that’s not fair</a:t>
            </a:r>
            <a:br>
              <a:rPr lang="en-US" dirty="0" smtClean="0"/>
            </a:br>
            <a:r>
              <a:rPr lang="en-US" dirty="0" smtClean="0"/>
              <a:t>Ok I’m done.</a:t>
            </a:r>
          </a:p>
          <a:p>
            <a:pPr marL="0" indent="0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</a:t>
            </a:r>
            <a:r>
              <a:rPr lang="en-US" dirty="0" smtClean="0"/>
              <a:t>Performance #1 (VCE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same task…</a:t>
            </a:r>
          </a:p>
          <a:p>
            <a:endParaRPr lang="en-US" dirty="0" smtClean="0"/>
          </a:p>
          <a:p>
            <a:r>
              <a:rPr lang="en-US" dirty="0" smtClean="0"/>
              <a:t>Based on research in (Baker, Corbett, &amp; </a:t>
            </a:r>
            <a:r>
              <a:rPr lang="en-US" dirty="0" err="1" smtClean="0"/>
              <a:t>Koedinger</a:t>
            </a:r>
            <a:r>
              <a:rPr lang="en-US" dirty="0" smtClean="0"/>
              <a:t>, 2001)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</a:t>
            </a:r>
            <a:r>
              <a:rPr lang="en-US" dirty="0" smtClean="0"/>
              <a:t>Performance </a:t>
            </a:r>
            <a:r>
              <a:rPr lang="en-US" dirty="0" smtClean="0"/>
              <a:t>#2 (NE)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same task…</a:t>
            </a:r>
          </a:p>
          <a:p>
            <a:endParaRPr lang="en-US" dirty="0" smtClean="0"/>
          </a:p>
          <a:p>
            <a:r>
              <a:rPr lang="en-US" dirty="0" smtClean="0"/>
              <a:t>Based on research in (Baker, Corbett, &amp; </a:t>
            </a:r>
            <a:r>
              <a:rPr lang="en-US" dirty="0" err="1" smtClean="0"/>
              <a:t>Koedinger</a:t>
            </a:r>
            <a:r>
              <a:rPr lang="en-US" dirty="0" smtClean="0"/>
              <a:t>, 2002)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</a:t>
            </a:r>
            <a:r>
              <a:rPr lang="en-US" dirty="0" smtClean="0"/>
              <a:t>Performance #</a:t>
            </a:r>
            <a:r>
              <a:rPr lang="en-US" dirty="0" smtClean="0"/>
              <a:t>3 (DH)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same task…</a:t>
            </a:r>
          </a:p>
          <a:p>
            <a:endParaRPr lang="en-US" dirty="0" smtClean="0"/>
          </a:p>
          <a:p>
            <a:r>
              <a:rPr lang="en-US" dirty="0" smtClean="0"/>
              <a:t>Based on research in (Baker, Corbett, </a:t>
            </a:r>
            <a:r>
              <a:rPr lang="en-US" dirty="0" err="1" smtClean="0"/>
              <a:t>Koedinger</a:t>
            </a:r>
            <a:r>
              <a:rPr lang="en-US" dirty="0" smtClean="0"/>
              <a:t>, &amp; Schneider, 2004)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create some production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key </a:t>
            </a:r>
            <a:r>
              <a:rPr lang="en-US" dirty="0" err="1" smtClean="0"/>
              <a:t>subgoals</a:t>
            </a:r>
            <a:r>
              <a:rPr lang="en-US" dirty="0" smtClean="0"/>
              <a:t> in this task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(i.e. major steps)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create some production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into groups for each key </a:t>
            </a:r>
            <a:r>
              <a:rPr lang="en-US" dirty="0" err="1" smtClean="0"/>
              <a:t>subgoal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create some production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some production rules for your </a:t>
            </a:r>
            <a:r>
              <a:rPr lang="en-US" dirty="0" err="1" smtClean="0"/>
              <a:t>subgoal</a:t>
            </a:r>
            <a:r>
              <a:rPr lang="en-US" dirty="0" smtClean="0"/>
              <a:t>, covering both correct behavior and key errors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productions up on the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rule</a:t>
            </a:r>
          </a:p>
          <a:p>
            <a:pPr lvl="1"/>
            <a:r>
              <a:rPr lang="en-US" dirty="0" smtClean="0"/>
              <a:t>Is this a good rule?</a:t>
            </a:r>
          </a:p>
          <a:p>
            <a:pPr lvl="1"/>
            <a:r>
              <a:rPr lang="en-US" dirty="0" smtClean="0"/>
              <a:t>Is it over-generalized or under-generalized?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Cognitive Modeling</a:t>
            </a:r>
          </a:p>
          <a:p>
            <a:r>
              <a:rPr lang="en-US" dirty="0" smtClean="0"/>
              <a:t>Assignment #3</a:t>
            </a:r>
          </a:p>
          <a:p>
            <a:r>
              <a:rPr lang="en-US" dirty="0" smtClean="0"/>
              <a:t>Probing Questions</a:t>
            </a:r>
          </a:p>
          <a:p>
            <a:r>
              <a:rPr lang="en-US" dirty="0" smtClean="0"/>
              <a:t>Surveys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this process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put everything together and simulate it!</a:t>
            </a:r>
          </a:p>
          <a:p>
            <a:endParaRPr lang="en-US" dirty="0" smtClean="0"/>
          </a:p>
          <a:p>
            <a:r>
              <a:rPr lang="en-US" dirty="0" smtClean="0"/>
              <a:t>I need a volunteer to execute the model</a:t>
            </a:r>
          </a:p>
          <a:p>
            <a:pPr lvl="1"/>
            <a:r>
              <a:rPr lang="en-US" dirty="0" smtClean="0"/>
              <a:t>Try for fully correct performance that only uses these rules and </a:t>
            </a:r>
            <a:r>
              <a:rPr lang="en-US" b="1" i="1" dirty="0" smtClean="0"/>
              <a:t>no </a:t>
            </a:r>
            <a:r>
              <a:rPr lang="en-US" dirty="0" smtClean="0"/>
              <a:t>other rules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kinds of phenomena could production-rule models handle well?</a:t>
            </a:r>
          </a:p>
          <a:p>
            <a:endParaRPr lang="en-US" dirty="0" smtClean="0"/>
          </a:p>
          <a:p>
            <a:r>
              <a:rPr lang="en-US" dirty="0" smtClean="0"/>
              <a:t>What kinds of phenomena would production-rule models handle poorly?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kinds of phenomena could production-rule models handle well?</a:t>
            </a:r>
          </a:p>
          <a:p>
            <a:endParaRPr lang="en-US" dirty="0" smtClean="0"/>
          </a:p>
          <a:p>
            <a:r>
              <a:rPr lang="en-US" dirty="0" smtClean="0"/>
              <a:t>What kinds of phenomena would production-rule models handle poorly?</a:t>
            </a:r>
          </a:p>
          <a:p>
            <a:pPr lvl="1"/>
            <a:r>
              <a:rPr lang="en-US" dirty="0" smtClean="0"/>
              <a:t>Creativity and discovery (there have been attempts to do this, by Simon and </a:t>
            </a:r>
            <a:r>
              <a:rPr lang="en-US" dirty="0" err="1" smtClean="0"/>
              <a:t>Schunn</a:t>
            </a:r>
            <a:r>
              <a:rPr lang="en-US" dirty="0" smtClean="0"/>
              <a:t>, but there has been debate as to whether the resultant models have face validity)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kinds of phenomena could production-rule models handle well?</a:t>
            </a:r>
          </a:p>
          <a:p>
            <a:endParaRPr lang="en-US" dirty="0" smtClean="0"/>
          </a:p>
          <a:p>
            <a:r>
              <a:rPr lang="en-US" dirty="0" smtClean="0"/>
              <a:t>What kinds of phenomena would production-rule models handle poorly?</a:t>
            </a:r>
          </a:p>
          <a:p>
            <a:pPr lvl="1"/>
            <a:r>
              <a:rPr lang="en-US" dirty="0" smtClean="0"/>
              <a:t>Analogy (handled in ACT-R by other processes – see </a:t>
            </a:r>
            <a:r>
              <a:rPr lang="en-US" dirty="0" err="1" smtClean="0"/>
              <a:t>Salvucci</a:t>
            </a:r>
            <a:r>
              <a:rPr lang="en-US" dirty="0" smtClean="0"/>
              <a:t> &amp; Anderson, 2006)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kinds of phenomena could production-rule models handle well?</a:t>
            </a:r>
          </a:p>
          <a:p>
            <a:endParaRPr lang="en-US" dirty="0" smtClean="0"/>
          </a:p>
          <a:p>
            <a:r>
              <a:rPr lang="en-US" dirty="0" smtClean="0"/>
              <a:t>What kinds of phenomena would production-rule models handle poorly?</a:t>
            </a:r>
          </a:p>
          <a:p>
            <a:pPr lvl="1"/>
            <a:r>
              <a:rPr lang="en-US" dirty="0" smtClean="0"/>
              <a:t>Strengthening of memory (handled in ACT-R by other processes – more in a few minutes)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use of </a:t>
            </a:r>
            <a:br>
              <a:rPr lang="en-US" dirty="0" smtClean="0"/>
            </a:br>
            <a:r>
              <a:rPr lang="en-US" dirty="0" smtClean="0"/>
              <a:t>Production-Rule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Model Tracing (Corbett &amp; Anderson, 1995)</a:t>
            </a:r>
          </a:p>
          <a:p>
            <a:endParaRPr lang="en-US" dirty="0" smtClean="0"/>
          </a:p>
          <a:p>
            <a:r>
              <a:rPr lang="en-US" dirty="0" smtClean="0"/>
              <a:t>A production-rule model of correct and incorrect behavior is created</a:t>
            </a:r>
          </a:p>
          <a:p>
            <a:r>
              <a:rPr lang="en-US" dirty="0" smtClean="0"/>
              <a:t>As a student solves problems, the model is used to interpret whether the student’s behavior is correct or incorrect</a:t>
            </a:r>
          </a:p>
          <a:p>
            <a:pPr lvl="1"/>
            <a:r>
              <a:rPr lang="en-US" dirty="0" smtClean="0"/>
              <a:t>This information is used to give feedback, and for knowledge tracing, which traces the probability the student knows a given skill (Corbett &amp; Anderson, 1995)</a:t>
            </a:r>
          </a:p>
          <a:p>
            <a:pPr lvl="1"/>
            <a:r>
              <a:rPr lang="en-US" dirty="0" smtClean="0"/>
              <a:t>I will discuss this in more detail, either at the end of today’s class, or on March 3</a:t>
            </a:r>
            <a:r>
              <a:rPr lang="en-US" baseline="30000" dirty="0" smtClean="0"/>
              <a:t>rd</a:t>
            </a:r>
            <a:r>
              <a:rPr lang="en-US" dirty="0" smtClean="0"/>
              <a:t> (depending on time)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Model-Tracing: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go back through our four examples of attempts to create a </a:t>
            </a:r>
            <a:r>
              <a:rPr lang="en-US" dirty="0" err="1" smtClean="0"/>
              <a:t>scatterplot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At each action, tell me what production rule fired</a:t>
            </a:r>
          </a:p>
          <a:p>
            <a:pPr lvl="1"/>
            <a:r>
              <a:rPr lang="en-US" dirty="0" smtClean="0"/>
              <a:t>Correct production: CORRECT</a:t>
            </a:r>
          </a:p>
          <a:p>
            <a:pPr lvl="1"/>
            <a:r>
              <a:rPr lang="en-US" dirty="0" smtClean="0"/>
              <a:t>Incorrect production: BUG</a:t>
            </a:r>
          </a:p>
          <a:p>
            <a:pPr lvl="1"/>
            <a:r>
              <a:rPr lang="en-US" dirty="0" smtClean="0"/>
              <a:t>No production: WRONG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Cognitive Models Prominent in Learning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Production-rule systems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ACT-R</a:t>
            </a:r>
          </a:p>
          <a:p>
            <a:r>
              <a:rPr lang="en-US" dirty="0" smtClean="0"/>
              <a:t>Constraint-based models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“Cognitive modeling… deals with simulating human problem solving and mental task processes in a computerized model. Such a model can be used to simulate or predict human behavior or performance on tasks similar to the ones modeled.”</a:t>
            </a:r>
          </a:p>
          <a:p>
            <a:pPr>
              <a:buNone/>
            </a:pPr>
            <a:r>
              <a:rPr lang="en-US" dirty="0" smtClean="0"/>
              <a:t>	(whatis.com)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ACT-R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Hunt for a Unified Theory of Cognition</a:t>
            </a:r>
          </a:p>
        </p:txBody>
      </p:sp>
      <p:pic>
        <p:nvPicPr>
          <p:cNvPr id="624644" name="Picture 4" descr="john_ander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8100" y="1778000"/>
            <a:ext cx="1460500" cy="1727200"/>
          </a:xfrm>
          <a:prstGeom prst="rect">
            <a:avLst/>
          </a:prstGeom>
          <a:noFill/>
        </p:spPr>
      </p:pic>
      <p:pic>
        <p:nvPicPr>
          <p:cNvPr id="624645" name="Picture 5" descr="newell_list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752600"/>
            <a:ext cx="1460500" cy="1828800"/>
          </a:xfrm>
          <a:prstGeom prst="rect">
            <a:avLst/>
          </a:prstGeom>
          <a:noFill/>
        </p:spPr>
      </p:pic>
      <p:sp>
        <p:nvSpPr>
          <p:cNvPr id="624646" name="Text Box 6"/>
          <p:cNvSpPr txBox="1">
            <a:spLocks noChangeArrowheads="1"/>
          </p:cNvSpPr>
          <p:nvPr/>
        </p:nvSpPr>
        <p:spPr bwMode="auto">
          <a:xfrm>
            <a:off x="457200" y="3657600"/>
            <a:ext cx="2971800" cy="119062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i="0"/>
              <a:t>Alan Newell</a:t>
            </a:r>
            <a:br>
              <a:rPr lang="en-US" b="0" i="0"/>
            </a:br>
            <a:r>
              <a:rPr lang="en-US" b="0" i="0"/>
              <a:t>Student of Herb Simon      MHP, KLM-GOMS, SOAR   CMU Psychology</a:t>
            </a:r>
          </a:p>
        </p:txBody>
      </p:sp>
      <p:sp>
        <p:nvSpPr>
          <p:cNvPr id="624647" name="Text Box 7"/>
          <p:cNvSpPr txBox="1">
            <a:spLocks noChangeArrowheads="1"/>
          </p:cNvSpPr>
          <p:nvPr/>
        </p:nvSpPr>
        <p:spPr bwMode="auto">
          <a:xfrm>
            <a:off x="5638800" y="3657600"/>
            <a:ext cx="2971800" cy="119062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i="0" dirty="0"/>
              <a:t>John Anderson</a:t>
            </a:r>
            <a:br>
              <a:rPr lang="en-US" b="0" i="0" dirty="0"/>
            </a:br>
            <a:r>
              <a:rPr lang="en-US" b="0" i="0" dirty="0" smtClean="0"/>
              <a:t>Hired by </a:t>
            </a:r>
            <a:r>
              <a:rPr lang="en-US" b="0" i="0" dirty="0"/>
              <a:t>Herb Simon      </a:t>
            </a:r>
            <a:r>
              <a:rPr lang="en-US" b="0" i="0" dirty="0" smtClean="0"/>
              <a:t/>
            </a:r>
            <a:br>
              <a:rPr lang="en-US" b="0" i="0" dirty="0" smtClean="0"/>
            </a:br>
            <a:r>
              <a:rPr lang="en-US" b="0" i="0" dirty="0" smtClean="0"/>
              <a:t>ACT</a:t>
            </a:r>
            <a:r>
              <a:rPr lang="en-US" b="0" i="0" dirty="0"/>
              <a:t>, ACT-R 2, </a:t>
            </a:r>
            <a:r>
              <a:rPr lang="en-US" dirty="0" smtClean="0"/>
              <a:t>5, 6, 7</a:t>
            </a:r>
            <a:r>
              <a:rPr lang="en-US" b="0" i="0" dirty="0" smtClean="0"/>
              <a:t>   </a:t>
            </a:r>
            <a:br>
              <a:rPr lang="en-US" b="0" i="0" dirty="0" smtClean="0"/>
            </a:br>
            <a:r>
              <a:rPr lang="en-US" b="0" i="0" dirty="0" smtClean="0"/>
              <a:t>CMU </a:t>
            </a:r>
            <a:r>
              <a:rPr lang="en-US" b="0" i="0" dirty="0"/>
              <a:t>Psychology</a:t>
            </a:r>
          </a:p>
        </p:txBody>
      </p:sp>
      <p:sp>
        <p:nvSpPr>
          <p:cNvPr id="624648" name="Text Box 8"/>
          <p:cNvSpPr txBox="1">
            <a:spLocks noChangeArrowheads="1"/>
          </p:cNvSpPr>
          <p:nvPr/>
        </p:nvSpPr>
        <p:spPr bwMode="auto">
          <a:xfrm>
            <a:off x="4191000" y="2590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cognitive modeling architecture is a framework for developing models of human {behavior, learning}.</a:t>
            </a:r>
          </a:p>
          <a:p>
            <a:endParaRPr lang="en-US" dirty="0" smtClean="0"/>
          </a:p>
          <a:p>
            <a:r>
              <a:rPr lang="en-US" dirty="0" smtClean="0"/>
              <a:t>The architecture forces you to make your model plausible based on what we know about humans.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Cognitive Modeling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SOAR was competitive until a </a:t>
            </a:r>
            <a:r>
              <a:rPr lang="en-US" dirty="0" smtClean="0"/>
              <a:t>decade ago </a:t>
            </a:r>
            <a:r>
              <a:rPr lang="en-US" dirty="0" smtClean="0"/>
              <a:t>(now it is only used by a small number of researchers)</a:t>
            </a:r>
          </a:p>
          <a:p>
            <a:endParaRPr lang="en-US" dirty="0" smtClean="0"/>
          </a:p>
          <a:p>
            <a:r>
              <a:rPr lang="en-US" dirty="0" smtClean="0"/>
              <a:t>ACT-R is the dominant framework and has been for a while</a:t>
            </a:r>
          </a:p>
          <a:p>
            <a:endParaRPr lang="en-US" dirty="0" smtClean="0"/>
          </a:p>
          <a:p>
            <a:r>
              <a:rPr lang="en-US" dirty="0" smtClean="0"/>
              <a:t>GOMS is heavily used in HCI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ACT-R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“Adaptive Character of Thought”</a:t>
            </a:r>
          </a:p>
          <a:p>
            <a:r>
              <a:rPr lang="en-US" dirty="0" smtClean="0"/>
              <a:t>“Atomic Components of Thought”</a:t>
            </a:r>
          </a:p>
          <a:p>
            <a:r>
              <a:rPr lang="en-US" dirty="0" smtClean="0"/>
              <a:t>“Anderson’s Cool Theory”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4" descr="john_ander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3500" y="5130800"/>
            <a:ext cx="1460500" cy="172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ACT-R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“Adaptive Character of Thought”</a:t>
            </a:r>
          </a:p>
          <a:p>
            <a:r>
              <a:rPr lang="en-US" dirty="0" smtClean="0"/>
              <a:t>“Atomic Components of Thought”</a:t>
            </a:r>
          </a:p>
          <a:p>
            <a:r>
              <a:rPr lang="en-US" dirty="0" smtClean="0"/>
              <a:t>“Anderson’s Cool Theory”</a:t>
            </a:r>
          </a:p>
          <a:p>
            <a:endParaRPr lang="en-US" dirty="0" smtClean="0"/>
          </a:p>
          <a:p>
            <a:r>
              <a:rPr lang="en-US" dirty="0" smtClean="0"/>
              <a:t>I will be discussing ACT-R 5 (ACT-R 6 has moved towards focusing on neural architecture, and has </a:t>
            </a:r>
            <a:r>
              <a:rPr lang="en-US" dirty="0" smtClean="0"/>
              <a:t>been far </a:t>
            </a:r>
            <a:r>
              <a:rPr lang="en-US" dirty="0" smtClean="0"/>
              <a:t>less</a:t>
            </a:r>
            <a:br>
              <a:rPr lang="en-US" dirty="0" smtClean="0"/>
            </a:br>
            <a:r>
              <a:rPr lang="en-US" dirty="0" smtClean="0"/>
              <a:t>used in education </a:t>
            </a:r>
            <a:r>
              <a:rPr lang="en-US" dirty="0" smtClean="0"/>
              <a:t>research)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4" descr="john_ander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3500" y="5130800"/>
            <a:ext cx="1460500" cy="172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ACT-R’s 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Accurate and predictive models of human performance at complex tasks.</a:t>
            </a:r>
          </a:p>
          <a:p>
            <a:endParaRPr lang="en-US" dirty="0" smtClean="0"/>
          </a:p>
          <a:p>
            <a:r>
              <a:rPr lang="en-US" dirty="0" smtClean="0"/>
              <a:t>Models the cognitive processes that lead to behavior:</a:t>
            </a:r>
          </a:p>
          <a:p>
            <a:pPr lvl="1"/>
            <a:r>
              <a:rPr lang="en-US" dirty="0" smtClean="0"/>
              <a:t>Decision-Making</a:t>
            </a:r>
          </a:p>
          <a:p>
            <a:pPr lvl="1"/>
            <a:r>
              <a:rPr lang="en-US" dirty="0" smtClean="0"/>
              <a:t>Problem-Solving</a:t>
            </a:r>
          </a:p>
          <a:p>
            <a:pPr lvl="1"/>
            <a:r>
              <a:rPr lang="en-US" dirty="0" smtClean="0"/>
              <a:t>Analogy (more with ACT, ACT*, ACT-R 2)</a:t>
            </a:r>
          </a:p>
          <a:p>
            <a:pPr lvl="1"/>
            <a:r>
              <a:rPr lang="en-US" dirty="0" smtClean="0"/>
              <a:t>Memory Retrieval and Strengthening</a:t>
            </a:r>
          </a:p>
          <a:p>
            <a:pPr lvl="1"/>
            <a:r>
              <a:rPr lang="en-US" dirty="0" smtClean="0"/>
              <a:t>Learning to be an Expert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ACT-R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human mind is modeled by a set of systems.</a:t>
            </a:r>
          </a:p>
          <a:p>
            <a:endParaRPr lang="en-US" dirty="0" smtClean="0"/>
          </a:p>
          <a:p>
            <a:r>
              <a:rPr lang="en-US" dirty="0" smtClean="0"/>
              <a:t>Each individual system is serial</a:t>
            </a:r>
          </a:p>
          <a:p>
            <a:r>
              <a:rPr lang="en-US" dirty="0" smtClean="0"/>
              <a:t>Multiple systems can be running at once</a:t>
            </a:r>
          </a:p>
          <a:p>
            <a:endParaRPr lang="en-US" dirty="0" smtClean="0"/>
          </a:p>
          <a:p>
            <a:r>
              <a:rPr lang="en-US" dirty="0" smtClean="0"/>
              <a:t>Visual Perception</a:t>
            </a:r>
          </a:p>
          <a:p>
            <a:r>
              <a:rPr lang="en-US" dirty="0" smtClean="0"/>
              <a:t>Auditory Perception</a:t>
            </a:r>
          </a:p>
          <a:p>
            <a:r>
              <a:rPr lang="en-US" dirty="0" smtClean="0"/>
              <a:t>Motor Skills</a:t>
            </a:r>
          </a:p>
          <a:p>
            <a:r>
              <a:rPr lang="en-US" dirty="0" smtClean="0"/>
              <a:t>Productions</a:t>
            </a:r>
          </a:p>
          <a:p>
            <a:r>
              <a:rPr lang="en-US" dirty="0" smtClean="0"/>
              <a:t>Declarative Memory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Interaction between production rules and chunks of declarative memory</a:t>
            </a:r>
          </a:p>
          <a:p>
            <a:pPr lvl="1"/>
            <a:r>
              <a:rPr lang="en-US" dirty="0" smtClean="0"/>
              <a:t>Each chunk can have sub-chunks</a:t>
            </a:r>
          </a:p>
          <a:p>
            <a:pPr lvl="2"/>
            <a:r>
              <a:rPr lang="en-US" dirty="0" smtClean="0"/>
              <a:t>Like 508-831-5355</a:t>
            </a:r>
          </a:p>
          <a:p>
            <a:pPr lvl="1"/>
            <a:r>
              <a:rPr lang="en-US" dirty="0" smtClean="0"/>
              <a:t>Each chunk has a certain strength of activation, which predicts speed and accuracy of recall</a:t>
            </a:r>
            <a:br>
              <a:rPr lang="en-US" dirty="0" smtClean="0"/>
            </a:br>
            <a:r>
              <a:rPr lang="en-US" dirty="0" smtClean="0"/>
              <a:t>(as discussed in the </a:t>
            </a:r>
            <a:r>
              <a:rPr lang="en-US" dirty="0" err="1" smtClean="0"/>
              <a:t>Pavlik</a:t>
            </a:r>
            <a:r>
              <a:rPr lang="en-US" dirty="0" smtClean="0"/>
              <a:t> et al article)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Interaction between production rules and chunks of declarative memory</a:t>
            </a:r>
          </a:p>
          <a:p>
            <a:pPr lvl="1"/>
            <a:r>
              <a:rPr lang="en-US" dirty="0" smtClean="0"/>
              <a:t>Each production also has a strength of activation</a:t>
            </a:r>
          </a:p>
          <a:p>
            <a:pPr lvl="1"/>
            <a:r>
              <a:rPr lang="en-US" dirty="0" smtClean="0"/>
              <a:t>When productions reach a certain strength, they become “compiled” with neighboring productions into “</a:t>
            </a:r>
            <a:r>
              <a:rPr lang="en-US" dirty="0" err="1" smtClean="0"/>
              <a:t>automatized</a:t>
            </a:r>
            <a:r>
              <a:rPr lang="en-US" dirty="0" smtClean="0"/>
              <a:t> behavior”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Several Different Types of </a:t>
            </a:r>
            <a:br>
              <a:rPr lang="en-US" dirty="0" smtClean="0"/>
            </a:br>
            <a:r>
              <a:rPr lang="en-US" dirty="0" smtClean="0"/>
              <a:t>Cognitive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Today, I will discuss three prominent types that are useful in the learning sciences</a:t>
            </a:r>
          </a:p>
          <a:p>
            <a:endParaRPr lang="en-US" dirty="0" smtClean="0"/>
          </a:p>
          <a:p>
            <a:r>
              <a:rPr lang="en-US" dirty="0" smtClean="0"/>
              <a:t>A different set are dominant in HCI</a:t>
            </a:r>
          </a:p>
          <a:p>
            <a:pPr lvl="1"/>
            <a:r>
              <a:rPr lang="en-US" dirty="0" smtClean="0"/>
              <a:t>CPM-GOMS</a:t>
            </a:r>
            <a:r>
              <a:rPr lang="en-US" dirty="0" smtClean="0"/>
              <a:t>, </a:t>
            </a:r>
            <a:r>
              <a:rPr lang="en-US" dirty="0" smtClean="0"/>
              <a:t>KLM-GOMS</a:t>
            </a:r>
            <a:r>
              <a:rPr lang="en-US" dirty="0" smtClean="0"/>
              <a:t>, </a:t>
            </a:r>
            <a:r>
              <a:rPr lang="en-US" dirty="0" smtClean="0"/>
              <a:t>ACT-SIMPLE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Automatized</a:t>
            </a:r>
            <a:r>
              <a:rPr lang="en-US" dirty="0" smtClean="0"/>
              <a:t>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Those of you who have keyboards, type “kaleidoscope”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Automatized</a:t>
            </a:r>
            <a:r>
              <a:rPr lang="en-US" dirty="0" smtClean="0"/>
              <a:t>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Those of you who have keyboards, type “kaleidoscope”</a:t>
            </a:r>
          </a:p>
          <a:p>
            <a:endParaRPr lang="en-US" dirty="0" smtClean="0"/>
          </a:p>
          <a:p>
            <a:r>
              <a:rPr lang="en-US" dirty="0" smtClean="0"/>
              <a:t>Now, close your eyes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Automatized</a:t>
            </a:r>
            <a:r>
              <a:rPr lang="en-US" dirty="0" smtClean="0"/>
              <a:t>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Those of you who have keyboards, type “kaleidoscope”</a:t>
            </a:r>
          </a:p>
          <a:p>
            <a:endParaRPr lang="en-US" dirty="0" smtClean="0"/>
          </a:p>
          <a:p>
            <a:r>
              <a:rPr lang="en-US" dirty="0" smtClean="0"/>
              <a:t>Now, close your eyes</a:t>
            </a:r>
          </a:p>
          <a:p>
            <a:endParaRPr lang="en-US" dirty="0" smtClean="0"/>
          </a:p>
          <a:p>
            <a:r>
              <a:rPr lang="en-US" dirty="0" smtClean="0"/>
              <a:t>Where’s the letter “k” on the keyboard?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Governed by a set of literally dozens of complex equations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Memory Activation Equation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Pavlik</a:t>
            </a:r>
            <a:r>
              <a:rPr lang="en-US" dirty="0" smtClean="0"/>
              <a:t> et al, 2008)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165225"/>
            <a:ext cx="7954963" cy="569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in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ACT-R 2 underlies Cognitive Tutors (significant divergence since then), with model tracing</a:t>
            </a:r>
          </a:p>
          <a:p>
            <a:pPr lvl="1"/>
            <a:r>
              <a:rPr lang="en-US" dirty="0" smtClean="0"/>
              <a:t>Essentially, what we discussed a few minutes ago</a:t>
            </a:r>
          </a:p>
          <a:p>
            <a:r>
              <a:rPr lang="en-US" dirty="0" smtClean="0"/>
              <a:t>Tailor student order of practice to what we know about memory (</a:t>
            </a:r>
            <a:r>
              <a:rPr lang="en-US" dirty="0" err="1" smtClean="0"/>
              <a:t>Pavlik</a:t>
            </a:r>
            <a:r>
              <a:rPr lang="en-US" dirty="0" smtClean="0"/>
              <a:t> et al, 2008)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Cognitive Models Prominent in Learning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learning sciences, the most prominent types have been </a:t>
            </a:r>
          </a:p>
          <a:p>
            <a:pPr lvl="1"/>
            <a:r>
              <a:rPr lang="en-US" dirty="0" smtClean="0"/>
              <a:t>Production-rule systems</a:t>
            </a:r>
          </a:p>
          <a:p>
            <a:pPr lvl="1"/>
            <a:r>
              <a:rPr lang="en-US" dirty="0" smtClean="0"/>
              <a:t>ACT-R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Constraint-based models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performance in a very different fashion</a:t>
            </a:r>
          </a:p>
          <a:p>
            <a:endParaRPr lang="en-US" dirty="0" smtClean="0"/>
          </a:p>
          <a:p>
            <a:r>
              <a:rPr lang="en-US" dirty="0" smtClean="0"/>
              <a:t>With a list of conditions that must be met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Cognitive Models Prominent in Learning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Production-rule systems</a:t>
            </a:r>
          </a:p>
          <a:p>
            <a:r>
              <a:rPr lang="en-US" dirty="0" smtClean="0"/>
              <a:t>ACT-R</a:t>
            </a:r>
          </a:p>
          <a:p>
            <a:r>
              <a:rPr lang="en-US" dirty="0" smtClean="0"/>
              <a:t>Constraint-based models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creating </a:t>
            </a:r>
            <a:r>
              <a:rPr lang="en-US" dirty="0" err="1" smtClean="0"/>
              <a:t>scatterplots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conditions that must be met for a </a:t>
            </a:r>
            <a:r>
              <a:rPr lang="en-US" dirty="0" err="1" smtClean="0"/>
              <a:t>scatterplot</a:t>
            </a:r>
            <a:r>
              <a:rPr lang="en-US" dirty="0" smtClean="0"/>
              <a:t> to be correct?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example…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space between all axis labels must be equal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example…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space between all axis labels must be equal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(What do you think, Matt? Is this an appropriate constraint?)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your turn…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list some constraints…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let’s test the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create some </a:t>
            </a:r>
            <a:r>
              <a:rPr lang="en-US" dirty="0" err="1" smtClean="0"/>
              <a:t>scatterplots</a:t>
            </a:r>
            <a:r>
              <a:rPr lang="en-US" dirty="0" smtClean="0"/>
              <a:t>, and you tell me if my </a:t>
            </a:r>
            <a:r>
              <a:rPr lang="en-US" dirty="0" err="1" smtClean="0"/>
              <a:t>scatterplot</a:t>
            </a:r>
            <a:r>
              <a:rPr lang="en-US" dirty="0" smtClean="0"/>
              <a:t> is right (violates no constraints) or wrong (violates 1+ </a:t>
            </a:r>
            <a:r>
              <a:rPr lang="en-US" dirty="0" smtClean="0"/>
              <a:t>constraints), and which constraint is violated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let’s test the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we add or change any constraints?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Stellan</a:t>
            </a:r>
            <a:r>
              <a:rPr lang="en-US" dirty="0" smtClean="0"/>
              <a:t> </a:t>
            </a:r>
            <a:r>
              <a:rPr lang="en-US" dirty="0" err="1" smtClean="0"/>
              <a:t>Ohlsson</a:t>
            </a:r>
            <a:r>
              <a:rPr lang="en-US" dirty="0" smtClean="0"/>
              <a:t> argues that </a:t>
            </a:r>
            <a:r>
              <a:rPr lang="en-US" dirty="0" smtClean="0"/>
              <a:t>CBM is </a:t>
            </a:r>
            <a:r>
              <a:rPr lang="en-US" dirty="0" smtClean="0"/>
              <a:t>a more accurate model of human cognition than ACT-R</a:t>
            </a:r>
          </a:p>
          <a:p>
            <a:pPr lvl="1"/>
            <a:r>
              <a:rPr lang="en-US" dirty="0" smtClean="0"/>
              <a:t>Some excellent points, in particular in terms of how people recognize that they’ve made an error, but the field generally has stayed with production-rule or neural network models</a:t>
            </a:r>
          </a:p>
        </p:txBody>
      </p:sp>
      <p:pic>
        <p:nvPicPr>
          <p:cNvPr id="2050" name="Picture 2" descr="http://www.lrdc.pitt.edu/nokes/Ohls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5750" y="5038724"/>
            <a:ext cx="1238250" cy="1819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Tutoring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Constraint-based modeling underpins the second most highly used tutoring system in the world, SQL-Tutor (</a:t>
            </a:r>
            <a:r>
              <a:rPr lang="en-US" dirty="0" err="1" smtClean="0"/>
              <a:t>Mitrovic</a:t>
            </a:r>
            <a:r>
              <a:rPr lang="en-US" dirty="0" smtClean="0"/>
              <a:t>, Martin, &amp; Mayo, 2003)</a:t>
            </a:r>
            <a:endParaRPr lang="en-US" dirty="0"/>
          </a:p>
        </p:txBody>
      </p:sp>
      <p:pic>
        <p:nvPicPr>
          <p:cNvPr id="70658" name="Picture 2" descr="http://www.cs.waikato.ac.nz/~ihw/images/people/tanja-mitrov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7175" y="4953000"/>
            <a:ext cx="1266825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Tutoring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been argued to be more effective for ill-defined domains, where student problem-solving may take a huge number of paths, but an incorrect solution can be recognized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Weerasinghe</a:t>
            </a:r>
            <a:r>
              <a:rPr lang="en-US" dirty="0" smtClean="0"/>
              <a:t> &amp; </a:t>
            </a:r>
            <a:r>
              <a:rPr lang="en-US" dirty="0" err="1" smtClean="0"/>
              <a:t>Mitrovic</a:t>
            </a:r>
            <a:r>
              <a:rPr lang="en-US" dirty="0" smtClean="0"/>
              <a:t>, 2006)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Production-System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similar in nature to early versions of ACT-R</a:t>
            </a:r>
          </a:p>
          <a:p>
            <a:pPr lvl="1"/>
            <a:r>
              <a:rPr lang="en-US" dirty="0" smtClean="0"/>
              <a:t>ACT*, ACT-R 2.0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high-level thoughts or observations?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high-level thoughts or observations?</a:t>
            </a:r>
          </a:p>
          <a:p>
            <a:endParaRPr lang="en-US" dirty="0" smtClean="0"/>
          </a:p>
          <a:p>
            <a:r>
              <a:rPr lang="en-US" dirty="0" smtClean="0"/>
              <a:t>What would Jean Lave say about Cognitive Modeling?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does cognitive modeling </a:t>
            </a:r>
            <a:br>
              <a:rPr lang="en-US" dirty="0" smtClean="0"/>
            </a:br>
            <a:r>
              <a:rPr lang="en-US" dirty="0" smtClean="0"/>
              <a:t>fit on this diagram?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286000" y="4419600"/>
            <a:ext cx="381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76400" y="4419600"/>
            <a:ext cx="541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81400" y="6400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ENTITATIVE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657600" y="2133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HOLISTIC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4191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ESSENTIALIST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4191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EXISTENTIALIST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Knowledge-Tracing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(Is there time?)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(If not, we will cover this on March 3</a:t>
            </a:r>
            <a:r>
              <a:rPr lang="en-US" baseline="30000" dirty="0" smtClean="0"/>
              <a:t>rd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95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Goal:  For each knowledge component (KC), infer the student’s knowledge state from performance.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Suppose a student has six opportunities to apply a KC and makes the following sequence of correct (1) and incorrect (0) responses, according to model tracing.  Has the student has learned the rule?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Bayesian Knowledge Tracing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828800" y="6172200"/>
            <a:ext cx="66294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200" b="1">
                <a:latin typeface="Times" pitchFamily="18" charset="0"/>
              </a:rPr>
              <a:t>0 0 1 0 1 1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Model Learning Assumptions</a:t>
            </a:r>
          </a:p>
        </p:txBody>
      </p:sp>
      <p:sp>
        <p:nvSpPr>
          <p:cNvPr id="166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 smtClean="0"/>
              <a:t>Two-state learning model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Each skill is either </a:t>
            </a:r>
            <a:r>
              <a:rPr lang="en-US" altLang="en-US" u="sng" dirty="0" smtClean="0"/>
              <a:t>learned</a:t>
            </a:r>
            <a:r>
              <a:rPr lang="en-US" altLang="en-US" dirty="0" smtClean="0"/>
              <a:t> or </a:t>
            </a:r>
            <a:r>
              <a:rPr lang="en-US" altLang="en-US" u="sng" dirty="0" smtClean="0"/>
              <a:t>unlearned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en-US" sz="3200" u="sng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 smtClean="0"/>
              <a:t>In problem-solving, the student can learn a skill at each opportunity to apply the skill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 smtClean="0"/>
              <a:t>A student does not forget a skill, once he or she knows it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 smtClean="0"/>
              <a:t>Only one skill per action</a:t>
            </a:r>
            <a:endParaRPr lang="en-US" altLang="en-US" sz="3600" dirty="0" smtClean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Model Performance Assumptions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the student knows a skill, there is still some chance the student will </a:t>
            </a:r>
            <a:r>
              <a:rPr lang="en-US" altLang="en-US" u="sng" smtClean="0"/>
              <a:t>slip</a:t>
            </a:r>
            <a:r>
              <a:rPr lang="en-US" altLang="en-US" smtClean="0"/>
              <a:t> and make a mistake.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If the student does not know a skill, there is still some chance the student will </a:t>
            </a:r>
            <a:r>
              <a:rPr lang="en-US" altLang="en-US" u="sng" smtClean="0"/>
              <a:t>guess</a:t>
            </a:r>
            <a:r>
              <a:rPr lang="en-US" altLang="en-US" smtClean="0"/>
              <a:t> correctly</a:t>
            </a:r>
            <a:r>
              <a:rPr lang="en-US" altLang="en-US" sz="4000" smtClean="0"/>
              <a:t>.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3276600" y="3124200"/>
            <a:ext cx="4495800" cy="0"/>
          </a:xfrm>
          <a:prstGeom prst="line">
            <a:avLst/>
          </a:prstGeom>
          <a:noFill/>
          <a:ln w="76200">
            <a:pattFill prst="shingle">
              <a:fgClr>
                <a:schemeClr val="tx1"/>
              </a:fgClr>
              <a:bgClr>
                <a:srgbClr val="FFFFFF"/>
              </a:bgClr>
            </a:patt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049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   Corbett and Anderson’s Model</a:t>
            </a:r>
            <a:endParaRPr lang="en-US" altLang="en-US" smtClean="0"/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3276600" y="15240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124200" y="1752600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Not learned</a:t>
            </a:r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4648200" y="2209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28600" y="3581400"/>
            <a:ext cx="8686800" cy="31178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u="sng">
                <a:latin typeface="Times" pitchFamily="18" charset="0"/>
              </a:rPr>
              <a:t>Two Learning Parameters</a:t>
            </a:r>
            <a:endParaRPr lang="en-US" altLang="en-US">
              <a:latin typeface="Times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p(L</a:t>
            </a:r>
            <a:r>
              <a:rPr lang="en-US" altLang="en-US" baseline="-25000">
                <a:latin typeface="Times" pitchFamily="18" charset="0"/>
              </a:rPr>
              <a:t>0</a:t>
            </a:r>
            <a:r>
              <a:rPr lang="en-US" altLang="en-US">
                <a:latin typeface="Times" pitchFamily="18" charset="0"/>
              </a:rPr>
              <a:t>)	Probability the skill is already known before the first opportunity to use the skill in problem solving.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p(T)	Probability the skill will be learned at each opportunity to use the skill.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u="sng">
                <a:latin typeface="Times" pitchFamily="18" charset="0"/>
              </a:rPr>
              <a:t>Two Performance Parameters</a:t>
            </a:r>
            <a:endParaRPr lang="en-US" altLang="en-US">
              <a:latin typeface="Times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p(G)	Probability the student will guess correctly if the skill is not known.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p(S)	Probability the student will slip (make a mistake) if the skill is known.</a:t>
            </a:r>
          </a:p>
          <a:p>
            <a:pPr eaLnBrk="0" hangingPunct="0">
              <a:spcBef>
                <a:spcPct val="50000"/>
              </a:spcBef>
            </a:pPr>
            <a:endParaRPr lang="en-US" altLang="en-US">
              <a:latin typeface="Times" pitchFamily="18" charset="0"/>
            </a:endParaRP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5943600" y="15240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5791200" y="1752600"/>
            <a:ext cx="1676400" cy="731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Learned</a:t>
            </a:r>
          </a:p>
          <a:p>
            <a:pPr algn="ctr" eaLnBrk="0" hangingPunct="0"/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029200" y="16764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p(T)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429000" y="3352800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581400" y="33528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6096000" y="3352800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248400" y="33528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962400" y="2895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4191000" y="2743200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p(G)</a:t>
            </a: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629400" y="2895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6934200" y="27432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1-p(S)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6324600" y="2362200"/>
            <a:ext cx="914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p(L</a:t>
            </a:r>
            <a:r>
              <a:rPr lang="en-US" altLang="en-US" baseline="-25000">
                <a:latin typeface="Times" pitchFamily="18" charset="0"/>
              </a:rPr>
              <a:t>0</a:t>
            </a:r>
            <a:r>
              <a:rPr lang="en-US" altLang="en-US">
                <a:latin typeface="Times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   Bayesian Knowledge Tracing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Whenever the student has an opportunity to use a skill, the probability that the student knows the skill is updated using formulas derived from Bayes’ Theorem. 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Formulas</a:t>
            </a:r>
            <a:endParaRPr lang="en-US" smtClean="0"/>
          </a:p>
        </p:txBody>
      </p:sp>
      <p:sp>
        <p:nvSpPr>
          <p:cNvPr id="266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28" name="Rectangle 8"/>
          <p:cNvSpPr>
            <a:spLocks noChangeArrowheads="1"/>
          </p:cNvSpPr>
          <p:nvPr/>
        </p:nvSpPr>
        <p:spPr bwMode="auto">
          <a:xfrm>
            <a:off x="22860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29" name="Rectangle 9"/>
          <p:cNvSpPr>
            <a:spLocks noChangeArrowheads="1"/>
          </p:cNvSpPr>
          <p:nvPr/>
        </p:nvSpPr>
        <p:spPr bwMode="auto">
          <a:xfrm>
            <a:off x="22860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pic>
        <p:nvPicPr>
          <p:cNvPr id="26630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600200"/>
            <a:ext cx="87026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3352800"/>
            <a:ext cx="8675688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5086350"/>
            <a:ext cx="8858250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4" name="Rectangle 14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900">
                <a:latin typeface="Times" pitchFamily="18" charset="0"/>
                <a:cs typeface="Times New Roman" pitchFamily="18" charset="0"/>
              </a:rPr>
              <a:t> </a:t>
            </a:r>
            <a:endParaRPr lang="en-US" sz="700"/>
          </a:p>
          <a:p>
            <a:pPr eaLnBrk="0" hangingPunct="0"/>
            <a:endParaRPr lang="en-US"/>
          </a:p>
        </p:txBody>
      </p:sp>
      <p:sp>
        <p:nvSpPr>
          <p:cNvPr id="26635" name="Rectangle 15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36" name="Rectangle 16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Production-System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seen in </a:t>
            </a:r>
            <a:r>
              <a:rPr lang="en-US" dirty="0" err="1" smtClean="0"/>
              <a:t>Koedinger</a:t>
            </a:r>
            <a:r>
              <a:rPr lang="en-US" dirty="0" smtClean="0"/>
              <a:t> &amp; </a:t>
            </a:r>
            <a:r>
              <a:rPr lang="en-US" dirty="0" err="1" smtClean="0"/>
              <a:t>Terao</a:t>
            </a:r>
            <a:r>
              <a:rPr lang="en-US" dirty="0" smtClean="0"/>
              <a:t> (2002)</a:t>
            </a:r>
          </a:p>
          <a:p>
            <a:endParaRPr lang="en-US" dirty="0" smtClean="0"/>
          </a:p>
          <a:p>
            <a:r>
              <a:rPr lang="en-US" dirty="0" smtClean="0"/>
              <a:t>Represent performance (and therefore skill) as a set of if-then rules (“productions”)</a:t>
            </a:r>
          </a:p>
          <a:p>
            <a:pPr lvl="1"/>
            <a:r>
              <a:rPr lang="en-US" dirty="0" smtClean="0"/>
              <a:t>Can be written in plain </a:t>
            </a:r>
            <a:r>
              <a:rPr lang="en-US" dirty="0" smtClean="0"/>
              <a:t>English</a:t>
            </a:r>
            <a:endParaRPr lang="en-US" dirty="0" smtClean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  Knowledge Tracing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z="2800" smtClean="0"/>
              <a:t>How do we know if a knowledge tracing model is any good?</a:t>
            </a:r>
          </a:p>
          <a:p>
            <a:pPr eaLnBrk="1" hangingPunct="1"/>
            <a:endParaRPr lang="en-GB" sz="2800" smtClean="0"/>
          </a:p>
          <a:p>
            <a:pPr eaLnBrk="1" hangingPunct="1"/>
            <a:r>
              <a:rPr lang="en-GB" sz="2800" smtClean="0"/>
              <a:t>Our primary goal is to predict </a:t>
            </a:r>
            <a:r>
              <a:rPr lang="en-GB" sz="2800" b="1" i="1" smtClean="0"/>
              <a:t>knowledge</a:t>
            </a:r>
          </a:p>
          <a:p>
            <a:pPr eaLnBrk="1" hangingPunct="1"/>
            <a:endParaRPr lang="en-GB" sz="2800" b="1" i="1" smtClean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  Knowledge Tracing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z="2800" smtClean="0"/>
              <a:t>How do we know if a knowledge tracing model is any good?</a:t>
            </a:r>
          </a:p>
          <a:p>
            <a:pPr eaLnBrk="1" hangingPunct="1"/>
            <a:endParaRPr lang="en-GB" sz="2800" smtClean="0"/>
          </a:p>
          <a:p>
            <a:pPr eaLnBrk="1" hangingPunct="1"/>
            <a:r>
              <a:rPr lang="en-GB" sz="2800" smtClean="0"/>
              <a:t>Our primary goal is to predict </a:t>
            </a:r>
            <a:r>
              <a:rPr lang="en-GB" sz="2800" b="1" i="1" smtClean="0"/>
              <a:t>knowledge</a:t>
            </a:r>
          </a:p>
          <a:p>
            <a:pPr eaLnBrk="1" hangingPunct="1"/>
            <a:endParaRPr lang="en-GB" sz="2800" b="1" i="1" smtClean="0"/>
          </a:p>
          <a:p>
            <a:pPr eaLnBrk="1" hangingPunct="1"/>
            <a:r>
              <a:rPr lang="en-GB" sz="2800" smtClean="0"/>
              <a:t>But knowledge is a latent trait</a:t>
            </a:r>
          </a:p>
          <a:p>
            <a:pPr eaLnBrk="1" hangingPunct="1">
              <a:buFont typeface="Arial" pitchFamily="34" charset="0"/>
              <a:buNone/>
            </a:pPr>
            <a:endParaRPr lang="en-GB" sz="2800" b="1" i="1" smtClean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  Knowledge Tracing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sz="2800" smtClean="0"/>
              <a:t>How do we know if a knowledge tracing model is any good?</a:t>
            </a:r>
          </a:p>
          <a:p>
            <a:pPr eaLnBrk="1" hangingPunct="1"/>
            <a:endParaRPr lang="en-GB" sz="2800" smtClean="0"/>
          </a:p>
          <a:p>
            <a:pPr eaLnBrk="1" hangingPunct="1"/>
            <a:r>
              <a:rPr lang="en-GB" sz="2800" smtClean="0"/>
              <a:t>Our primary goal is to predict </a:t>
            </a:r>
            <a:r>
              <a:rPr lang="en-GB" sz="2800" b="1" i="1" smtClean="0"/>
              <a:t>knowledge</a:t>
            </a:r>
          </a:p>
          <a:p>
            <a:pPr eaLnBrk="1" hangingPunct="1"/>
            <a:endParaRPr lang="en-GB" sz="2800" b="1" i="1" smtClean="0"/>
          </a:p>
          <a:p>
            <a:pPr eaLnBrk="1" hangingPunct="1"/>
            <a:r>
              <a:rPr lang="en-GB" sz="2800" smtClean="0"/>
              <a:t>But knowledge is a latent trait</a:t>
            </a:r>
          </a:p>
          <a:p>
            <a:pPr eaLnBrk="1" hangingPunct="1"/>
            <a:endParaRPr lang="en-GB" sz="2800" b="1" i="1" smtClean="0"/>
          </a:p>
          <a:p>
            <a:pPr eaLnBrk="1" hangingPunct="1"/>
            <a:r>
              <a:rPr lang="en-GB" sz="2800" smtClean="0"/>
              <a:t>But we can check those knowledge predictions by checking how well the model predicts </a:t>
            </a:r>
            <a:r>
              <a:rPr lang="en-GB" sz="2800" b="1" i="1" smtClean="0"/>
              <a:t>performance</a:t>
            </a:r>
            <a:endParaRPr lang="en-GB" sz="2800" smtClean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  Fitting a Knowledge-Tracing Model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In principle, any set of four parameters can be used by knowledge-tracing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But parameters that predict student performance better are preferred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  Knowledge Tracing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sz="2800" dirty="0" smtClean="0"/>
              <a:t>So, we pick the knowledge tracing parameters that best predict performance</a:t>
            </a:r>
          </a:p>
          <a:p>
            <a:pPr eaLnBrk="1" hangingPunct="1"/>
            <a:endParaRPr lang="en-GB" sz="2800" dirty="0" smtClean="0"/>
          </a:p>
          <a:p>
            <a:pPr eaLnBrk="1" hangingPunct="1"/>
            <a:r>
              <a:rPr lang="en-GB" sz="2800" dirty="0" smtClean="0"/>
              <a:t>Defined as whether a student’s action will be correct or wrong at a given time</a:t>
            </a:r>
          </a:p>
          <a:p>
            <a:pPr eaLnBrk="1" hangingPunct="1">
              <a:buNone/>
            </a:pPr>
            <a:endParaRPr lang="en-GB" sz="2800" dirty="0" smtClean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Recent Extensions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Recently, there has been work towards contextualizing the guess and slip parameters</a:t>
            </a:r>
            <a:br>
              <a:rPr lang="en-US" sz="2800" smtClean="0"/>
            </a:br>
            <a:r>
              <a:rPr lang="en-US" sz="2800" smtClean="0"/>
              <a:t>(Baker, Corbett, &amp; Aleven, 2008a, 2008b)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Do we really think the chance that an incorrect response was a slip is equal when</a:t>
            </a:r>
          </a:p>
          <a:p>
            <a:pPr lvl="1" eaLnBrk="1" hangingPunct="1"/>
            <a:r>
              <a:rPr lang="en-US" sz="2400" smtClean="0"/>
              <a:t>Student has never gotten action right; spends 78 seconds thinking; answers; gets it wrong</a:t>
            </a:r>
          </a:p>
          <a:p>
            <a:pPr lvl="1" eaLnBrk="1" hangingPunct="1"/>
            <a:r>
              <a:rPr lang="en-US" sz="2400" smtClean="0"/>
              <a:t>Student has gotten action right 3 times in a row; spends 1.2 seconds thinking; answers; gets it wrong</a:t>
            </a:r>
          </a:p>
        </p:txBody>
      </p:sp>
    </p:spTree>
  </p:cSld>
  <p:clrMapOvr>
    <a:masterClrMapping/>
  </p:clrMapOvr>
  <p:transition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Extensions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 smtClean="0"/>
              <a:t>In this work, P(G) and P(S) are determined by a model that looks at time, previous history, the type of action, etc.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Significantly improves predictive power of method</a:t>
            </a:r>
          </a:p>
          <a:p>
            <a:pPr lvl="1" eaLnBrk="1" hangingPunct="1"/>
            <a:r>
              <a:rPr lang="en-US" dirty="0" smtClean="0"/>
              <a:t>Probability of distinguishing right from wrong within the tutor increases from around 66% to around 71%</a:t>
            </a:r>
          </a:p>
          <a:p>
            <a:pPr lvl="1" eaLnBrk="1" hangingPunct="1"/>
            <a:r>
              <a:rPr lang="en-US" dirty="0" smtClean="0"/>
              <a:t>Worse performance when it comes to predicting the post-test, so still more work needed, but a different use of contextual slip lead to significantly better post-test performance (Baker, Corbett, et al, under review)</a:t>
            </a:r>
          </a:p>
        </p:txBody>
      </p:sp>
    </p:spTree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Extending Bayesian Knowledge Tracing with additional parameters</a:t>
            </a:r>
          </a:p>
          <a:p>
            <a:pPr lvl="1"/>
            <a:r>
              <a:rPr lang="en-US" dirty="0" smtClean="0"/>
              <a:t>Splitting P(T|H), P(T|~H) to study the impact of help on learning</a:t>
            </a:r>
            <a:br>
              <a:rPr lang="en-US" dirty="0" smtClean="0"/>
            </a:br>
            <a:r>
              <a:rPr lang="en-US" dirty="0" smtClean="0"/>
              <a:t>(Beck et al, 2008 ITS best paper)</a:t>
            </a:r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Within educational data mining, there are several things you can do with these models</a:t>
            </a:r>
          </a:p>
          <a:p>
            <a:pPr lvl="1"/>
            <a:r>
              <a:rPr lang="en-US" dirty="0" smtClean="0"/>
              <a:t>We’ll talk about this more on March 3rd</a:t>
            </a:r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 Modeling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Assignment #3</a:t>
            </a:r>
          </a:p>
          <a:p>
            <a:r>
              <a:rPr lang="en-US" dirty="0" smtClean="0"/>
              <a:t>Probing Question</a:t>
            </a:r>
          </a:p>
          <a:p>
            <a:r>
              <a:rPr lang="en-US" dirty="0" smtClean="0"/>
              <a:t>Surveys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say we want to create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cognitive model of the process of creating a </a:t>
            </a:r>
            <a:r>
              <a:rPr lang="en-US" dirty="0" err="1" smtClean="0"/>
              <a:t>scatterplot</a:t>
            </a:r>
            <a:r>
              <a:rPr lang="en-US" dirty="0" smtClean="0"/>
              <a:t> of data</a:t>
            </a:r>
            <a:br>
              <a:rPr lang="en-US" dirty="0" smtClean="0"/>
            </a:br>
            <a:r>
              <a:rPr lang="en-US" dirty="0" smtClean="0"/>
              <a:t>(cf. Baker, Corbett, &amp; </a:t>
            </a:r>
            <a:r>
              <a:rPr lang="en-US" dirty="0" err="1" smtClean="0"/>
              <a:t>Koedinger</a:t>
            </a:r>
            <a:r>
              <a:rPr lang="en-US" dirty="0" smtClean="0"/>
              <a:t>, 2001, 2002; Baker, Corbett, </a:t>
            </a:r>
            <a:r>
              <a:rPr lang="en-US" dirty="0" err="1" smtClean="0"/>
              <a:t>Koedinger</a:t>
            </a:r>
            <a:r>
              <a:rPr lang="en-US" dirty="0" smtClean="0"/>
              <a:t>, &amp; Schneider, 2004; Baker, Corbett, &amp; </a:t>
            </a:r>
            <a:r>
              <a:rPr lang="en-US" dirty="0" err="1" smtClean="0"/>
              <a:t>Koedinger</a:t>
            </a:r>
            <a:r>
              <a:rPr lang="en-US" dirty="0" smtClean="0"/>
              <a:t>, 2007)</a:t>
            </a:r>
          </a:p>
          <a:p>
            <a:endParaRPr lang="en-US" dirty="0" smtClean="0"/>
          </a:p>
          <a:p>
            <a:r>
              <a:rPr lang="en-US" dirty="0" smtClean="0"/>
              <a:t>A subject formerly near and dear to my heart!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 Modeling</a:t>
            </a:r>
          </a:p>
          <a:p>
            <a:r>
              <a:rPr lang="en-US" dirty="0" smtClean="0"/>
              <a:t>Assignment #3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Probing Question</a:t>
            </a:r>
            <a:endParaRPr lang="en-US" dirty="0" smtClean="0"/>
          </a:p>
          <a:p>
            <a:r>
              <a:rPr lang="en-US" dirty="0" smtClean="0"/>
              <a:t>Surveys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Probing Question for Friday, February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Should state/national/international assessments of learning (like the MCAS) have Preparation for Future Learning items? Why or why not?</a:t>
            </a:r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 Modeling</a:t>
            </a:r>
          </a:p>
          <a:p>
            <a:r>
              <a:rPr lang="en-US" dirty="0" smtClean="0"/>
              <a:t>Assignment #3</a:t>
            </a:r>
          </a:p>
          <a:p>
            <a:r>
              <a:rPr lang="en-US" dirty="0" smtClean="0"/>
              <a:t>Probing Question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Surveys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2067</Words>
  <Application>Microsoft Office PowerPoint</Application>
  <PresentationFormat>On-screen Show (4:3)</PresentationFormat>
  <Paragraphs>359</Paragraphs>
  <Slides>83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4" baseType="lpstr">
      <vt:lpstr>Office Theme</vt:lpstr>
      <vt:lpstr>Cognitive Modeling</vt:lpstr>
      <vt:lpstr>Today’s Class</vt:lpstr>
      <vt:lpstr>Cognitive Modeling</vt:lpstr>
      <vt:lpstr>Several Different Types of  Cognitive Models</vt:lpstr>
      <vt:lpstr>Cognitive Models Prominent in Learning Sciences</vt:lpstr>
      <vt:lpstr>Production-System Models</vt:lpstr>
      <vt:lpstr>Production-System Models</vt:lpstr>
      <vt:lpstr>Let’s say we want to create</vt:lpstr>
      <vt:lpstr>Task</vt:lpstr>
      <vt:lpstr>Draw a scatterplot of this fake data</vt:lpstr>
      <vt:lpstr>Protocol Trace</vt:lpstr>
      <vt:lpstr>Protocol Trace</vt:lpstr>
      <vt:lpstr>Simulated Performance #1 (VCE)</vt:lpstr>
      <vt:lpstr>Simulated Performance #2 (NE)</vt:lpstr>
      <vt:lpstr>Simulated Performance #3 (DH)</vt:lpstr>
      <vt:lpstr>Let’s create some production rules</vt:lpstr>
      <vt:lpstr>Let’s create some production rules</vt:lpstr>
      <vt:lpstr>Let’s create some production rules</vt:lpstr>
      <vt:lpstr>Put productions up on the screen</vt:lpstr>
      <vt:lpstr>Will this process work?</vt:lpstr>
      <vt:lpstr>Questions? Comments?</vt:lpstr>
      <vt:lpstr>Applicability</vt:lpstr>
      <vt:lpstr>Applicability</vt:lpstr>
      <vt:lpstr>Applicability</vt:lpstr>
      <vt:lpstr>Applicability</vt:lpstr>
      <vt:lpstr>Another use of  Production-Rule Models</vt:lpstr>
      <vt:lpstr>Model-Tracing: Example</vt:lpstr>
      <vt:lpstr>Questions? Comments?</vt:lpstr>
      <vt:lpstr>Cognitive Models Prominent in Learning Sciences</vt:lpstr>
      <vt:lpstr>ACT-R</vt:lpstr>
      <vt:lpstr>The Hunt for a Unified Theory of Cognition</vt:lpstr>
      <vt:lpstr>The basic idea</vt:lpstr>
      <vt:lpstr>Cognitive Modeling Architectures</vt:lpstr>
      <vt:lpstr>ACT-R</vt:lpstr>
      <vt:lpstr>ACT-R</vt:lpstr>
      <vt:lpstr>ACT-R’s strengths</vt:lpstr>
      <vt:lpstr>The ACT-R Architecture</vt:lpstr>
      <vt:lpstr>Performance</vt:lpstr>
      <vt:lpstr>Performance</vt:lpstr>
      <vt:lpstr>Automatized Behavior</vt:lpstr>
      <vt:lpstr>Automatized Behavior</vt:lpstr>
      <vt:lpstr>Automatized Behavior</vt:lpstr>
      <vt:lpstr>Questions? Comments?</vt:lpstr>
      <vt:lpstr>Behavior</vt:lpstr>
      <vt:lpstr>Example: Memory Activation Equation (Pavlik et al, 2008)</vt:lpstr>
      <vt:lpstr>Uses in Education</vt:lpstr>
      <vt:lpstr>Questions? Comments?</vt:lpstr>
      <vt:lpstr>Cognitive Models Prominent in Learning Sciences</vt:lpstr>
      <vt:lpstr>Constraint-based models</vt:lpstr>
      <vt:lpstr>For creating scatterplots…</vt:lpstr>
      <vt:lpstr>One example…</vt:lpstr>
      <vt:lpstr>One example…</vt:lpstr>
      <vt:lpstr>Now your turn…</vt:lpstr>
      <vt:lpstr>Now let’s test the approach</vt:lpstr>
      <vt:lpstr>Now let’s test the approach</vt:lpstr>
      <vt:lpstr>Constraint-based modeling</vt:lpstr>
      <vt:lpstr>Constraint-Based Tutoring</vt:lpstr>
      <vt:lpstr>Constraint-Based Tutoring</vt:lpstr>
      <vt:lpstr>Questions? Comments?</vt:lpstr>
      <vt:lpstr>Cognitive Modeling</vt:lpstr>
      <vt:lpstr>Cognitive Modeling</vt:lpstr>
      <vt:lpstr>Where does cognitive modeling  fit on this diagram?</vt:lpstr>
      <vt:lpstr>Bayesian Knowledge-Tracing</vt:lpstr>
      <vt:lpstr>Bayesian Knowledge Tracing</vt:lpstr>
      <vt:lpstr>Model Learning Assumptions</vt:lpstr>
      <vt:lpstr>Model Performance Assumptions</vt:lpstr>
      <vt:lpstr>   Corbett and Anderson’s Model</vt:lpstr>
      <vt:lpstr>   Bayesian Knowledge Tracing</vt:lpstr>
      <vt:lpstr>Formulas</vt:lpstr>
      <vt:lpstr>  Knowledge Tracing</vt:lpstr>
      <vt:lpstr>  Knowledge Tracing</vt:lpstr>
      <vt:lpstr>  Knowledge Tracing</vt:lpstr>
      <vt:lpstr>  Fitting a Knowledge-Tracing Model</vt:lpstr>
      <vt:lpstr>  Knowledge Tracing</vt:lpstr>
      <vt:lpstr>Recent Extensions</vt:lpstr>
      <vt:lpstr>Recent Extensions</vt:lpstr>
      <vt:lpstr>Recent Extensions</vt:lpstr>
      <vt:lpstr>Uses</vt:lpstr>
      <vt:lpstr>Today’s Class</vt:lpstr>
      <vt:lpstr>Assignment #3</vt:lpstr>
      <vt:lpstr>Today’s Class</vt:lpstr>
      <vt:lpstr>Probing Question for Friday, February 12</vt:lpstr>
      <vt:lpstr>Today’s Class</vt:lpstr>
    </vt:vector>
  </TitlesOfParts>
  <Company>Worcester Polytechnic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Think-Aloud Protocols</dc:title>
  <dc:creator>rsbaker</dc:creator>
  <cp:lastModifiedBy>rsbaker</cp:lastModifiedBy>
  <cp:revision>235</cp:revision>
  <dcterms:created xsi:type="dcterms:W3CDTF">2010-02-05T02:14:39Z</dcterms:created>
  <dcterms:modified xsi:type="dcterms:W3CDTF">2010-02-10T15:56:41Z</dcterms:modified>
</cp:coreProperties>
</file>