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70" r:id="rId7"/>
    <p:sldId id="308" r:id="rId8"/>
    <p:sldId id="262" r:id="rId9"/>
    <p:sldId id="261" r:id="rId10"/>
    <p:sldId id="263" r:id="rId11"/>
    <p:sldId id="264" r:id="rId12"/>
    <p:sldId id="265" r:id="rId13"/>
    <p:sldId id="268" r:id="rId14"/>
    <p:sldId id="266" r:id="rId15"/>
    <p:sldId id="267" r:id="rId16"/>
    <p:sldId id="269" r:id="rId17"/>
    <p:sldId id="271" r:id="rId18"/>
    <p:sldId id="313" r:id="rId19"/>
    <p:sldId id="272" r:id="rId20"/>
    <p:sldId id="280" r:id="rId21"/>
    <p:sldId id="273" r:id="rId22"/>
    <p:sldId id="275" r:id="rId23"/>
    <p:sldId id="277" r:id="rId24"/>
    <p:sldId id="278" r:id="rId25"/>
    <p:sldId id="282" r:id="rId26"/>
    <p:sldId id="298" r:id="rId27"/>
    <p:sldId id="297" r:id="rId28"/>
    <p:sldId id="300" r:id="rId29"/>
    <p:sldId id="299" r:id="rId30"/>
    <p:sldId id="301" r:id="rId31"/>
    <p:sldId id="311" r:id="rId32"/>
    <p:sldId id="302" r:id="rId33"/>
    <p:sldId id="287" r:id="rId34"/>
    <p:sldId id="288" r:id="rId35"/>
    <p:sldId id="290" r:id="rId36"/>
    <p:sldId id="304" r:id="rId37"/>
    <p:sldId id="314" r:id="rId38"/>
    <p:sldId id="291" r:id="rId39"/>
    <p:sldId id="315" r:id="rId40"/>
    <p:sldId id="294" r:id="rId41"/>
    <p:sldId id="295" r:id="rId42"/>
    <p:sldId id="296" r:id="rId43"/>
    <p:sldId id="293" r:id="rId44"/>
    <p:sldId id="292" r:id="rId45"/>
    <p:sldId id="312" r:id="rId46"/>
    <p:sldId id="305" r:id="rId47"/>
    <p:sldId id="307" r:id="rId48"/>
    <p:sldId id="279" r:id="rId49"/>
    <p:sldId id="284" r:id="rId50"/>
    <p:sldId id="285" r:id="rId51"/>
    <p:sldId id="286" r:id="rId52"/>
    <p:sldId id="309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>
      <p:cViewPr>
        <p:scale>
          <a:sx n="66" d="100"/>
          <a:sy n="66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itt.edu/~chopin/references/tig/AtkinsonRenklM_03.pdf" TargetMode="External"/><Relationship Id="rId2" Type="http://schemas.openxmlformats.org/officeDocument/2006/relationships/hyperlink" Target="http://www.sciencedirect.com/science?_ob=ArticleURL&amp;_udi=B6VFW-44B29XT-1&amp;_user=74021&amp;_coverDate=10/31/2002&amp;_rdoc=1&amp;_fmt=high&amp;_orig=search&amp;_origin=search&amp;_sort=d&amp;_docanchor=&amp;view=c&amp;_searchStrId=1624032959&amp;_rerunOrigin=scholar.google&amp;_acct=C000005878&amp;_version=1&amp;_urlVersion=0&amp;_userid=74021&amp;md5=3b3b259f52c3b6fd70f230e3333c277c&amp;searchtype=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wm-kmrc.de/workshops/sim2004/pdf_files/Hilbert_et_al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Meta-Cognition, Motivation, </a:t>
            </a:r>
            <a:br>
              <a:rPr lang="en-US" dirty="0" smtClean="0"/>
            </a:br>
            <a:r>
              <a:rPr lang="en-US" dirty="0" smtClean="0"/>
              <a:t>and Affect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PSY504</a:t>
            </a:r>
            <a:br>
              <a:rPr lang="en-US" dirty="0" smtClean="0"/>
            </a:br>
            <a:r>
              <a:rPr lang="en-US" dirty="0" smtClean="0"/>
              <a:t>Spring term, 2011</a:t>
            </a:r>
          </a:p>
          <a:p>
            <a:r>
              <a:rPr lang="en-US" dirty="0" smtClean="0"/>
              <a:t>February 2,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things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agree</a:t>
            </a:r>
          </a:p>
          <a:p>
            <a:endParaRPr lang="en-US" dirty="0" smtClean="0"/>
          </a:p>
          <a:p>
            <a:r>
              <a:rPr lang="en-US" dirty="0" smtClean="0"/>
              <a:t>We’ll do this next week for meta-cognition</a:t>
            </a:r>
          </a:p>
          <a:p>
            <a:endParaRPr lang="en-US" dirty="0"/>
          </a:p>
          <a:p>
            <a:r>
              <a:rPr lang="en-US" dirty="0" smtClean="0"/>
              <a:t>The reason I didn’t do this from the start is that discussing how things inter-relate and fit in broader theory, before discussing the things themselves, can lead to unfocused discussion of those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72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you had talked more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“Meta-cognitive agents”</a:t>
            </a:r>
          </a:p>
          <a:p>
            <a:r>
              <a:rPr lang="en-US" dirty="0" err="1" smtClean="0"/>
              <a:t>Renkl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468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you had talked more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“Meta-cognitive agents” -- we’ll talk a little about this today; typically, agents are more common for motivational and affective goals</a:t>
            </a:r>
          </a:p>
          <a:p>
            <a:pPr lvl="1"/>
            <a:r>
              <a:rPr lang="en-US" dirty="0" smtClean="0"/>
              <a:t>Add a pic and </a:t>
            </a:r>
            <a:r>
              <a:rPr lang="en-US" dirty="0" err="1" smtClean="0"/>
              <a:t>Aleven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al’s</a:t>
            </a:r>
            <a:r>
              <a:rPr lang="en-US" dirty="0" smtClean="0"/>
              <a:t> work *is* a meta-cognitive agent</a:t>
            </a:r>
          </a:p>
          <a:p>
            <a:r>
              <a:rPr lang="en-US" dirty="0" err="1" smtClean="0"/>
              <a:t>Renkl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110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you had talked more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“Meta-cognitive agents” -- we’ll talk a little about this today; typically, agents are more common for motivational and affective goals</a:t>
            </a:r>
          </a:p>
          <a:p>
            <a:pPr lvl="1"/>
            <a:r>
              <a:rPr lang="en-US" dirty="0" smtClean="0"/>
              <a:t>Add a pic and </a:t>
            </a:r>
            <a:r>
              <a:rPr lang="en-US" dirty="0" err="1" smtClean="0"/>
              <a:t>Aleven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al’s</a:t>
            </a:r>
            <a:r>
              <a:rPr lang="en-US" dirty="0" smtClean="0"/>
              <a:t> work *is* a meta-cognitive agent</a:t>
            </a:r>
          </a:p>
          <a:p>
            <a:r>
              <a:rPr lang="en-US" dirty="0" err="1" smtClean="0"/>
              <a:t>Renkl</a:t>
            </a:r>
            <a:endParaRPr lang="en-US" dirty="0" smtClean="0"/>
          </a:p>
          <a:p>
            <a:pPr lvl="1"/>
            <a:r>
              <a:rPr lang="en-US" dirty="0" smtClean="0"/>
              <a:t>Fair enough. Next time I run the class I will substitute </a:t>
            </a:r>
            <a:r>
              <a:rPr lang="en-US" dirty="0" err="1" smtClean="0"/>
              <a:t>Renkl</a:t>
            </a:r>
            <a:r>
              <a:rPr lang="en-US" dirty="0" smtClean="0"/>
              <a:t> for one of the other readings. </a:t>
            </a:r>
            <a:r>
              <a:rPr lang="en-US" dirty="0"/>
              <a:t>Y</a:t>
            </a:r>
            <a:r>
              <a:rPr lang="en-US" dirty="0" smtClean="0"/>
              <a:t>ou can get them at:</a:t>
            </a:r>
          </a:p>
          <a:p>
            <a:pPr lvl="1"/>
            <a:r>
              <a:rPr lang="en-US" dirty="0">
                <a:hlinkClick r:id="rId2"/>
              </a:rPr>
              <a:t>http://www.sciencedirect.com/science?_ob=ArticleURL&amp;_udi=B6VFW-44B29XT-1&amp;_user=74021&amp;_coverDate=10/31/2002&amp;_rdoc=1&amp;_fmt=high&amp;_orig=search&amp;_origin=search&amp;_sort=d&amp;_docanchor=&amp;view=c&amp;_searchStrId=1624032959&amp;_rerunOrigin=scholar.google&amp;_acct=C000005878&amp;_version=1&amp;_urlVersion=0&amp;_userid=74021&amp;md5=3b3b259f52c3b6fd70f230e3333c277c&amp;searchtype=a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://www.cs.pitt.edu/~</a:t>
            </a:r>
            <a:r>
              <a:rPr lang="en-US" dirty="0" smtClean="0">
                <a:hlinkClick r:id="rId3"/>
              </a:rPr>
              <a:t>chopin/references/tig/AtkinsonRenklM_03.pdf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http://www.iwm-kmrc.de/workshops/sim2004/pdf_files/Hilbert_et_al.pdf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51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“Use blackboard or slides to keep track of important points outside scope of slides”</a:t>
            </a:r>
          </a:p>
          <a:p>
            <a:endParaRPr lang="en-US" dirty="0"/>
          </a:p>
          <a:p>
            <a:r>
              <a:rPr lang="en-US" dirty="0" smtClean="0"/>
              <a:t>Let’s vote. Who wants me to do this?</a:t>
            </a:r>
          </a:p>
          <a:p>
            <a:pPr lvl="1"/>
            <a:r>
              <a:rPr lang="en-US" dirty="0" smtClean="0"/>
              <a:t>Benefits: better organizer of key ideas</a:t>
            </a:r>
          </a:p>
          <a:p>
            <a:pPr lvl="1"/>
            <a:r>
              <a:rPr lang="en-US" dirty="0" smtClean="0"/>
              <a:t>Costs: my attention may be divided</a:t>
            </a:r>
          </a:p>
        </p:txBody>
      </p:sp>
    </p:spTree>
    <p:extLst>
      <p:ext uri="{BB962C8B-B14F-4D97-AF65-F5344CB8AC3E}">
        <p14:creationId xmlns:p14="http://schemas.microsoft.com/office/powerpoint/2010/main" xmlns="" val="383327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“Also thanks for photos of researchers so I don’t embarrass myself in conference.”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44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“Also thanks for photos of researchers so I don’t embarrass myself in conference.”</a:t>
            </a:r>
          </a:p>
          <a:p>
            <a:endParaRPr lang="en-US" dirty="0"/>
          </a:p>
          <a:p>
            <a:r>
              <a:rPr lang="en-US" dirty="0" smtClean="0"/>
              <a:t>You’re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40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0.gstatic.com/images?q=tbn:ANd9GcQXGL0IS3IxQrnPfbXOiYf8KNXl83cwhh_wofDWrQbXApmIXGs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799" y="2547257"/>
            <a:ext cx="1402201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__mm5AJbTG7I/SmoRt4uUXlI/AAAAAAAAABI/afl5O3EYi_A/S220/pointy-haired_b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5472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7943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It’s clear that you know nothing about </a:t>
            </a:r>
            <a:r>
              <a:rPr lang="en-US" sz="2000" b="1" dirty="0" err="1" smtClean="0"/>
              <a:t>Koedinger’s</a:t>
            </a:r>
            <a:r>
              <a:rPr lang="en-US" sz="2000" b="1" dirty="0" smtClean="0"/>
              <a:t> work!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56439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0.gstatic.com/images?q=tbn:ANd9GcQXGL0IS3IxQrnPfbXOiYf8KNXl83cwhh_wofDWrQbXApmIXGs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799" y="2547257"/>
            <a:ext cx="1402201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__mm5AJbTG7I/SmoRt4uUXlI/AAAAAAAAABI/afl5O3EYi_A/S220/pointy-haired_b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5472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3200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56439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Metacognitive-SRL Scaffolding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95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your responses on the survey</a:t>
            </a:r>
          </a:p>
          <a:p>
            <a:endParaRPr lang="en-US" dirty="0"/>
          </a:p>
          <a:p>
            <a:r>
              <a:rPr lang="en-US" dirty="0" smtClean="0"/>
              <a:t>This really helps me make the class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32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on scaffolding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5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Scaffolding</a:t>
            </a:r>
            <a:br>
              <a:rPr lang="en-US" dirty="0" smtClean="0"/>
            </a:br>
            <a:r>
              <a:rPr lang="en-US" dirty="0" smtClean="0"/>
              <a:t>(Wood, Bruner, &amp; Ross, 1976)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133600"/>
            <a:ext cx="9124950" cy="23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educationupdate.com/archives/2005/Nov/assets/jerome-bru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096" y="4972050"/>
            <a:ext cx="14382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45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Scaffolding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Guzdial</a:t>
            </a:r>
            <a:r>
              <a:rPr lang="en-US" dirty="0" smtClean="0"/>
              <a:t>, 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goal </a:t>
            </a:r>
            <a:r>
              <a:rPr lang="en-US" dirty="0" smtClean="0"/>
              <a:t>of scaffolding </a:t>
            </a:r>
            <a:r>
              <a:rPr lang="en-US" dirty="0"/>
              <a:t>is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to </a:t>
            </a:r>
            <a:r>
              <a:rPr lang="en-US" dirty="0"/>
              <a:t>enable students to achieve a process or goal which would not be </a:t>
            </a:r>
            <a:r>
              <a:rPr lang="en-US" dirty="0" smtClean="0"/>
              <a:t>possible without </a:t>
            </a:r>
            <a:r>
              <a:rPr lang="en-US" dirty="0"/>
              <a:t>the support and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to </a:t>
            </a:r>
            <a:r>
              <a:rPr lang="en-US" dirty="0"/>
              <a:t>facilitate learning to achieve without the support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://www.cc.gatech.edu/fac/mark.guzdial/Guzdi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941661"/>
            <a:ext cx="1428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93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Scaffolding, as articulated by Wood et al and </a:t>
            </a:r>
            <a:r>
              <a:rPr lang="en-US" dirty="0" err="1" smtClean="0"/>
              <a:t>Guzdial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Vygotsky’s</a:t>
            </a:r>
            <a:r>
              <a:rPr lang="en-US" dirty="0" smtClean="0"/>
              <a:t> Zone of Proximal Development</a:t>
            </a:r>
          </a:p>
          <a:p>
            <a:endParaRPr lang="en-US" dirty="0"/>
          </a:p>
          <a:p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72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scaffolding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Guzdial</a:t>
            </a:r>
            <a:r>
              <a:rPr lang="en-US" dirty="0" smtClean="0"/>
              <a:t>, 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Communicating </a:t>
            </a:r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Demonstrating </a:t>
            </a:r>
            <a:r>
              <a:rPr lang="en-US" dirty="0"/>
              <a:t>the process with verbal annotation to highlight key </a:t>
            </a:r>
            <a:r>
              <a:rPr lang="en-US" dirty="0" smtClean="0"/>
              <a:t>points. </a:t>
            </a:r>
          </a:p>
          <a:p>
            <a:r>
              <a:rPr lang="en-US" dirty="0" smtClean="0"/>
              <a:t>Coaching:</a:t>
            </a:r>
          </a:p>
          <a:p>
            <a:pPr lvl="1"/>
            <a:r>
              <a:rPr lang="en-US" dirty="0" smtClean="0"/>
              <a:t>Watching and making comments, providing hints, reminding student of process previously communicated</a:t>
            </a:r>
            <a:endParaRPr lang="en-US" dirty="0"/>
          </a:p>
          <a:p>
            <a:r>
              <a:rPr lang="en-US" dirty="0" smtClean="0"/>
              <a:t>Eliciting articulation</a:t>
            </a:r>
          </a:p>
          <a:p>
            <a:pPr lvl="1"/>
            <a:r>
              <a:rPr lang="en-US" dirty="0" smtClean="0"/>
              <a:t>Essentially, requesting explanations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80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Aleven</a:t>
            </a:r>
            <a:r>
              <a:rPr lang="en-US" dirty="0" smtClean="0"/>
              <a:t> et </a:t>
            </a:r>
            <a:r>
              <a:rPr lang="en-US" dirty="0" err="1" smtClean="0"/>
              <a:t>al’s</a:t>
            </a:r>
            <a:r>
              <a:rPr lang="en-US" dirty="0" smtClean="0"/>
              <a:t> Help Tutor map to </a:t>
            </a:r>
            <a:r>
              <a:rPr lang="en-US" dirty="0" err="1" smtClean="0"/>
              <a:t>Guzdial’s</a:t>
            </a:r>
            <a:r>
              <a:rPr lang="en-US" dirty="0" smtClean="0"/>
              <a:t> methods?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205" y="2749887"/>
            <a:ext cx="4496795" cy="48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90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Scaffolding of Error Detection/Correction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Mathan</a:t>
            </a:r>
            <a:r>
              <a:rPr lang="en-US" dirty="0" smtClean="0"/>
              <a:t>, 2003; </a:t>
            </a:r>
            <a:r>
              <a:rPr lang="en-US" dirty="0" err="1" smtClean="0"/>
              <a:t>Koedinger</a:t>
            </a:r>
            <a:r>
              <a:rPr lang="en-US" dirty="0" smtClean="0"/>
              <a:t> et al., 2009)</a:t>
            </a:r>
            <a:endParaRPr lang="en-US" dirty="0"/>
          </a:p>
        </p:txBody>
      </p:sp>
      <p:pic>
        <p:nvPicPr>
          <p:cNvPr id="5" name="Picture 9" descr="http://www.hcii.cmu.edu/system/files/imagecache/Image_resize/images/faculty/Aleven_March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562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0.gstatic.com/images?q=tbn:ANd9GcQXGL0IS3IxQrnPfbXOiYf8KNXl83cwhh_wofDWrQbXApmIXG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1056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" r="14251"/>
          <a:stretch/>
        </p:blipFill>
        <p:spPr bwMode="auto">
          <a:xfrm>
            <a:off x="8077200" y="5562600"/>
            <a:ext cx="1097280" cy="13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pact.cs.cmu.edu/PactWebPics/math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0" y="5557158"/>
            <a:ext cx="970189" cy="12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10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Scaffolding of Error Detection/Correction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Mathan</a:t>
            </a:r>
            <a:r>
              <a:rPr lang="en-US" dirty="0"/>
              <a:t>, 2003; </a:t>
            </a:r>
            <a:r>
              <a:rPr lang="en-US" dirty="0" err="1"/>
              <a:t>Koedinger</a:t>
            </a:r>
            <a:r>
              <a:rPr lang="en-US" dirty="0"/>
              <a:t> et al.,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9" descr="http://www.hcii.cmu.edu/system/files/imagecache/Image_resize/images/faculty/Aleven_March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562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0.gstatic.com/images?q=tbn:ANd9GcQXGL0IS3IxQrnPfbXOiYf8KNXl83cwhh_wofDWrQbXApmIXG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1056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physics.ubc.ca/deptimages/Mugs/Current/Roll_I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562600"/>
            <a:ext cx="105603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act.cs.cmu.edu/PactWebPics/math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0" y="5557158"/>
            <a:ext cx="970189" cy="12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9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Scaffolding of Error Detection/Correction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Mathan</a:t>
            </a:r>
            <a:r>
              <a:rPr lang="en-US" dirty="0"/>
              <a:t>, 2003; </a:t>
            </a:r>
            <a:r>
              <a:rPr lang="en-US" dirty="0" err="1"/>
              <a:t>Koedinger</a:t>
            </a:r>
            <a:r>
              <a:rPr lang="en-US" dirty="0"/>
              <a:t> et al.,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the student </a:t>
            </a:r>
            <a:r>
              <a:rPr lang="en-US" dirty="0" smtClean="0"/>
              <a:t>makes an error in creating </a:t>
            </a:r>
            <a:r>
              <a:rPr lang="en-US" dirty="0" smtClean="0"/>
              <a:t>formula</a:t>
            </a:r>
          </a:p>
          <a:p>
            <a:r>
              <a:rPr lang="en-US" dirty="0" smtClean="0"/>
              <a:t>System </a:t>
            </a:r>
            <a:r>
              <a:rPr lang="en-US" dirty="0" smtClean="0"/>
              <a:t>leads student through </a:t>
            </a:r>
            <a:endParaRPr lang="en-US" dirty="0" smtClean="0"/>
          </a:p>
          <a:p>
            <a:pPr lvl="1"/>
            <a:r>
              <a:rPr lang="en-US" dirty="0" smtClean="0"/>
              <a:t>realizing </a:t>
            </a:r>
            <a:r>
              <a:rPr lang="en-US" dirty="0" smtClean="0"/>
              <a:t>that formula is </a:t>
            </a:r>
            <a:r>
              <a:rPr lang="en-US" dirty="0" smtClean="0"/>
              <a:t>incorrect</a:t>
            </a:r>
          </a:p>
          <a:p>
            <a:pPr lvl="1"/>
            <a:r>
              <a:rPr lang="en-US" dirty="0" smtClean="0"/>
              <a:t>inferring </a:t>
            </a:r>
            <a:r>
              <a:rPr lang="en-US" dirty="0" smtClean="0"/>
              <a:t>why the result is different than what was expected/desired</a:t>
            </a:r>
          </a:p>
          <a:p>
            <a:endParaRPr lang="en-US" dirty="0"/>
          </a:p>
          <a:p>
            <a:r>
              <a:rPr lang="en-US" dirty="0" smtClean="0"/>
              <a:t>Scaffolding skill in error correction</a:t>
            </a:r>
            <a:endParaRPr lang="en-US" dirty="0"/>
          </a:p>
        </p:txBody>
      </p:sp>
      <p:pic>
        <p:nvPicPr>
          <p:cNvPr id="5" name="Picture 9" descr="http://www.hcii.cmu.edu/system/files/imagecache/Image_resize/images/faculty/Aleven_March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562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0.gstatic.com/images?q=tbn:ANd9GcQXGL0IS3IxQrnPfbXOiYf8KNXl83cwhh_wofDWrQbXApmIXG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1056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physics.ubc.ca/deptimages/Mugs/Current/Roll_I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562600"/>
            <a:ext cx="105603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act.cs.cmu.edu/PactWebPics/math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0" y="5557158"/>
            <a:ext cx="970189" cy="12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40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8748"/>
            <a:ext cx="8991600" cy="563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18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today’s class (content)</a:t>
            </a:r>
          </a:p>
          <a:p>
            <a:endParaRPr lang="en-US" dirty="0"/>
          </a:p>
          <a:p>
            <a:r>
              <a:rPr lang="en-US" dirty="0" smtClean="0"/>
              <a:t>8.00 (0.82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Phew!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903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80988"/>
            <a:ext cx="68770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526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Led to better learning, transfer,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287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scaffolding differ from </a:t>
            </a:r>
            <a:r>
              <a:rPr lang="en-US" dirty="0" err="1" smtClean="0"/>
              <a:t>Aleven</a:t>
            </a:r>
            <a:r>
              <a:rPr lang="en-US" dirty="0" smtClean="0"/>
              <a:t> et </a:t>
            </a:r>
            <a:r>
              <a:rPr lang="en-US" dirty="0" err="1" smtClean="0"/>
              <a:t>al’s</a:t>
            </a:r>
            <a:r>
              <a:rPr lang="en-US" dirty="0" smtClean="0"/>
              <a:t> scaffolding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(at a conceptual level)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4102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Scaffolding of SRL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Azevedo</a:t>
            </a:r>
            <a:r>
              <a:rPr lang="en-US" dirty="0" smtClean="0"/>
              <a:t> et al.,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human tutor assists the learner in</a:t>
            </a:r>
          </a:p>
          <a:p>
            <a:pPr lvl="1"/>
            <a:r>
              <a:rPr lang="en-US" b="1" i="1" dirty="0" smtClean="0"/>
              <a:t>planning</a:t>
            </a:r>
            <a:r>
              <a:rPr lang="en-US" dirty="0" smtClean="0"/>
              <a:t> </a:t>
            </a:r>
            <a:r>
              <a:rPr lang="en-US" dirty="0"/>
              <a:t>their learning by having them activate prior </a:t>
            </a:r>
            <a:r>
              <a:rPr lang="en-US" dirty="0" smtClean="0"/>
              <a:t>knowledge</a:t>
            </a:r>
          </a:p>
          <a:p>
            <a:pPr lvl="1"/>
            <a:r>
              <a:rPr lang="en-US" b="1" i="1" dirty="0" smtClean="0"/>
              <a:t>monitoring</a:t>
            </a:r>
            <a:r>
              <a:rPr lang="en-US" dirty="0" smtClean="0"/>
              <a:t> their </a:t>
            </a:r>
            <a:r>
              <a:rPr lang="en-US" dirty="0"/>
              <a:t>emerging understanding </a:t>
            </a:r>
            <a:r>
              <a:rPr lang="en-US" dirty="0" smtClean="0"/>
              <a:t>by reporting FOK and JOL</a:t>
            </a:r>
          </a:p>
          <a:p>
            <a:pPr lvl="1"/>
            <a:r>
              <a:rPr lang="en-US" b="1" i="1" dirty="0" smtClean="0"/>
              <a:t>monitoring </a:t>
            </a:r>
            <a:r>
              <a:rPr lang="en-US" dirty="0" smtClean="0"/>
              <a:t>their learning progress</a:t>
            </a:r>
          </a:p>
          <a:p>
            <a:pPr lvl="1"/>
            <a:r>
              <a:rPr lang="en-US" dirty="0" smtClean="0"/>
              <a:t>use </a:t>
            </a:r>
            <a:r>
              <a:rPr lang="en-US" b="1" i="1" dirty="0" smtClean="0"/>
              <a:t>SRL strategies</a:t>
            </a:r>
          </a:p>
          <a:p>
            <a:pPr lvl="2"/>
            <a:r>
              <a:rPr lang="en-US" dirty="0" smtClean="0"/>
              <a:t>hypothesizing</a:t>
            </a:r>
            <a:r>
              <a:rPr lang="en-US" dirty="0"/>
              <a:t>, coordinating </a:t>
            </a:r>
            <a:r>
              <a:rPr lang="en-US" dirty="0" smtClean="0"/>
              <a:t>informational sources</a:t>
            </a:r>
            <a:r>
              <a:rPr lang="en-US" dirty="0"/>
              <a:t>, </a:t>
            </a:r>
            <a:r>
              <a:rPr lang="en-US" dirty="0" err="1"/>
              <a:t>inferencing</a:t>
            </a:r>
            <a:r>
              <a:rPr lang="en-US" dirty="0"/>
              <a:t>, </a:t>
            </a:r>
            <a:r>
              <a:rPr lang="en-US" dirty="0" smtClean="0"/>
              <a:t>mnemonics, drawing</a:t>
            </a:r>
            <a:r>
              <a:rPr lang="en-US" dirty="0"/>
              <a:t>, </a:t>
            </a:r>
            <a:r>
              <a:rPr lang="en-US" dirty="0" smtClean="0"/>
              <a:t>summarizing</a:t>
            </a:r>
          </a:p>
        </p:txBody>
      </p:sp>
      <p:pic>
        <p:nvPicPr>
          <p:cNvPr id="5122" name="Picture 2" descr="http://www.memphis.edu/psychology/people/faculty/images/azev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573" y="5715000"/>
            <a:ext cx="9446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mple.edu/education/faculty/images_faculty/cromley_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902" y="5715000"/>
            <a:ext cx="77229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ustavus.edu/slir/w245-h400/modules/components/classes/caravan/upload/f0153f9c3de4c31c45392e9047d8b9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962" y="5715000"/>
            <a:ext cx="10990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948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Azevedo</a:t>
            </a:r>
            <a:r>
              <a:rPr lang="en-US" dirty="0" smtClean="0"/>
              <a:t> et al refer to the conditions as fixed scaffolding, and adaptive scaffolding</a:t>
            </a:r>
          </a:p>
          <a:p>
            <a:endParaRPr lang="en-US" dirty="0"/>
          </a:p>
          <a:p>
            <a:r>
              <a:rPr lang="en-US" dirty="0" smtClean="0"/>
              <a:t>But note that the fixed scaffolding was cognitive in nature, rather than being meta-cognitive/SRL</a:t>
            </a:r>
          </a:p>
          <a:p>
            <a:pPr lvl="1"/>
            <a:r>
              <a:rPr lang="en-US" dirty="0" smtClean="0"/>
              <a:t>Sub-goals for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278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scaffolding led to</a:t>
            </a:r>
          </a:p>
          <a:p>
            <a:pPr lvl="1"/>
            <a:r>
              <a:rPr lang="en-US" dirty="0" smtClean="0"/>
              <a:t>More sophisticated mental models (measured by essay on domain) and better performance on other post-test measures of learning</a:t>
            </a:r>
          </a:p>
          <a:p>
            <a:pPr lvl="1"/>
            <a:r>
              <a:rPr lang="en-US" dirty="0" smtClean="0"/>
              <a:t>More use of meta-cognitive/SRL strategies (measured by think-</a:t>
            </a:r>
            <a:r>
              <a:rPr lang="en-US" dirty="0" err="1" smtClean="0"/>
              <a:t>alouds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630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scaffolding differ from </a:t>
            </a:r>
            <a:r>
              <a:rPr lang="en-US" dirty="0" err="1" smtClean="0"/>
              <a:t>Aleven</a:t>
            </a:r>
            <a:r>
              <a:rPr lang="en-US" dirty="0" smtClean="0"/>
              <a:t> et </a:t>
            </a:r>
            <a:r>
              <a:rPr lang="en-US" dirty="0" err="1" smtClean="0"/>
              <a:t>al’s</a:t>
            </a:r>
            <a:r>
              <a:rPr lang="en-US" dirty="0" smtClean="0"/>
              <a:t> scaffolding, and </a:t>
            </a:r>
            <a:r>
              <a:rPr lang="en-US" dirty="0" err="1" smtClean="0"/>
              <a:t>Mathan</a:t>
            </a:r>
            <a:r>
              <a:rPr lang="en-US" dirty="0" smtClean="0"/>
              <a:t> &amp; </a:t>
            </a:r>
            <a:r>
              <a:rPr lang="en-US" dirty="0" err="1" smtClean="0"/>
              <a:t>Koedinger’s</a:t>
            </a:r>
            <a:r>
              <a:rPr lang="en-US" dirty="0" smtClean="0"/>
              <a:t> scaffolding?</a:t>
            </a:r>
          </a:p>
        </p:txBody>
      </p:sp>
    </p:spTree>
    <p:extLst>
      <p:ext uri="{BB962C8B-B14F-4D97-AF65-F5344CB8AC3E}">
        <p14:creationId xmlns:p14="http://schemas.microsoft.com/office/powerpoint/2010/main" xmlns="" val="3084710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Azevedo</a:t>
            </a:r>
            <a:r>
              <a:rPr lang="en-US" dirty="0" smtClean="0"/>
              <a:t> et al.’s scaffolding be realized in educational software?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Adapative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Non-Adaptive </a:t>
            </a:r>
            <a:r>
              <a:rPr lang="en-US" dirty="0" smtClean="0"/>
              <a:t>Scaffolding of SRL</a:t>
            </a:r>
            <a:br>
              <a:rPr lang="en-US" dirty="0" smtClean="0"/>
            </a:br>
            <a:r>
              <a:rPr lang="en-US" dirty="0" smtClean="0"/>
              <a:t>(Perry &amp; </a:t>
            </a:r>
            <a:r>
              <a:rPr lang="en-US" dirty="0" err="1" smtClean="0"/>
              <a:t>Winne</a:t>
            </a:r>
            <a:r>
              <a:rPr lang="en-US" dirty="0" smtClean="0"/>
              <a:t>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gStudy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http://www.educ.sfu.ca/faculty_directory/photos/win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1" y="5410201"/>
            <a:ext cx="14477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2629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Non-Adaptive Scaffolding of SRL</a:t>
            </a:r>
            <a:br>
              <a:rPr lang="en-US" dirty="0" smtClean="0"/>
            </a:br>
            <a:r>
              <a:rPr lang="en-US" dirty="0" smtClean="0"/>
              <a:t>(Perry &amp; </a:t>
            </a:r>
            <a:r>
              <a:rPr lang="en-US" dirty="0" err="1" smtClean="0"/>
              <a:t>Winne</a:t>
            </a:r>
            <a:r>
              <a:rPr lang="en-US" dirty="0" smtClean="0"/>
              <a:t>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annotating content while learning, and creating notes in sophisticated fashions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126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today’s class (discussion)</a:t>
            </a:r>
          </a:p>
          <a:p>
            <a:endParaRPr lang="en-US" dirty="0"/>
          </a:p>
          <a:p>
            <a:r>
              <a:rPr lang="en-US" dirty="0" smtClean="0"/>
              <a:t>7.86 (1.35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Phew!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526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96252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100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Non-Adaptive Scaffolding of SRL</a:t>
            </a:r>
            <a:br>
              <a:rPr lang="en-US" dirty="0" smtClean="0"/>
            </a:br>
            <a:r>
              <a:rPr lang="en-US" dirty="0" smtClean="0"/>
              <a:t>(Perry &amp; </a:t>
            </a:r>
            <a:r>
              <a:rPr lang="en-US" dirty="0" err="1" smtClean="0"/>
              <a:t>Winne</a:t>
            </a:r>
            <a:r>
              <a:rPr lang="en-US" dirty="0" smtClean="0"/>
              <a:t>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</a:p>
          <a:p>
            <a:pPr lvl="1"/>
            <a:r>
              <a:rPr lang="en-US" dirty="0" smtClean="0"/>
              <a:t>creating indexes and glossaries</a:t>
            </a:r>
          </a:p>
          <a:p>
            <a:pPr lvl="1"/>
            <a:r>
              <a:rPr lang="en-US" dirty="0" smtClean="0"/>
              <a:t>creating concept maps</a:t>
            </a:r>
          </a:p>
        </p:txBody>
      </p:sp>
    </p:spTree>
    <p:extLst>
      <p:ext uri="{BB962C8B-B14F-4D97-AF65-F5344CB8AC3E}">
        <p14:creationId xmlns:p14="http://schemas.microsoft.com/office/powerpoint/2010/main" xmlns="" val="2831160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Non-Adaptive Scaffolding of SRL</a:t>
            </a:r>
            <a:br>
              <a:rPr lang="en-US" dirty="0" smtClean="0"/>
            </a:br>
            <a:r>
              <a:rPr lang="en-US" dirty="0" smtClean="0"/>
              <a:t>(Perry &amp; </a:t>
            </a:r>
            <a:r>
              <a:rPr lang="en-US" dirty="0" err="1" smtClean="0"/>
              <a:t>Winne</a:t>
            </a:r>
            <a:r>
              <a:rPr lang="en-US" dirty="0" smtClean="0"/>
              <a:t>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</a:p>
          <a:p>
            <a:pPr lvl="1"/>
            <a:r>
              <a:rPr lang="en-US" dirty="0" smtClean="0"/>
              <a:t>More effective chat and collaboration with fellow students, through scripts for how to collaborate</a:t>
            </a:r>
          </a:p>
        </p:txBody>
      </p:sp>
    </p:spTree>
    <p:extLst>
      <p:ext uri="{BB962C8B-B14F-4D97-AF65-F5344CB8AC3E}">
        <p14:creationId xmlns:p14="http://schemas.microsoft.com/office/powerpoint/2010/main" xmlns="" val="2238474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15175" cy="58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3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Scaffolding of SRL</a:t>
            </a:r>
            <a:br>
              <a:rPr lang="en-US" dirty="0" smtClean="0"/>
            </a:br>
            <a:r>
              <a:rPr lang="en-US" dirty="0" smtClean="0"/>
              <a:t>(Perry &amp; </a:t>
            </a:r>
            <a:r>
              <a:rPr lang="en-US" dirty="0" err="1" smtClean="0"/>
              <a:t>Winne</a:t>
            </a:r>
            <a:r>
              <a:rPr lang="en-US" dirty="0" smtClean="0"/>
              <a:t>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Computerized coach </a:t>
            </a:r>
            <a:r>
              <a:rPr lang="en-US" dirty="0" err="1" smtClean="0"/>
              <a:t>gLiza</a:t>
            </a:r>
            <a:r>
              <a:rPr lang="en-US" dirty="0" smtClean="0"/>
              <a:t> which talks to student (via text) and </a:t>
            </a:r>
          </a:p>
          <a:p>
            <a:pPr lvl="1"/>
            <a:r>
              <a:rPr lang="en-US" dirty="0" smtClean="0"/>
              <a:t>asks learner to judge whether learning and collaboration is being effective</a:t>
            </a:r>
          </a:p>
          <a:p>
            <a:pPr lvl="1"/>
            <a:r>
              <a:rPr lang="en-US" dirty="0" smtClean="0"/>
              <a:t>semi-randomly suggests SRL strategies</a:t>
            </a:r>
          </a:p>
          <a:p>
            <a:pPr lvl="1"/>
            <a:r>
              <a:rPr lang="en-US" dirty="0" smtClean="0"/>
              <a:t>uses expert system rules to suggest SRL and monitoring strategies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(I could not find a paper with </a:t>
            </a:r>
            <a:r>
              <a:rPr lang="en-US" dirty="0" smtClean="0"/>
              <a:t>concrete</a:t>
            </a:r>
            <a:br>
              <a:rPr lang="en-US" dirty="0" smtClean="0"/>
            </a:br>
            <a:r>
              <a:rPr lang="en-US" dirty="0" smtClean="0"/>
              <a:t>examples </a:t>
            </a:r>
            <a:r>
              <a:rPr lang="en-US" dirty="0" smtClean="0"/>
              <a:t>of </a:t>
            </a:r>
            <a:r>
              <a:rPr lang="en-US" dirty="0" smtClean="0"/>
              <a:t>interaction from </a:t>
            </a:r>
            <a:r>
              <a:rPr lang="en-US" dirty="0" err="1" smtClean="0"/>
              <a:t>gLiza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6390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aware of any papers that compare behavior in </a:t>
            </a:r>
            <a:r>
              <a:rPr lang="en-US" dirty="0" err="1" smtClean="0"/>
              <a:t>gStudy</a:t>
            </a:r>
            <a:r>
              <a:rPr lang="en-US" dirty="0" smtClean="0"/>
              <a:t> to learning outcomes, or look at overall learning impacts for </a:t>
            </a:r>
            <a:r>
              <a:rPr lang="en-US" dirty="0" err="1" smtClean="0"/>
              <a:t>gStudy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several papers on student process within </a:t>
            </a:r>
            <a:r>
              <a:rPr lang="en-US" dirty="0" err="1" smtClean="0"/>
              <a:t>gStudy</a:t>
            </a:r>
            <a:endParaRPr lang="en-US" dirty="0" smtClean="0"/>
          </a:p>
          <a:p>
            <a:pPr lvl="1"/>
            <a:r>
              <a:rPr lang="en-US" dirty="0" err="1" smtClean="0"/>
              <a:t>Winne</a:t>
            </a:r>
            <a:r>
              <a:rPr lang="en-US" dirty="0" smtClean="0"/>
              <a:t> argues that </a:t>
            </a:r>
            <a:r>
              <a:rPr lang="en-US" dirty="0" err="1" smtClean="0"/>
              <a:t>gStudy</a:t>
            </a:r>
            <a:r>
              <a:rPr lang="en-US" dirty="0" smtClean="0"/>
              <a:t> is a research tool rather than an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123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gStudy</a:t>
            </a:r>
            <a:r>
              <a:rPr lang="en-US" dirty="0" smtClean="0"/>
              <a:t> differ from the other scaffolding we’ve discussed so far?</a:t>
            </a:r>
          </a:p>
        </p:txBody>
      </p:sp>
    </p:spTree>
    <p:extLst>
      <p:ext uri="{BB962C8B-B14F-4D97-AF65-F5344CB8AC3E}">
        <p14:creationId xmlns:p14="http://schemas.microsoft.com/office/powerpoint/2010/main" xmlns="" val="2381395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missing from</a:t>
            </a:r>
            <a:br>
              <a:rPr lang="en-US" dirty="0" smtClean="0"/>
            </a:br>
            <a:r>
              <a:rPr lang="en-US" dirty="0" smtClean="0"/>
              <a:t>“Methods of scaffolding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Guzdial</a:t>
            </a:r>
            <a:r>
              <a:rPr lang="en-US" dirty="0" smtClean="0"/>
              <a:t>, 1994)”?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Communicating </a:t>
            </a:r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Demonstrating </a:t>
            </a:r>
            <a:r>
              <a:rPr lang="en-US" dirty="0"/>
              <a:t>the process with verbal annotation to highlight key </a:t>
            </a:r>
            <a:r>
              <a:rPr lang="en-US" dirty="0" smtClean="0"/>
              <a:t>points. </a:t>
            </a:r>
          </a:p>
          <a:p>
            <a:r>
              <a:rPr lang="en-US" dirty="0" smtClean="0"/>
              <a:t>Coaching:</a:t>
            </a:r>
          </a:p>
          <a:p>
            <a:pPr lvl="1"/>
            <a:r>
              <a:rPr lang="en-US" dirty="0" smtClean="0"/>
              <a:t>Watching and making comments, providing hints, reminding student of process previously communicated</a:t>
            </a:r>
            <a:endParaRPr lang="en-US" dirty="0"/>
          </a:p>
          <a:p>
            <a:r>
              <a:rPr lang="en-US" dirty="0" smtClean="0"/>
              <a:t>Eliciting articulation</a:t>
            </a:r>
          </a:p>
          <a:p>
            <a:pPr lvl="1"/>
            <a:r>
              <a:rPr lang="en-US" dirty="0" smtClean="0"/>
              <a:t>Essentially, requesting explanations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423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Scaffold fading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679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Scaffold fading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“Once the learner has a grasp of the </a:t>
            </a:r>
            <a:r>
              <a:rPr lang="en-US" dirty="0" smtClean="0"/>
              <a:t>target </a:t>
            </a:r>
            <a:r>
              <a:rPr lang="en-US" dirty="0"/>
              <a:t>skill, the master reduces (or fades) his </a:t>
            </a:r>
            <a:r>
              <a:rPr lang="en-US" dirty="0" smtClean="0"/>
              <a:t>participation</a:t>
            </a:r>
            <a:r>
              <a:rPr lang="en-US" dirty="0"/>
              <a:t>, providing </a:t>
            </a:r>
            <a:r>
              <a:rPr lang="en-US" dirty="0" smtClean="0"/>
              <a:t>only limited </a:t>
            </a:r>
            <a:r>
              <a:rPr lang="en-US" dirty="0"/>
              <a:t>hints, refinements, and feedback to the learner, who </a:t>
            </a:r>
            <a:r>
              <a:rPr lang="en-US" dirty="0" smtClean="0"/>
              <a:t>practices </a:t>
            </a:r>
            <a:r>
              <a:rPr lang="en-US" dirty="0"/>
              <a:t>successively approximating  smooth execution of the whole </a:t>
            </a:r>
            <a:r>
              <a:rPr lang="en-US" dirty="0" smtClean="0"/>
              <a:t>skill” (Collins, Brown, &amp; Newman, 1989)</a:t>
            </a:r>
          </a:p>
          <a:p>
            <a:endParaRPr lang="en-US" dirty="0"/>
          </a:p>
          <a:p>
            <a:r>
              <a:rPr lang="en-US" dirty="0" smtClean="0"/>
              <a:t>“A </a:t>
            </a:r>
            <a:r>
              <a:rPr lang="en-US" dirty="0"/>
              <a:t>critical piece to the concept of scaffolding is </a:t>
            </a:r>
            <a:r>
              <a:rPr lang="en-US" i="1" dirty="0"/>
              <a:t>fading</a:t>
            </a:r>
            <a:r>
              <a:rPr lang="en-US" dirty="0"/>
              <a:t>.  If the scaffolding is successful, </a:t>
            </a:r>
            <a:r>
              <a:rPr lang="en-US" dirty="0" smtClean="0"/>
              <a:t>students will </a:t>
            </a:r>
            <a:r>
              <a:rPr lang="en-US" dirty="0"/>
              <a:t>learn to achieve the action or goal without the scaffolding.  For students to practice the </a:t>
            </a:r>
            <a:r>
              <a:rPr lang="en-US" dirty="0" smtClean="0"/>
              <a:t>action or </a:t>
            </a:r>
            <a:r>
              <a:rPr lang="en-US" dirty="0"/>
              <a:t>goal without the scaffolding, the scaffolding must fade. </a:t>
            </a:r>
            <a:r>
              <a:rPr lang="en-US" dirty="0" smtClean="0"/>
              <a:t>However</a:t>
            </a:r>
            <a:r>
              <a:rPr lang="en-US" dirty="0"/>
              <a:t>, scaffolding should not </a:t>
            </a:r>
            <a:r>
              <a:rPr lang="en-US" dirty="0" smtClean="0"/>
              <a:t>be all-or-nothing</a:t>
            </a:r>
            <a:r>
              <a:rPr lang="en-US" dirty="0"/>
              <a:t>.  Instead, scaffolding should be adapted to individual student needs, </a:t>
            </a:r>
            <a:r>
              <a:rPr lang="en-US" dirty="0" smtClean="0"/>
              <a:t>typically through </a:t>
            </a:r>
            <a:r>
              <a:rPr lang="en-US" dirty="0"/>
              <a:t>gradual reductions in </a:t>
            </a:r>
            <a:r>
              <a:rPr lang="en-US" dirty="0" smtClean="0"/>
              <a:t>scaffolding.  </a:t>
            </a:r>
            <a:r>
              <a:rPr lang="en-US" dirty="0"/>
              <a:t>Students who are more </a:t>
            </a:r>
            <a:r>
              <a:rPr lang="en-US" dirty="0" smtClean="0"/>
              <a:t>capable (e.g</a:t>
            </a:r>
            <a:r>
              <a:rPr lang="en-US" dirty="0"/>
              <a:t>., have more background knowledge, learn the action or goal faster) should have </a:t>
            </a:r>
            <a:r>
              <a:rPr lang="en-US" dirty="0" smtClean="0"/>
              <a:t>less scaffolding</a:t>
            </a:r>
            <a:r>
              <a:rPr lang="en-US" dirty="0"/>
              <a:t>, that is, more fading of the provided scaffolding.  The best scaffolding is </a:t>
            </a:r>
            <a:r>
              <a:rPr lang="en-US" dirty="0" smtClean="0"/>
              <a:t>maximally flexible—providing </a:t>
            </a:r>
            <a:r>
              <a:rPr lang="en-US" dirty="0"/>
              <a:t>a continuous range of support</a:t>
            </a:r>
            <a:r>
              <a:rPr lang="en-US" dirty="0" smtClean="0"/>
              <a:t>.” (</a:t>
            </a:r>
            <a:r>
              <a:rPr lang="en-US" dirty="0" err="1" smtClean="0"/>
              <a:t>Guzdial</a:t>
            </a:r>
            <a:r>
              <a:rPr lang="en-US" dirty="0" smtClean="0"/>
              <a:t>, 1994)</a:t>
            </a:r>
            <a:endParaRPr lang="en-US" dirty="0"/>
          </a:p>
        </p:txBody>
      </p:sp>
      <p:pic>
        <p:nvPicPr>
          <p:cNvPr id="7170" name="Picture 2" descr="http://www.gse.harvard.edu/scalingup/images/bio_photos/allan_coll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4999"/>
            <a:ext cx="1190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se.berkeley.edu/admin/publications/termpaper/fall99/jpg_photos/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959" y="5715000"/>
            <a:ext cx="1060041" cy="11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21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Best part of class: “We discussed and distinguished various subtopics and nuances within them”</a:t>
            </a:r>
          </a:p>
          <a:p>
            <a:r>
              <a:rPr lang="en-US" dirty="0"/>
              <a:t>Best part: “I enjoyed Andy’s comment</a:t>
            </a:r>
            <a:r>
              <a:rPr lang="en-US" dirty="0" smtClean="0"/>
              <a:t>…”</a:t>
            </a:r>
          </a:p>
          <a:p>
            <a:r>
              <a:rPr lang="en-US" dirty="0" smtClean="0"/>
              <a:t>Best part: “Varying viewpoints of students &amp; professor”</a:t>
            </a:r>
          </a:p>
          <a:p>
            <a:r>
              <a:rPr lang="en-US" dirty="0" smtClean="0"/>
              <a:t>Best part: “… discussions.”</a:t>
            </a:r>
          </a:p>
          <a:p>
            <a:r>
              <a:rPr lang="en-US" dirty="0" smtClean="0"/>
              <a:t>Best part: “Lots of in-depth discussion…”</a:t>
            </a:r>
          </a:p>
          <a:p>
            <a:r>
              <a:rPr lang="en-US" dirty="0" smtClean="0"/>
              <a:t>Best part: “Discussion…”</a:t>
            </a:r>
          </a:p>
          <a:p>
            <a:endParaRPr lang="en-US" dirty="0" smtClean="0"/>
          </a:p>
          <a:p>
            <a:r>
              <a:rPr lang="en-US" dirty="0" smtClean="0"/>
              <a:t>Worst part of class: “In general, I think I would like to spend more time understanding an idea, its impact on the research community, before we go into a discussion…”</a:t>
            </a:r>
          </a:p>
          <a:p>
            <a:r>
              <a:rPr lang="en-US" dirty="0" smtClean="0"/>
              <a:t>Worst part of class: “For this class in general, it can get off-topic…”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86034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Counter-point</a:t>
            </a:r>
            <a:br>
              <a:rPr lang="en-US" dirty="0" smtClean="0"/>
            </a:br>
            <a:r>
              <a:rPr lang="en-US" dirty="0" smtClean="0"/>
              <a:t>(Pea, 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distributed cognition theory, scaffolding is </a:t>
            </a:r>
            <a:r>
              <a:rPr lang="en-US" dirty="0" err="1" smtClean="0"/>
              <a:t>omni</a:t>
            </a:r>
            <a:r>
              <a:rPr lang="en-US" dirty="0" smtClean="0"/>
              <a:t>-present in activities, artifacts, and social organization of activities – it never goes away, and doesn’t really need to go away</a:t>
            </a:r>
            <a:endParaRPr lang="en-US" dirty="0"/>
          </a:p>
        </p:txBody>
      </p:sp>
      <p:pic>
        <p:nvPicPr>
          <p:cNvPr id="6146" name="Picture 2" descr="http://ctl.sri.com/people/rp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16549"/>
            <a:ext cx="1047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881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76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Meta-cognitive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these systems had pictured agents</a:t>
            </a:r>
          </a:p>
          <a:p>
            <a:r>
              <a:rPr lang="en-US" dirty="0" smtClean="0"/>
              <a:t>Some had chat agents</a:t>
            </a:r>
          </a:p>
          <a:p>
            <a:r>
              <a:rPr lang="en-US" dirty="0" smtClean="0"/>
              <a:t>Some had no agents but popped up messages</a:t>
            </a:r>
          </a:p>
          <a:p>
            <a:r>
              <a:rPr lang="en-US" dirty="0" smtClean="0"/>
              <a:t>Some just provided tools</a:t>
            </a:r>
          </a:p>
          <a:p>
            <a:endParaRPr lang="en-US" dirty="0"/>
          </a:p>
          <a:p>
            <a:r>
              <a:rPr lang="en-US" dirty="0" smtClean="0"/>
              <a:t>Thoughts on the benefits of an agent for </a:t>
            </a:r>
            <a:r>
              <a:rPr lang="en-US" b="1" i="1" dirty="0" smtClean="0"/>
              <a:t>meta-cognition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Motivation, affect are different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962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Metacognitive-SRL Theory</a:t>
            </a:r>
          </a:p>
          <a:p>
            <a:pPr lvl="1"/>
            <a:r>
              <a:rPr lang="en-US" dirty="0" smtClean="0"/>
              <a:t>Where everything (so </a:t>
            </a:r>
            <a:r>
              <a:rPr lang="en-US" smtClean="0"/>
              <a:t>far) is “tied together”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Readings</a:t>
            </a:r>
          </a:p>
          <a:p>
            <a:pPr lvl="1"/>
            <a:r>
              <a:rPr lang="en-US" dirty="0" err="1" smtClean="0"/>
              <a:t>Veenman</a:t>
            </a:r>
            <a:r>
              <a:rPr lang="en-US" dirty="0"/>
              <a:t>, M.V.J., Van </a:t>
            </a:r>
            <a:r>
              <a:rPr lang="en-US" dirty="0" err="1"/>
              <a:t>Hout-Wolters</a:t>
            </a:r>
            <a:r>
              <a:rPr lang="en-US" dirty="0"/>
              <a:t>, B.H.A.M., </a:t>
            </a:r>
            <a:r>
              <a:rPr lang="en-US" dirty="0" err="1"/>
              <a:t>Afflerbach</a:t>
            </a:r>
            <a:r>
              <a:rPr lang="en-US" dirty="0"/>
              <a:t>, P. (2006) Metacognition and learning: conceptual and methodological considerations. </a:t>
            </a:r>
            <a:r>
              <a:rPr lang="en-US" i="1" dirty="0"/>
              <a:t>Metacognition and Learning</a:t>
            </a:r>
            <a:r>
              <a:rPr lang="en-US" dirty="0"/>
              <a:t>, 1, 3-14.</a:t>
            </a:r>
          </a:p>
          <a:p>
            <a:pPr lvl="1"/>
            <a:r>
              <a:rPr lang="en-US" dirty="0"/>
              <a:t>Butler, D.L., </a:t>
            </a:r>
            <a:r>
              <a:rPr lang="en-US" dirty="0" err="1"/>
              <a:t>Winne</a:t>
            </a:r>
            <a:r>
              <a:rPr lang="en-US" dirty="0"/>
              <a:t>, P. (1995) Feedback and Self-Regulated Learning: A Theoretical Synthesis. </a:t>
            </a:r>
            <a:r>
              <a:rPr lang="en-US" i="1" dirty="0"/>
              <a:t>Review of Educational </a:t>
            </a:r>
            <a:r>
              <a:rPr lang="en-US" i="1" dirty="0" err="1"/>
              <a:t>Resarch</a:t>
            </a:r>
            <a:r>
              <a:rPr lang="en-US" dirty="0"/>
              <a:t>, 65, 3, 245-281.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9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(first) </a:t>
            </a:r>
            <a:r>
              <a:rPr lang="en-US" dirty="0" smtClean="0"/>
              <a:t>Going </a:t>
            </a:r>
            <a:r>
              <a:rPr lang="en-US" dirty="0" smtClean="0"/>
              <a:t>Off-Topic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*always* a problem in discussion-based classes</a:t>
            </a:r>
          </a:p>
          <a:p>
            <a:endParaRPr lang="en-US" dirty="0"/>
          </a:p>
          <a:p>
            <a:r>
              <a:rPr lang="en-US" dirty="0" smtClean="0"/>
              <a:t>I will try to be perceptive of off-topic discussions (including when I’m involved in them), and will try to be more aggressive about ending them</a:t>
            </a:r>
          </a:p>
          <a:p>
            <a:pPr lvl="1"/>
            <a:r>
              <a:rPr lang="en-US" dirty="0" smtClean="0"/>
              <a:t>Please don’t be offended if I do this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84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Throughout, or </a:t>
            </a:r>
            <a:br>
              <a:rPr lang="en-US" dirty="0" smtClean="0"/>
            </a:br>
            <a:r>
              <a:rPr lang="en-US" dirty="0" smtClean="0"/>
              <a:t>Discussion Only After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68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(Vote please)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current practice</a:t>
            </a:r>
          </a:p>
          <a:p>
            <a:r>
              <a:rPr lang="en-US" dirty="0" smtClean="0"/>
              <a:t>Change format to lecture, then discussion (e.g. I will summarize more, with low discussion, and then open up discussion)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67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things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 would be nice to explore how these constructs fit into current models of psychology”</a:t>
            </a:r>
          </a:p>
          <a:p>
            <a:r>
              <a:rPr lang="en-US" dirty="0" smtClean="0"/>
              <a:t>“When there are a lot of similar interrelated concepts, I prefer having them in one big table or diagram and then compare and contrast them”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29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1454</Words>
  <Application>Microsoft Office PowerPoint</Application>
  <PresentationFormat>On-screen Show (4:3)</PresentationFormat>
  <Paragraphs>190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Meta-Cognition, Motivation,  and Affect</vt:lpstr>
      <vt:lpstr>Survey Responses</vt:lpstr>
      <vt:lpstr>Overall</vt:lpstr>
      <vt:lpstr>Overall</vt:lpstr>
      <vt:lpstr>Comments: Discussion</vt:lpstr>
      <vt:lpstr>(first) Going Off-Topic</vt:lpstr>
      <vt:lpstr>Discussion Throughout, or  Discussion Only After Summary</vt:lpstr>
      <vt:lpstr>Options (Vote please)</vt:lpstr>
      <vt:lpstr>How things fit</vt:lpstr>
      <vt:lpstr>How things fit</vt:lpstr>
      <vt:lpstr>I wish you had talked more about</vt:lpstr>
      <vt:lpstr>I wish you had talked more about</vt:lpstr>
      <vt:lpstr>I wish you had talked more about</vt:lpstr>
      <vt:lpstr>Request</vt:lpstr>
      <vt:lpstr>I liked</vt:lpstr>
      <vt:lpstr>I liked</vt:lpstr>
      <vt:lpstr>Slide 17</vt:lpstr>
      <vt:lpstr>Slide 18</vt:lpstr>
      <vt:lpstr>Metacognitive-SRL Scaffolding</vt:lpstr>
      <vt:lpstr>Some background on scaffolding</vt:lpstr>
      <vt:lpstr>Scaffolding (Wood, Bruner, &amp; Ross, 1976)</vt:lpstr>
      <vt:lpstr>Scaffolding  (Guzdial, 1994)</vt:lpstr>
      <vt:lpstr>What is the difference between</vt:lpstr>
      <vt:lpstr>Methods of scaffolding (Guzdial, 1994)</vt:lpstr>
      <vt:lpstr>How does</vt:lpstr>
      <vt:lpstr>Adaptive Scaffolding of Error Detection/Correction (Mathan, 2003; Koedinger et al., 2009)</vt:lpstr>
      <vt:lpstr>Adaptive Scaffolding of Error Detection/Correction (Mathan, 2003; Koedinger et al., 2009)</vt:lpstr>
      <vt:lpstr>Adaptive Scaffolding of Error Detection/Correction (Mathan, 2003; Koedinger et al., 2009)</vt:lpstr>
      <vt:lpstr>Slide 29</vt:lpstr>
      <vt:lpstr>Slide 30</vt:lpstr>
      <vt:lpstr>Results</vt:lpstr>
      <vt:lpstr>How does</vt:lpstr>
      <vt:lpstr>Adaptive Scaffolding of SRL (Azevedo et al., 2005)</vt:lpstr>
      <vt:lpstr>Note</vt:lpstr>
      <vt:lpstr>Results</vt:lpstr>
      <vt:lpstr>How does</vt:lpstr>
      <vt:lpstr>How could</vt:lpstr>
      <vt:lpstr>Adapative and  Non-Adaptive Scaffolding of SRL (Perry &amp; Winne, 2006)</vt:lpstr>
      <vt:lpstr>Non-Adaptive Scaffolding of SRL (Perry &amp; Winne, 2006)</vt:lpstr>
      <vt:lpstr>Slide 40</vt:lpstr>
      <vt:lpstr>Non-Adaptive Scaffolding of SRL (Perry &amp; Winne, 2006)</vt:lpstr>
      <vt:lpstr>Non-Adaptive Scaffolding of SRL (Perry &amp; Winne, 2006)</vt:lpstr>
      <vt:lpstr>Slide 43</vt:lpstr>
      <vt:lpstr>Adaptive Scaffolding of SRL (Perry &amp; Winne, 2006)</vt:lpstr>
      <vt:lpstr>Results</vt:lpstr>
      <vt:lpstr>How does</vt:lpstr>
      <vt:lpstr>What is missing from “Methods of scaffolding (Guzdial, 1994)”?</vt:lpstr>
      <vt:lpstr>Scaffold fading</vt:lpstr>
      <vt:lpstr>Scaffold fading</vt:lpstr>
      <vt:lpstr>Counter-point (Pea, 2004)</vt:lpstr>
      <vt:lpstr>Thoughts? Comments?</vt:lpstr>
      <vt:lpstr>Meta-cognitive Agents</vt:lpstr>
      <vt:lpstr>Next Monday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rsbaker</cp:lastModifiedBy>
  <cp:revision>630</cp:revision>
  <dcterms:created xsi:type="dcterms:W3CDTF">2010-01-07T20:34:12Z</dcterms:created>
  <dcterms:modified xsi:type="dcterms:W3CDTF">2011-01-30T15:25:20Z</dcterms:modified>
</cp:coreProperties>
</file>