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319" r:id="rId4"/>
    <p:sldId id="320" r:id="rId5"/>
    <p:sldId id="321" r:id="rId6"/>
    <p:sldId id="315" r:id="rId7"/>
    <p:sldId id="316" r:id="rId8"/>
    <p:sldId id="317" r:id="rId9"/>
    <p:sldId id="309" r:id="rId10"/>
    <p:sldId id="307" r:id="rId11"/>
    <p:sldId id="308" r:id="rId12"/>
    <p:sldId id="310" r:id="rId13"/>
    <p:sldId id="311" r:id="rId14"/>
    <p:sldId id="312" r:id="rId15"/>
    <p:sldId id="314" r:id="rId16"/>
    <p:sldId id="313" r:id="rId17"/>
    <p:sldId id="324" r:id="rId18"/>
    <p:sldId id="325" r:id="rId19"/>
    <p:sldId id="327" r:id="rId20"/>
    <p:sldId id="326" r:id="rId21"/>
    <p:sldId id="328" r:id="rId22"/>
    <p:sldId id="322" r:id="rId23"/>
    <p:sldId id="323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February 9,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0985"/>
            <a:ext cx="5619750" cy="631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0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Winne</a:t>
            </a:r>
            <a:r>
              <a:rPr lang="en-US" dirty="0"/>
              <a:t> &amp; </a:t>
            </a:r>
            <a:r>
              <a:rPr lang="en-US" dirty="0" err="1"/>
              <a:t>Hadwin</a:t>
            </a:r>
            <a:r>
              <a:rPr lang="en-US" dirty="0"/>
              <a:t> (1998</a:t>
            </a:r>
            <a:r>
              <a:rPr lang="en-US" dirty="0" smtClean="0"/>
              <a:t>): </a:t>
            </a:r>
            <a:br>
              <a:rPr lang="en-US" dirty="0" smtClean="0"/>
            </a:br>
            <a:r>
              <a:rPr lang="en-US" dirty="0" smtClean="0"/>
              <a:t>Four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1. Learners develop a model of the task by interpreting task conditions (</a:t>
            </a:r>
            <a:r>
              <a:rPr lang="en-US" dirty="0" smtClean="0"/>
              <a:t>contextual constraints </a:t>
            </a:r>
            <a:r>
              <a:rPr lang="en-US" dirty="0"/>
              <a:t>and affordances that involve, for e.g., time limits, material resources, </a:t>
            </a:r>
            <a:r>
              <a:rPr lang="en-US" dirty="0" smtClean="0"/>
              <a:t>help available</a:t>
            </a:r>
            <a:r>
              <a:rPr lang="en-US" dirty="0"/>
              <a:t>) and cognitive conditions (e.g., knowledge of the task domain, memories </a:t>
            </a:r>
            <a:r>
              <a:rPr lang="en-US" dirty="0" smtClean="0"/>
              <a:t>of challenges </a:t>
            </a:r>
            <a:r>
              <a:rPr lang="en-US" dirty="0"/>
              <a:t>experienced with similar tasks and strategies that proved effective).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16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Winne</a:t>
            </a:r>
            <a:r>
              <a:rPr lang="en-US" dirty="0"/>
              <a:t> &amp; </a:t>
            </a:r>
            <a:r>
              <a:rPr lang="en-US" dirty="0" err="1"/>
              <a:t>Hadwin</a:t>
            </a:r>
            <a:r>
              <a:rPr lang="en-US" dirty="0"/>
              <a:t> (1998</a:t>
            </a:r>
            <a:r>
              <a:rPr lang="en-US" dirty="0" smtClean="0"/>
              <a:t>): </a:t>
            </a:r>
            <a:br>
              <a:rPr lang="en-US" dirty="0" smtClean="0"/>
            </a:br>
            <a:r>
              <a:rPr lang="en-US" dirty="0" smtClean="0"/>
              <a:t>Four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</a:t>
            </a:r>
            <a:r>
              <a:rPr lang="en-US" dirty="0" smtClean="0"/>
              <a:t>2. </a:t>
            </a:r>
            <a:r>
              <a:rPr lang="en-US" dirty="0"/>
              <a:t>Learners create goals relative to their model of the task (e.g., to </a:t>
            </a:r>
            <a:r>
              <a:rPr lang="en-US" dirty="0" smtClean="0"/>
              <a:t>increase knowledge </a:t>
            </a:r>
            <a:r>
              <a:rPr lang="en-US" dirty="0"/>
              <a:t>about a particular topic). Then, they select cognitive </a:t>
            </a:r>
            <a:r>
              <a:rPr lang="en-US" dirty="0" smtClean="0"/>
              <a:t>operations operationalized </a:t>
            </a:r>
            <a:r>
              <a:rPr lang="en-US" dirty="0"/>
              <a:t>as study tactics and learning strategies that they predict </a:t>
            </a:r>
            <a:r>
              <a:rPr lang="en-US" dirty="0" smtClean="0"/>
              <a:t>can contribute </a:t>
            </a:r>
            <a:r>
              <a:rPr lang="en-US" dirty="0"/>
              <a:t>to achieving these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5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Winne</a:t>
            </a:r>
            <a:r>
              <a:rPr lang="en-US" dirty="0"/>
              <a:t> &amp; </a:t>
            </a:r>
            <a:r>
              <a:rPr lang="en-US" dirty="0" err="1"/>
              <a:t>Hadwin</a:t>
            </a:r>
            <a:r>
              <a:rPr lang="en-US" dirty="0"/>
              <a:t> (1998</a:t>
            </a:r>
            <a:r>
              <a:rPr lang="en-US" dirty="0" smtClean="0"/>
              <a:t>): </a:t>
            </a:r>
            <a:br>
              <a:rPr lang="en-US" dirty="0" smtClean="0"/>
            </a:br>
            <a:r>
              <a:rPr lang="en-US" dirty="0" smtClean="0"/>
              <a:t>Four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</a:t>
            </a:r>
            <a:r>
              <a:rPr lang="en-US" dirty="0" smtClean="0"/>
              <a:t>3. </a:t>
            </a:r>
            <a:r>
              <a:rPr lang="en-US" dirty="0"/>
              <a:t>Learners engage in learning by applying their chosen tactics and strategies. </a:t>
            </a:r>
            <a:r>
              <a:rPr lang="en-US" dirty="0" smtClean="0"/>
              <a:t>As they </a:t>
            </a:r>
            <a:r>
              <a:rPr lang="en-US" dirty="0"/>
              <a:t>do, chosen tactics and strategies create provisional updates to the </a:t>
            </a:r>
            <a:r>
              <a:rPr lang="en-US" dirty="0" smtClean="0"/>
              <a:t>initial knowledge </a:t>
            </a:r>
            <a:r>
              <a:rPr lang="en-US" dirty="0"/>
              <a:t>and beliefs (e.g., Am I learning more about this topic? Is this </a:t>
            </a:r>
            <a:r>
              <a:rPr lang="en-US" dirty="0" smtClean="0"/>
              <a:t>strategy as </a:t>
            </a:r>
            <a:r>
              <a:rPr lang="en-US" dirty="0"/>
              <a:t>helpful as I thought it would be), “steps” toward the ultimate goal of the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4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Winne</a:t>
            </a:r>
            <a:r>
              <a:rPr lang="en-US" dirty="0"/>
              <a:t> &amp; </a:t>
            </a:r>
            <a:r>
              <a:rPr lang="en-US" dirty="0" err="1"/>
              <a:t>Hadwin</a:t>
            </a:r>
            <a:r>
              <a:rPr lang="en-US" dirty="0"/>
              <a:t> (1998</a:t>
            </a:r>
            <a:r>
              <a:rPr lang="en-US" dirty="0" smtClean="0"/>
              <a:t>): </a:t>
            </a:r>
            <a:br>
              <a:rPr lang="en-US" dirty="0" smtClean="0"/>
            </a:br>
            <a:r>
              <a:rPr lang="en-US" dirty="0" smtClean="0"/>
              <a:t>Four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Phase </a:t>
            </a:r>
            <a:r>
              <a:rPr lang="en-US" dirty="0" smtClean="0"/>
              <a:t>4. </a:t>
            </a:r>
            <a:r>
              <a:rPr lang="en-US" dirty="0"/>
              <a:t>Each cognitive operation a learner applies constructs products (</a:t>
            </a:r>
            <a:r>
              <a:rPr lang="en-US" dirty="0" smtClean="0"/>
              <a:t>knowledge, research </a:t>
            </a:r>
            <a:r>
              <a:rPr lang="en-US" dirty="0"/>
              <a:t>reports, models or diagrams). When evaluations of products </a:t>
            </a:r>
            <a:r>
              <a:rPr lang="en-US" dirty="0" smtClean="0"/>
              <a:t>are </a:t>
            </a:r>
            <a:r>
              <a:rPr lang="en-US" dirty="0"/>
              <a:t>available, either from the environment (e.g., a peer’s comment or a </a:t>
            </a:r>
            <a:r>
              <a:rPr lang="en-US" dirty="0" smtClean="0"/>
              <a:t>computer’s beep</a:t>
            </a:r>
            <a:r>
              <a:rPr lang="en-US" dirty="0"/>
              <a:t>) or in the learner’s working memory, learners may choose to stay with </a:t>
            </a:r>
            <a:r>
              <a:rPr lang="en-US" dirty="0" smtClean="0"/>
              <a:t>or revise </a:t>
            </a:r>
            <a:r>
              <a:rPr lang="en-US" dirty="0"/>
              <a:t>those products. As well, they may adjust their model of the task and </a:t>
            </a:r>
            <a:r>
              <a:rPr lang="en-US" dirty="0" smtClean="0"/>
              <a:t>adapt goals </a:t>
            </a:r>
            <a:r>
              <a:rPr lang="en-US" dirty="0"/>
              <a:t>and strategies accordingly.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Winne</a:t>
            </a:r>
            <a:r>
              <a:rPr lang="en-US" dirty="0" smtClean="0"/>
              <a:t> &amp; </a:t>
            </a:r>
            <a:r>
              <a:rPr lang="en-US" dirty="0" err="1" smtClean="0"/>
              <a:t>Hadwin</a:t>
            </a:r>
            <a:r>
              <a:rPr lang="en-US" dirty="0" smtClean="0"/>
              <a:t> (1998): </a:t>
            </a:r>
            <a:br>
              <a:rPr lang="en-US" dirty="0" smtClean="0"/>
            </a:br>
            <a:r>
              <a:rPr lang="en-US" dirty="0" smtClean="0"/>
              <a:t>What is needed for learning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Learners </a:t>
            </a:r>
            <a:r>
              <a:rPr lang="en-US" dirty="0"/>
              <a:t>need an accurate model of the task and access </a:t>
            </a:r>
            <a:r>
              <a:rPr lang="en-US" dirty="0" smtClean="0"/>
              <a:t>to information </a:t>
            </a:r>
            <a:r>
              <a:rPr lang="en-US" dirty="0"/>
              <a:t>they are supposed to learn. </a:t>
            </a:r>
            <a:endParaRPr lang="en-US" dirty="0" smtClean="0"/>
          </a:p>
          <a:p>
            <a:r>
              <a:rPr lang="en-US" dirty="0" smtClean="0"/>
              <a:t>Learners </a:t>
            </a:r>
            <a:r>
              <a:rPr lang="en-US" dirty="0"/>
              <a:t>need expertise in a repertoire </a:t>
            </a:r>
            <a:r>
              <a:rPr lang="en-US" dirty="0" smtClean="0"/>
              <a:t>of effective </a:t>
            </a:r>
            <a:r>
              <a:rPr lang="en-US" dirty="0"/>
              <a:t>study tactics and learning strategies to cope with challenges tasks </a:t>
            </a:r>
            <a:r>
              <a:rPr lang="en-US" dirty="0" smtClean="0"/>
              <a:t>present</a:t>
            </a:r>
            <a:endParaRPr lang="en-US" dirty="0"/>
          </a:p>
          <a:p>
            <a:r>
              <a:rPr lang="en-US" dirty="0" smtClean="0"/>
              <a:t>Learners </a:t>
            </a:r>
            <a:r>
              <a:rPr lang="en-US" dirty="0"/>
              <a:t>need to know or have access to standards for monitoring changes in subject </a:t>
            </a:r>
            <a:r>
              <a:rPr lang="en-US" dirty="0" smtClean="0"/>
              <a:t>matter knowledge</a:t>
            </a:r>
            <a:r>
              <a:rPr lang="en-US" dirty="0"/>
              <a:t>, the fit of study tactics and learning strategies to tasks they are assigned, </a:t>
            </a:r>
            <a:r>
              <a:rPr lang="en-US" dirty="0" smtClean="0"/>
              <a:t>and properties </a:t>
            </a:r>
            <a:r>
              <a:rPr lang="en-US" dirty="0"/>
              <a:t>of the cognitive operations that comprise study tactics and learning </a:t>
            </a:r>
            <a:r>
              <a:rPr lang="en-US" dirty="0" smtClean="0"/>
              <a:t>strategies</a:t>
            </a:r>
            <a:endParaRPr lang="en-US" dirty="0"/>
          </a:p>
          <a:p>
            <a:r>
              <a:rPr lang="en-US" dirty="0" smtClean="0"/>
              <a:t>Learners </a:t>
            </a:r>
            <a:r>
              <a:rPr lang="en-US" dirty="0"/>
              <a:t>need to be </a:t>
            </a:r>
            <a:r>
              <a:rPr lang="en-US" dirty="0" err="1"/>
              <a:t>metacognitively</a:t>
            </a:r>
            <a:r>
              <a:rPr lang="en-US" dirty="0"/>
              <a:t> active in monitoring and </a:t>
            </a:r>
            <a:r>
              <a:rPr lang="en-US" dirty="0" smtClean="0"/>
              <a:t>controlling (regulating</a:t>
            </a:r>
            <a:r>
              <a:rPr lang="en-US" dirty="0"/>
              <a:t>) how they learn, that is, which study tactics they choose and patterns of </a:t>
            </a:r>
            <a:r>
              <a:rPr lang="en-US" dirty="0" smtClean="0"/>
              <a:t>tactics that </a:t>
            </a:r>
            <a:r>
              <a:rPr lang="en-US" dirty="0"/>
              <a:t>comprise learning strategies.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5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good in this model?</a:t>
            </a:r>
          </a:p>
          <a:p>
            <a:r>
              <a:rPr lang="en-US" dirty="0" smtClean="0"/>
              <a:t>What seems wrong in this model?</a:t>
            </a:r>
          </a:p>
          <a:p>
            <a:r>
              <a:rPr lang="en-US" dirty="0" smtClean="0"/>
              <a:t>What is missing from this model?</a:t>
            </a:r>
          </a:p>
          <a:p>
            <a:r>
              <a:rPr lang="en-US" dirty="0"/>
              <a:t>Is this a “good” model, by our earlier criteria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Is this model an advance on Butler &amp; </a:t>
            </a:r>
            <a:r>
              <a:rPr lang="en-US" dirty="0" err="1" smtClean="0"/>
              <a:t>Winne’s</a:t>
            </a:r>
            <a:r>
              <a:rPr lang="en-US" dirty="0" smtClean="0"/>
              <a:t> (1995) model? If so,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28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Metcalfe &amp; </a:t>
            </a:r>
            <a:r>
              <a:rPr lang="en-US" dirty="0" err="1" smtClean="0"/>
              <a:t>Shimamura</a:t>
            </a:r>
            <a:r>
              <a:rPr lang="en-US" dirty="0" smtClean="0"/>
              <a:t>,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600200"/>
            <a:ext cx="8158163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613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model capture anything interesting missed in the other models?</a:t>
            </a:r>
          </a:p>
        </p:txBody>
      </p:sp>
    </p:spTree>
    <p:extLst>
      <p:ext uri="{BB962C8B-B14F-4D97-AF65-F5344CB8AC3E}">
        <p14:creationId xmlns:p14="http://schemas.microsoft.com/office/powerpoint/2010/main" val="3608306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Zimmerman &amp; </a:t>
            </a:r>
            <a:r>
              <a:rPr lang="en-US" dirty="0" err="1" smtClean="0"/>
              <a:t>Campillo</a:t>
            </a:r>
            <a:r>
              <a:rPr lang="en-US" dirty="0" smtClean="0"/>
              <a:t>,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Metacognitive-SRL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5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442913"/>
            <a:ext cx="6977063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418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model capture anything interesting missed in the other models?</a:t>
            </a:r>
          </a:p>
        </p:txBody>
      </p:sp>
    </p:spTree>
    <p:extLst>
      <p:ext uri="{BB962C8B-B14F-4D97-AF65-F5344CB8AC3E}">
        <p14:creationId xmlns:p14="http://schemas.microsoft.com/office/powerpoint/2010/main" val="1052666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Issues in Meta-Cognition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Veenman</a:t>
            </a:r>
            <a:r>
              <a:rPr lang="en-US" dirty="0" smtClean="0"/>
              <a:t>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we </a:t>
            </a:r>
            <a:r>
              <a:rPr lang="en-US" dirty="0" err="1" smtClean="0"/>
              <a:t>taxonomize</a:t>
            </a:r>
            <a:r>
              <a:rPr lang="en-US" dirty="0" smtClean="0"/>
              <a:t>/categorize meta-cognitive phenomena better? And can we model inter-relationships better?</a:t>
            </a:r>
          </a:p>
          <a:p>
            <a:r>
              <a:rPr lang="en-US" dirty="0" smtClean="0"/>
              <a:t>What distinguishes conscious meta-cognition from un-conscious meta-cognition; what are the important differences?</a:t>
            </a:r>
          </a:p>
          <a:p>
            <a:r>
              <a:rPr lang="en-US" dirty="0" smtClean="0"/>
              <a:t>Which aspects of meta-cognition are domain-general and which are domain-specific?</a:t>
            </a:r>
          </a:p>
          <a:p>
            <a:r>
              <a:rPr lang="en-US" dirty="0" smtClean="0"/>
              <a:t>Through what processes does meta-cognition develop?</a:t>
            </a:r>
          </a:p>
          <a:p>
            <a:r>
              <a:rPr lang="en-US" dirty="0" smtClean="0"/>
              <a:t>How can we promote the development of meta-cognition?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76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Issues in Meta-Cognition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Veenman</a:t>
            </a:r>
            <a:r>
              <a:rPr lang="en-US" dirty="0" smtClean="0"/>
              <a:t>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places to do a dissertation, or 5 years of post-doc research…</a:t>
            </a:r>
          </a:p>
          <a:p>
            <a:endParaRPr lang="en-US" dirty="0"/>
          </a:p>
          <a:p>
            <a:r>
              <a:rPr lang="en-US" dirty="0" smtClean="0"/>
              <a:t>Or quagmires with no escape…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21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Expectancy-Value Theories</a:t>
            </a:r>
          </a:p>
          <a:p>
            <a:pPr lvl="1"/>
            <a:r>
              <a:rPr lang="en-US" dirty="0" smtClean="0"/>
              <a:t>Taught by </a:t>
            </a:r>
            <a:r>
              <a:rPr lang="en-US" dirty="0" err="1" smtClean="0"/>
              <a:t>Dovan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Readings</a:t>
            </a:r>
          </a:p>
          <a:p>
            <a:pPr lvl="1"/>
            <a:r>
              <a:rPr lang="en-US" dirty="0" err="1"/>
              <a:t>Wigfield</a:t>
            </a:r>
            <a:r>
              <a:rPr lang="en-US" dirty="0"/>
              <a:t>, A., </a:t>
            </a:r>
            <a:r>
              <a:rPr lang="en-US" dirty="0" err="1"/>
              <a:t>Eccles</a:t>
            </a:r>
            <a:r>
              <a:rPr lang="en-US" dirty="0"/>
              <a:t>, J.S. (2000) Expectancy-Value Theory of Achievement Motivation. </a:t>
            </a:r>
            <a:r>
              <a:rPr lang="en-US" i="1" dirty="0"/>
              <a:t>Contemporary Educational Psychology</a:t>
            </a:r>
            <a:r>
              <a:rPr lang="en-US" dirty="0"/>
              <a:t>, 25, 65-81.</a:t>
            </a:r>
          </a:p>
          <a:p>
            <a:pPr lvl="1"/>
            <a:r>
              <a:rPr lang="en-US" dirty="0" err="1"/>
              <a:t>Schunk</a:t>
            </a:r>
            <a:r>
              <a:rPr lang="en-US" dirty="0"/>
              <a:t>, D.L., </a:t>
            </a:r>
            <a:r>
              <a:rPr lang="en-US" dirty="0" err="1"/>
              <a:t>Pintrich</a:t>
            </a:r>
            <a:r>
              <a:rPr lang="en-US" dirty="0"/>
              <a:t>, P.R., </a:t>
            </a:r>
            <a:r>
              <a:rPr lang="en-US" dirty="0" err="1"/>
              <a:t>Meece</a:t>
            </a:r>
            <a:r>
              <a:rPr lang="en-US" dirty="0"/>
              <a:t>, J.L. (2009) </a:t>
            </a:r>
            <a:r>
              <a:rPr lang="en-US" i="1" dirty="0"/>
              <a:t>Motivation in Education: Theory, Research, and Applications.</a:t>
            </a:r>
            <a:r>
              <a:rPr lang="en-US" dirty="0"/>
              <a:t> Ch.2, Expectancy-Value Theories of Motivation, pp. 43-78.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we’ll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Meta-cognitive/SRL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5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characterize </a:t>
            </a:r>
            <a:br>
              <a:rPr lang="en-US" dirty="0" smtClean="0"/>
            </a:br>
            <a:r>
              <a:rPr lang="en-US" dirty="0" smtClean="0"/>
              <a:t>a “good”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thoughts on criteria?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4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characterize </a:t>
            </a:r>
            <a:br>
              <a:rPr lang="en-US" dirty="0" smtClean="0"/>
            </a:br>
            <a:r>
              <a:rPr lang="en-US" dirty="0" smtClean="0"/>
              <a:t>a “good”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my thoughts</a:t>
            </a:r>
          </a:p>
          <a:p>
            <a:pPr lvl="1"/>
            <a:r>
              <a:rPr lang="en-US" dirty="0" smtClean="0"/>
              <a:t>Completeness (includes all known phenomena in the domain)</a:t>
            </a:r>
          </a:p>
          <a:p>
            <a:pPr lvl="1"/>
            <a:r>
              <a:rPr lang="en-US" dirty="0" smtClean="0"/>
              <a:t>Nothing False</a:t>
            </a:r>
          </a:p>
          <a:p>
            <a:pPr lvl="1"/>
            <a:r>
              <a:rPr lang="en-US" dirty="0" err="1" smtClean="0"/>
              <a:t>Generativity</a:t>
            </a:r>
            <a:r>
              <a:rPr lang="en-US" dirty="0" smtClean="0"/>
              <a:t> (creates new predictions which can be tested)</a:t>
            </a:r>
          </a:p>
          <a:p>
            <a:pPr lvl="1"/>
            <a:r>
              <a:rPr lang="en-US" dirty="0" smtClean="0"/>
              <a:t>Falsifiability (makes claims which, if false, require the model to be adjusted in fashions that are generative – cf. </a:t>
            </a:r>
            <a:r>
              <a:rPr lang="en-US" dirty="0" err="1" smtClean="0"/>
              <a:t>Lakatos</a:t>
            </a:r>
            <a:r>
              <a:rPr lang="en-US" dirty="0" smtClean="0"/>
              <a:t>, 1978)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6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Butler &amp; </a:t>
            </a:r>
            <a:r>
              <a:rPr lang="en-US" dirty="0" err="1" smtClean="0"/>
              <a:t>Winne</a:t>
            </a:r>
            <a:r>
              <a:rPr lang="en-US" dirty="0" smtClean="0"/>
              <a:t> (1995)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5"/>
            <a:ext cx="1033462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25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good in this model?</a:t>
            </a:r>
          </a:p>
          <a:p>
            <a:r>
              <a:rPr lang="en-US" dirty="0" smtClean="0"/>
              <a:t>What seems wrong in this model?</a:t>
            </a:r>
          </a:p>
          <a:p>
            <a:r>
              <a:rPr lang="en-US" dirty="0" smtClean="0"/>
              <a:t>What is missing from this model?</a:t>
            </a:r>
          </a:p>
          <a:p>
            <a:r>
              <a:rPr lang="en-US" dirty="0" smtClean="0"/>
              <a:t>Is this a “good” model, by our earlier criteria?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1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Winne</a:t>
            </a:r>
            <a:r>
              <a:rPr lang="en-US" dirty="0" smtClean="0"/>
              <a:t> &amp; </a:t>
            </a:r>
            <a:r>
              <a:rPr lang="en-US" dirty="0" err="1" smtClean="0"/>
              <a:t>Hadwin</a:t>
            </a:r>
            <a:r>
              <a:rPr lang="en-US" dirty="0" smtClean="0"/>
              <a:t> (1998)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722</Words>
  <Application>Microsoft Office PowerPoint</Application>
  <PresentationFormat>On-screen Show (4:3)</PresentationFormat>
  <Paragraphs>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Meta-Cognition, Motivation,  and Affect</vt:lpstr>
      <vt:lpstr>Metacognitive-SRL Theory</vt:lpstr>
      <vt:lpstr>Today we’ll discuss</vt:lpstr>
      <vt:lpstr>What would characterize  a “good” model?</vt:lpstr>
      <vt:lpstr>What would characterize  a “good” model?</vt:lpstr>
      <vt:lpstr>Butler &amp; Winne (1995)</vt:lpstr>
      <vt:lpstr>PowerPoint Presentation</vt:lpstr>
      <vt:lpstr>Your thoughts</vt:lpstr>
      <vt:lpstr>Winne &amp; Hadwin (1998)</vt:lpstr>
      <vt:lpstr>PowerPoint Presentation</vt:lpstr>
      <vt:lpstr>Winne &amp; Hadwin (1998):  Four Phases</vt:lpstr>
      <vt:lpstr>Winne &amp; Hadwin (1998):  Four Phases</vt:lpstr>
      <vt:lpstr>Winne &amp; Hadwin (1998):  Four Phases</vt:lpstr>
      <vt:lpstr>Winne &amp; Hadwin (1998):  Four Phases</vt:lpstr>
      <vt:lpstr>Winne &amp; Hadwin (1998):  What is needed for learning progress</vt:lpstr>
      <vt:lpstr>Your thoughts</vt:lpstr>
      <vt:lpstr>Metcalfe &amp; Shimamura, 1994</vt:lpstr>
      <vt:lpstr>Your thoughts</vt:lpstr>
      <vt:lpstr>Zimmerman &amp; Campillo, 2003</vt:lpstr>
      <vt:lpstr>PowerPoint Presentation</vt:lpstr>
      <vt:lpstr>Your thoughts</vt:lpstr>
      <vt:lpstr>Open Issues in Meta-Cognition (Veenman et al., 2006)</vt:lpstr>
      <vt:lpstr>Open Issues in Meta-Cognition (Veenman et al., 2006)</vt:lpstr>
      <vt:lpstr>Next Monday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655</cp:revision>
  <dcterms:created xsi:type="dcterms:W3CDTF">2010-01-07T20:34:12Z</dcterms:created>
  <dcterms:modified xsi:type="dcterms:W3CDTF">2011-02-04T21:22:20Z</dcterms:modified>
</cp:coreProperties>
</file>