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497" r:id="rId4"/>
    <p:sldId id="498" r:id="rId5"/>
    <p:sldId id="499" r:id="rId6"/>
    <p:sldId id="500" r:id="rId7"/>
    <p:sldId id="502" r:id="rId8"/>
    <p:sldId id="501" r:id="rId9"/>
    <p:sldId id="513" r:id="rId10"/>
    <p:sldId id="514" r:id="rId11"/>
    <p:sldId id="510" r:id="rId12"/>
    <p:sldId id="511" r:id="rId13"/>
    <p:sldId id="512" r:id="rId14"/>
    <p:sldId id="518" r:id="rId15"/>
    <p:sldId id="521" r:id="rId16"/>
    <p:sldId id="560" r:id="rId17"/>
    <p:sldId id="561" r:id="rId18"/>
    <p:sldId id="562" r:id="rId19"/>
    <p:sldId id="563" r:id="rId20"/>
    <p:sldId id="566" r:id="rId21"/>
    <p:sldId id="523" r:id="rId22"/>
    <p:sldId id="565" r:id="rId23"/>
    <p:sldId id="532" r:id="rId24"/>
    <p:sldId id="578" r:id="rId25"/>
    <p:sldId id="536" r:id="rId26"/>
    <p:sldId id="580" r:id="rId27"/>
    <p:sldId id="567" r:id="rId28"/>
    <p:sldId id="537" r:id="rId29"/>
    <p:sldId id="575" r:id="rId30"/>
    <p:sldId id="538" r:id="rId31"/>
    <p:sldId id="539" r:id="rId32"/>
    <p:sldId id="540" r:id="rId33"/>
    <p:sldId id="541" r:id="rId34"/>
    <p:sldId id="533" r:id="rId35"/>
    <p:sldId id="542" r:id="rId36"/>
    <p:sldId id="524" r:id="rId37"/>
    <p:sldId id="568" r:id="rId38"/>
    <p:sldId id="569" r:id="rId39"/>
    <p:sldId id="525" r:id="rId40"/>
    <p:sldId id="526" r:id="rId41"/>
    <p:sldId id="527" r:id="rId42"/>
    <p:sldId id="579" r:id="rId43"/>
    <p:sldId id="528" r:id="rId44"/>
    <p:sldId id="530" r:id="rId45"/>
    <p:sldId id="531" r:id="rId46"/>
    <p:sldId id="550" r:id="rId47"/>
    <p:sldId id="551" r:id="rId48"/>
    <p:sldId id="552" r:id="rId49"/>
    <p:sldId id="549" r:id="rId50"/>
    <p:sldId id="544" r:id="rId51"/>
    <p:sldId id="572" r:id="rId52"/>
    <p:sldId id="573" r:id="rId53"/>
    <p:sldId id="574" r:id="rId54"/>
    <p:sldId id="577" r:id="rId55"/>
    <p:sldId id="571" r:id="rId56"/>
    <p:sldId id="543" r:id="rId57"/>
    <p:sldId id="545" r:id="rId58"/>
    <p:sldId id="546" r:id="rId59"/>
    <p:sldId id="547" r:id="rId60"/>
    <p:sldId id="576" r:id="rId61"/>
    <p:sldId id="553" r:id="rId62"/>
    <p:sldId id="554" r:id="rId63"/>
    <p:sldId id="581" r:id="rId64"/>
    <p:sldId id="582" r:id="rId65"/>
    <p:sldId id="555" r:id="rId66"/>
    <p:sldId id="556" r:id="rId67"/>
    <p:sldId id="557" r:id="rId68"/>
    <p:sldId id="558" r:id="rId69"/>
    <p:sldId id="559" r:id="rId70"/>
    <p:sldId id="519" r:id="rId71"/>
    <p:sldId id="570" r:id="rId72"/>
    <p:sldId id="520" r:id="rId73"/>
    <p:sldId id="424" r:id="rId7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2" autoAdjust="0"/>
    <p:restoredTop sz="94585" autoAdjust="0"/>
  </p:normalViewPr>
  <p:slideViewPr>
    <p:cSldViewPr>
      <p:cViewPr varScale="1">
        <p:scale>
          <a:sx n="100" d="100"/>
          <a:sy n="100" d="100"/>
        </p:scale>
        <p:origin x="-11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51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F0FF7-4DDA-4EF5-A6DC-93A7821E575C}" type="datetimeFigureOut">
              <a:rPr lang="en-US" smtClean="0"/>
              <a:pPr/>
              <a:t>2/17/2010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ABDD-7FDD-4A02-ACC7-7B0976CED7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F0FF7-4DDA-4EF5-A6DC-93A7821E575C}" type="datetimeFigureOut">
              <a:rPr lang="en-US" smtClean="0"/>
              <a:pPr/>
              <a:t>2/17/2010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ABDD-7FDD-4A02-ACC7-7B0976CED7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F0FF7-4DDA-4EF5-A6DC-93A7821E575C}" type="datetimeFigureOut">
              <a:rPr lang="en-US" smtClean="0"/>
              <a:pPr/>
              <a:t>2/17/2010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ABDD-7FDD-4A02-ACC7-7B0976CED7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F0FF7-4DDA-4EF5-A6DC-93A7821E575C}" type="datetimeFigureOut">
              <a:rPr lang="en-US" smtClean="0"/>
              <a:pPr/>
              <a:t>2/17/2010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ABDD-7FDD-4A02-ACC7-7B0976CED7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F0FF7-4DDA-4EF5-A6DC-93A7821E575C}" type="datetimeFigureOut">
              <a:rPr lang="en-US" smtClean="0"/>
              <a:pPr/>
              <a:t>2/17/2010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ABDD-7FDD-4A02-ACC7-7B0976CED7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F0FF7-4DDA-4EF5-A6DC-93A7821E575C}" type="datetimeFigureOut">
              <a:rPr lang="en-US" smtClean="0"/>
              <a:pPr/>
              <a:t>2/17/2010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ABDD-7FDD-4A02-ACC7-7B0976CED7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F0FF7-4DDA-4EF5-A6DC-93A7821E575C}" type="datetimeFigureOut">
              <a:rPr lang="en-US" smtClean="0"/>
              <a:pPr/>
              <a:t>2/17/2010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ABDD-7FDD-4A02-ACC7-7B0976CED7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F0FF7-4DDA-4EF5-A6DC-93A7821E575C}" type="datetimeFigureOut">
              <a:rPr lang="en-US" smtClean="0"/>
              <a:pPr/>
              <a:t>2/17/2010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ABDD-7FDD-4A02-ACC7-7B0976CED7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F0FF7-4DDA-4EF5-A6DC-93A7821E575C}" type="datetimeFigureOut">
              <a:rPr lang="en-US" smtClean="0"/>
              <a:pPr/>
              <a:t>2/17/2010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ABDD-7FDD-4A02-ACC7-7B0976CED7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F0FF7-4DDA-4EF5-A6DC-93A7821E575C}" type="datetimeFigureOut">
              <a:rPr lang="en-US" smtClean="0"/>
              <a:pPr/>
              <a:t>2/17/2010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ABDD-7FDD-4A02-ACC7-7B0976CED7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F0FF7-4DDA-4EF5-A6DC-93A7821E575C}" type="datetimeFigureOut">
              <a:rPr lang="en-US" smtClean="0"/>
              <a:pPr/>
              <a:t>2/17/2010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ABDD-7FDD-4A02-ACC7-7B0976CED7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F0FF7-4DDA-4EF5-A6DC-93A7821E575C}" type="datetimeFigureOut">
              <a:rPr lang="en-US" smtClean="0"/>
              <a:pPr/>
              <a:t>2/17/2010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3ABDD-7FDD-4A02-ACC7-7B0976CED7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Evaluation Metrics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12, 2010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Last Week’s Probing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Should state/national/international assessments of learning (like the MCAS) have Preparation for Future Learning items? Why or why not?</a:t>
            </a:r>
          </a:p>
          <a:p>
            <a:endParaRPr lang="en-US" dirty="0" smtClean="0"/>
          </a:p>
          <a:p>
            <a:r>
              <a:rPr lang="en-US" dirty="0" smtClean="0"/>
              <a:t>Reasons in favor? Reasons against?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“Robust Learning”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“Robust Learning” movement argues that we should test “robust learning”, which is learning that</a:t>
            </a:r>
          </a:p>
          <a:p>
            <a:pPr lvl="1"/>
            <a:r>
              <a:rPr lang="en-US" dirty="0" smtClean="0"/>
              <a:t>is retained</a:t>
            </a:r>
          </a:p>
          <a:p>
            <a:pPr lvl="1"/>
            <a:r>
              <a:rPr lang="en-US" dirty="0" smtClean="0"/>
              <a:t>can transfer</a:t>
            </a:r>
          </a:p>
          <a:p>
            <a:pPr lvl="1"/>
            <a:r>
              <a:rPr lang="en-US" dirty="0" smtClean="0"/>
              <a:t>prepares students for future learning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VanLehn</a:t>
            </a:r>
            <a:r>
              <a:rPr lang="en-US" dirty="0" smtClean="0"/>
              <a:t>, 2005; Corbett et al, in preparation)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“Robust Learning”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Other researchers believe that these are distinct ways that learning can be “robust”, and that there is no single “robust learning” construct</a:t>
            </a:r>
          </a:p>
          <a:p>
            <a:pPr lvl="1"/>
            <a:r>
              <a:rPr lang="en-US" dirty="0" smtClean="0"/>
              <a:t>E.g. you can remember something forever but be unable to transfer it</a:t>
            </a:r>
          </a:p>
          <a:p>
            <a:pPr lvl="1"/>
            <a:r>
              <a:rPr lang="en-US" dirty="0" smtClean="0"/>
              <a:t>E.g. you can understand something flexibly and be prepared for future learning, but only for a couple of weeks before you forget it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do you think?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empirical question…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Ongoing research into this</a:t>
            </a: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Evaluation Metrics I</a:t>
            </a:r>
          </a:p>
          <a:p>
            <a:r>
              <a:rPr lang="en-US" dirty="0" smtClean="0"/>
              <a:t>Last Week’s Probing Question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Evaluation Metrics II</a:t>
            </a:r>
          </a:p>
          <a:p>
            <a:r>
              <a:rPr lang="en-US" dirty="0" smtClean="0"/>
              <a:t>Next Friday’s Probing Question</a:t>
            </a:r>
          </a:p>
          <a:p>
            <a:r>
              <a:rPr lang="en-US" dirty="0" smtClean="0"/>
              <a:t>Assignments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Evaluation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Attitudes</a:t>
            </a:r>
          </a:p>
          <a:p>
            <a:r>
              <a:rPr lang="en-US" dirty="0" smtClean="0"/>
              <a:t>Affect</a:t>
            </a:r>
          </a:p>
          <a:p>
            <a:r>
              <a:rPr lang="en-US" dirty="0" smtClean="0"/>
              <a:t>Behavior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&amp; Attitudes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kind of constructs might you want to measure?</a:t>
            </a:r>
          </a:p>
          <a:p>
            <a:r>
              <a:rPr lang="en-US" dirty="0" smtClean="0"/>
              <a:t>And what could you make conclusions about, by measuring them?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&amp; Attitudes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Grit</a:t>
            </a:r>
          </a:p>
          <a:p>
            <a:r>
              <a:rPr lang="en-US" dirty="0" smtClean="0"/>
              <a:t>Self-Handicapping</a:t>
            </a:r>
          </a:p>
          <a:p>
            <a:r>
              <a:rPr lang="en-US" dirty="0" smtClean="0"/>
              <a:t>Self-Efficacy</a:t>
            </a:r>
          </a:p>
          <a:p>
            <a:r>
              <a:rPr lang="en-US" dirty="0" smtClean="0"/>
              <a:t>Goal Orientation</a:t>
            </a:r>
          </a:p>
          <a:p>
            <a:r>
              <a:rPr lang="en-US" dirty="0" smtClean="0"/>
              <a:t>Intrinsic Motivation</a:t>
            </a:r>
          </a:p>
          <a:p>
            <a:r>
              <a:rPr lang="en-US" dirty="0" smtClean="0"/>
              <a:t>Extrinsic Motivation</a:t>
            </a:r>
          </a:p>
          <a:p>
            <a:r>
              <a:rPr lang="en-US" dirty="0" smtClean="0"/>
              <a:t>Disliking Domain</a:t>
            </a:r>
          </a:p>
          <a:p>
            <a:r>
              <a:rPr lang="en-US" dirty="0" smtClean="0"/>
              <a:t>Disliking Computers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95800" y="1600200"/>
            <a:ext cx="441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Disliking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dirty="0" smtClean="0"/>
              <a:t>Y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our Software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noProof="0" dirty="0" smtClean="0"/>
              <a:t>Theory of Intelligence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Perception of Usefulness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Self-Concept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Cognitive Interest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Situational Interest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Vocational Interest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Currently Fashionable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Grit</a:t>
            </a:r>
          </a:p>
          <a:p>
            <a:r>
              <a:rPr lang="en-US" dirty="0" smtClean="0"/>
              <a:t>Self-Handicapping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Self-Efficacy</a:t>
            </a:r>
          </a:p>
          <a:p>
            <a:r>
              <a:rPr lang="en-US" dirty="0" smtClean="0"/>
              <a:t>Goal Orientation</a:t>
            </a:r>
          </a:p>
          <a:p>
            <a:r>
              <a:rPr lang="en-US" dirty="0" smtClean="0"/>
              <a:t>Intrinsic Motivation</a:t>
            </a:r>
          </a:p>
          <a:p>
            <a:r>
              <a:rPr lang="en-US" dirty="0" smtClean="0"/>
              <a:t>Extrinsic Motivation</a:t>
            </a:r>
          </a:p>
          <a:p>
            <a:r>
              <a:rPr lang="en-US" dirty="0" smtClean="0"/>
              <a:t>Disliking Domain</a:t>
            </a:r>
          </a:p>
          <a:p>
            <a:r>
              <a:rPr lang="en-US" dirty="0" smtClean="0"/>
              <a:t>Disliking Computers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95800" y="1600200"/>
            <a:ext cx="441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Disliking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Y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our Software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noProof="0" dirty="0" smtClean="0">
                <a:solidFill>
                  <a:srgbClr val="FF0000"/>
                </a:solidFill>
              </a:rPr>
              <a:t>Theory of Intelligence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Perception of Usefulness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Self-Concept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Cognitive Interest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Situational Interest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Vocational Interest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Fashionable in 1980s-1990s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Grit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Self-Handicapping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Self-Efficacy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Goal Orientation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Intrinsic Motivation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Extrinsic Motivation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Disliking Domain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Disliking Computers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95800" y="1600200"/>
            <a:ext cx="441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Disliking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dirty="0" smtClean="0"/>
              <a:t>Y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our Software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noProof="0" dirty="0" smtClean="0"/>
              <a:t>Theory of Intelligence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Perception of Usefulness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Self-Concept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Cognitive Interest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Situational Interest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Vocational Interest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Evaluation Metrics I</a:t>
            </a:r>
          </a:p>
          <a:p>
            <a:r>
              <a:rPr lang="en-US" dirty="0" smtClean="0"/>
              <a:t>Last Week’s Probing Question</a:t>
            </a:r>
          </a:p>
          <a:p>
            <a:r>
              <a:rPr lang="en-US" dirty="0" smtClean="0"/>
              <a:t>Evaluation Metrics II</a:t>
            </a:r>
          </a:p>
          <a:p>
            <a:r>
              <a:rPr lang="en-US" dirty="0" smtClean="0"/>
              <a:t>Next Friday’s Probing Question</a:t>
            </a:r>
          </a:p>
          <a:p>
            <a:r>
              <a:rPr lang="en-US" dirty="0" smtClean="0"/>
              <a:t>Assignments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Never Fashionable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Grit</a:t>
            </a:r>
          </a:p>
          <a:p>
            <a:r>
              <a:rPr lang="en-US" dirty="0" smtClean="0"/>
              <a:t>Self-Handicapping</a:t>
            </a:r>
          </a:p>
          <a:p>
            <a:r>
              <a:rPr lang="en-US" dirty="0" smtClean="0"/>
              <a:t>Self-Efficacy</a:t>
            </a:r>
          </a:p>
          <a:p>
            <a:r>
              <a:rPr lang="en-US" dirty="0" smtClean="0"/>
              <a:t>Goal Orientation</a:t>
            </a:r>
          </a:p>
          <a:p>
            <a:r>
              <a:rPr lang="en-US" dirty="0" smtClean="0"/>
              <a:t>Intrinsic Motivation</a:t>
            </a:r>
          </a:p>
          <a:p>
            <a:r>
              <a:rPr lang="en-US" dirty="0" smtClean="0"/>
              <a:t>Extrinsic Motivation</a:t>
            </a:r>
          </a:p>
          <a:p>
            <a:r>
              <a:rPr lang="en-US" dirty="0" smtClean="0"/>
              <a:t>Disliking Domain</a:t>
            </a:r>
          </a:p>
          <a:p>
            <a:r>
              <a:rPr lang="en-US" dirty="0" smtClean="0"/>
              <a:t>Disliking Computers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95800" y="1600200"/>
            <a:ext cx="441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Disliking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dirty="0" smtClean="0"/>
              <a:t>Y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our Software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noProof="0" dirty="0" smtClean="0"/>
              <a:t>Theory of Intelligence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Perception of Usefulness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Self-Concept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Cognitive Interest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Situational Interest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</a:rPr>
              <a:t>Vocational Interest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Usually measured using questionnaires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questionnaires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your own items</a:t>
            </a:r>
          </a:p>
          <a:p>
            <a:r>
              <a:rPr lang="en-US" dirty="0" smtClean="0"/>
              <a:t>Using someone else’s items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your own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Definitely not trivial</a:t>
            </a:r>
          </a:p>
          <a:p>
            <a:r>
              <a:rPr lang="en-US" dirty="0" smtClean="0"/>
              <a:t>Really easy to design items that are biased, or </a:t>
            </a:r>
            <a:r>
              <a:rPr lang="en-US" dirty="0" err="1" smtClean="0"/>
              <a:t>uninterpretable</a:t>
            </a:r>
            <a:r>
              <a:rPr lang="en-US" dirty="0" smtClean="0"/>
              <a:t> for students</a:t>
            </a:r>
          </a:p>
          <a:p>
            <a:endParaRPr lang="en-US" dirty="0" smtClean="0"/>
          </a:p>
          <a:p>
            <a:r>
              <a:rPr lang="en-US" dirty="0" smtClean="0"/>
              <a:t>The chapters you read have some suggestions about how to do this </a:t>
            </a:r>
            <a:r>
              <a:rPr lang="en-US" dirty="0" smtClean="0"/>
              <a:t>right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Mind you, nobody does this anymore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24000"/>
            <a:ext cx="6414421" cy="495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What’s wrong with </a:t>
            </a:r>
            <a:r>
              <a:rPr lang="en-US" dirty="0" smtClean="0"/>
              <a:t>the following </a:t>
            </a:r>
            <a:r>
              <a:rPr lang="en-US" dirty="0" smtClean="0"/>
              <a:t>items?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What’s wrong with these items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(real item!)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“Do you think women and children should be given the first available flu shots?”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wrong with these items?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“Do you prefer the Democratic health plan, or do you prefer for children to die of easily treatable diseases?”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wrong with these items?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“Do you prefer the Democratic health plan, or do you prefer lower health care costs?”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What’s wrong with these items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(real item!)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“When you think of Kai </a:t>
            </a:r>
            <a:r>
              <a:rPr lang="en-US" dirty="0" err="1" smtClean="0"/>
              <a:t>Tak</a:t>
            </a:r>
            <a:r>
              <a:rPr lang="en-US" dirty="0" smtClean="0"/>
              <a:t> airport what are the 3 big mistakes you think of?”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for Future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a student learn a new skill or concept better, based on their previous experience?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What’s wrong with these items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 (real item!)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“Do you think that the software agent is genuinely concerned about your well-being?”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What’s wrong with these items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 (real item!)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“Have you ever cheated on a test?”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wrong with these items?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“Do Science </a:t>
            </a:r>
            <a:r>
              <a:rPr lang="en-US" dirty="0" err="1" smtClean="0"/>
              <a:t>ASSISTments</a:t>
            </a:r>
            <a:r>
              <a:rPr lang="en-US" dirty="0" smtClean="0"/>
              <a:t> improve your meta-cognitive understanding of control of variables strategy?”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wrong with these items?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“How much do you like </a:t>
            </a:r>
            <a:r>
              <a:rPr lang="en-US" dirty="0" err="1" smtClean="0"/>
              <a:t>DrScheme</a:t>
            </a:r>
            <a:r>
              <a:rPr lang="en-US" dirty="0" smtClean="0"/>
              <a:t>?”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	1	2	3	4	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mess up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other ways that you could mess up your items?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Comments?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One-Coin-Toss Sampling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say that you want to ask a question with two answers, where one of the answers is socially stigmatized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Example: “Have you ever cheated on a test?”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One-Coin-Toss Sampling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say that you want to ask a question with two answers, where one of the answers is socially stigmatized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Example: “Have you ever cheated on a test?”</a:t>
            </a:r>
          </a:p>
          <a:p>
            <a:pPr>
              <a:buNone/>
            </a:pPr>
            <a:r>
              <a:rPr lang="en-US" dirty="0" smtClean="0"/>
              <a:t>and others that are </a:t>
            </a:r>
            <a:r>
              <a:rPr lang="en-US" b="1" i="1" dirty="0" smtClean="0"/>
              <a:t>much</a:t>
            </a:r>
            <a:r>
              <a:rPr lang="en-US" dirty="0" smtClean="0"/>
              <a:t> more amusing, but which discussing in class might get me fired at my first-year review…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One-Coin-Toss Sampling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say that you want to ask a question with two answers, where one of the answers is socially stigmatized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Example: “Have you ever cheated on a test?”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One-Coin-Toss Sampling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ask the participant to flip a coin where you can’t see it</a:t>
            </a:r>
          </a:p>
          <a:p>
            <a:endParaRPr lang="en-US" dirty="0" smtClean="0"/>
          </a:p>
          <a:p>
            <a:r>
              <a:rPr lang="en-US" dirty="0" smtClean="0"/>
              <a:t>If it is heads, they give the stigmatized answer, no matter what the truth is</a:t>
            </a:r>
          </a:p>
          <a:p>
            <a:r>
              <a:rPr lang="en-US" dirty="0" smtClean="0"/>
              <a:t>If it is tails, they answer honestly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for Future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might be some ways to measure that the learning on the new task is “better”?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One-Coin-Toss Sampling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know that no one carries change anymore, so I’ve brought </a:t>
            </a:r>
            <a:r>
              <a:rPr lang="en-US" dirty="0" smtClean="0"/>
              <a:t>some, courtesy of my mom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Take a coin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One-Coin-Toss Sampling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Flip your coin where no one can see, </a:t>
            </a:r>
            <a:r>
              <a:rPr lang="en-US" dirty="0" smtClean="0"/>
              <a:t>and remember the result</a:t>
            </a:r>
            <a:endParaRPr lang="en-US" dirty="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One-Coin-Toss Sampling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Flip your coin where no one can see, </a:t>
            </a:r>
            <a:r>
              <a:rPr lang="en-US" dirty="0" smtClean="0"/>
              <a:t>and remember the result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it’s heads, say “YES”</a:t>
            </a:r>
          </a:p>
          <a:p>
            <a:r>
              <a:rPr lang="en-US" dirty="0" smtClean="0"/>
              <a:t>If it’s tails, tell </a:t>
            </a:r>
            <a:r>
              <a:rPr lang="en-US" dirty="0" smtClean="0"/>
              <a:t>me, have you ever </a:t>
            </a:r>
            <a:r>
              <a:rPr lang="en-US" dirty="0" smtClean="0"/>
              <a:t>cheated on a </a:t>
            </a:r>
            <a:r>
              <a:rPr lang="en-US" dirty="0" smtClean="0"/>
              <a:t>test?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Reported rate (R) of cheating on a test:</a:t>
            </a:r>
          </a:p>
          <a:p>
            <a:r>
              <a:rPr lang="en-US" dirty="0" smtClean="0"/>
              <a:t>Actual rate of cheating:</a:t>
            </a:r>
          </a:p>
          <a:p>
            <a:pPr>
              <a:buNone/>
            </a:pPr>
            <a:r>
              <a:rPr lang="en-US" dirty="0" smtClean="0"/>
              <a:t>		R – (N/2)</a:t>
            </a:r>
          </a:p>
          <a:p>
            <a:pPr>
              <a:buNone/>
            </a:pPr>
            <a:r>
              <a:rPr lang="en-US" dirty="0" smtClean="0"/>
              <a:t>		   (N/2)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447800" y="3352800"/>
            <a:ext cx="1524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tests…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added noise, so you need about double the sample to get significance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Comments?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“Lie Scale”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Items which no one answering carefully and honestly would give a certain answer</a:t>
            </a:r>
          </a:p>
          <a:p>
            <a:endParaRPr lang="en-US" dirty="0" smtClean="0"/>
          </a:p>
          <a:p>
            <a:r>
              <a:rPr lang="en-US" dirty="0" smtClean="0"/>
              <a:t>Used to test whether subject is answering carefully and honestly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“Lie Scale”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 never worry what other people think of me”</a:t>
            </a:r>
          </a:p>
          <a:p>
            <a:pPr>
              <a:buNone/>
            </a:pPr>
            <a:r>
              <a:rPr lang="en-US" dirty="0" smtClean="0"/>
              <a:t>		TRUE/FALSE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“I have never told a lie in my life” </a:t>
            </a:r>
          </a:p>
          <a:p>
            <a:pPr>
              <a:buNone/>
            </a:pPr>
            <a:r>
              <a:rPr lang="en-US" dirty="0" smtClean="0"/>
              <a:t>		TRUE/FALSE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“Lie Scale”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These items have been very successful on tests with adults, particularly personality exams</a:t>
            </a:r>
          </a:p>
          <a:p>
            <a:endParaRPr lang="en-US" dirty="0" smtClean="0"/>
          </a:p>
          <a:p>
            <a:r>
              <a:rPr lang="en-US" dirty="0" smtClean="0"/>
              <a:t>My experience administering them with </a:t>
            </a:r>
            <a:r>
              <a:rPr lang="en-US" dirty="0" smtClean="0"/>
              <a:t>middle school students is </a:t>
            </a:r>
            <a:r>
              <a:rPr lang="en-US" dirty="0" smtClean="0"/>
              <a:t>that I get significantly over 50% </a:t>
            </a:r>
            <a:r>
              <a:rPr lang="en-US" dirty="0" smtClean="0"/>
              <a:t>lying</a:t>
            </a:r>
          </a:p>
          <a:p>
            <a:pPr lvl="1"/>
            <a:r>
              <a:rPr lang="en-US" dirty="0" smtClean="0"/>
              <a:t>May be due to </a:t>
            </a:r>
            <a:r>
              <a:rPr lang="en-US" dirty="0" err="1" smtClean="0"/>
              <a:t>adminsitration</a:t>
            </a:r>
            <a:r>
              <a:rPr lang="en-US" dirty="0" smtClean="0"/>
              <a:t> out of context, an issue we’ll talk about later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Comments?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for Future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might be some ways to measure that the learning on the new task is “better”?</a:t>
            </a:r>
          </a:p>
          <a:p>
            <a:pPr lvl="1"/>
            <a:r>
              <a:rPr lang="en-US" dirty="0" smtClean="0"/>
              <a:t>Better performance on new task after learning</a:t>
            </a:r>
          </a:p>
          <a:p>
            <a:pPr lvl="1"/>
            <a:r>
              <a:rPr lang="en-US" dirty="0" smtClean="0"/>
              <a:t>Faster learning on new task</a:t>
            </a:r>
            <a:br>
              <a:rPr lang="en-US" dirty="0" smtClean="0"/>
            </a:br>
            <a:r>
              <a:rPr lang="en-US" dirty="0" smtClean="0"/>
              <a:t>(“Accelerated future learning”)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make your own items…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1: pre-test them with members of the target population for understandability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make your own items…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1: pre-test them with members of the target population for understandability</a:t>
            </a:r>
          </a:p>
          <a:p>
            <a:endParaRPr lang="en-US" dirty="0" smtClean="0"/>
          </a:p>
          <a:p>
            <a:r>
              <a:rPr lang="en-US" dirty="0" smtClean="0"/>
              <a:t>By having them explain to you what the item means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volunteer please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explain the meaning of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1676400"/>
            <a:ext cx="7924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Overall, how would you rate the quality of your loved one’s dying? </a:t>
            </a:r>
            <a:r>
              <a:rPr lang="en-US" b="1" i="1" dirty="0" smtClean="0"/>
              <a:t>(Circle one</a:t>
            </a:r>
          </a:p>
          <a:p>
            <a:r>
              <a:rPr lang="en-US" b="1" i="1" dirty="0" smtClean="0"/>
              <a:t>number)</a:t>
            </a:r>
          </a:p>
          <a:p>
            <a:endParaRPr lang="en-US" dirty="0" smtClean="0"/>
          </a:p>
          <a:p>
            <a:r>
              <a:rPr lang="en-US" dirty="0" smtClean="0"/>
              <a:t>Terrible					Almost Perfect</a:t>
            </a:r>
          </a:p>
          <a:p>
            <a:pPr defTabSz="1204913">
              <a:tabLst>
                <a:tab pos="401638" algn="l"/>
                <a:tab pos="803275" algn="l"/>
                <a:tab pos="1316038" algn="l"/>
                <a:tab pos="1828800" algn="l"/>
                <a:tab pos="2230438" algn="l"/>
                <a:tab pos="2687638" algn="l"/>
                <a:tab pos="3144838" algn="l"/>
                <a:tab pos="3602038" algn="l"/>
                <a:tab pos="4059238" algn="l"/>
                <a:tab pos="4460875" algn="l"/>
              </a:tabLst>
            </a:pPr>
            <a:r>
              <a:rPr lang="en-US" dirty="0" smtClean="0"/>
              <a:t>0 		1	 2 	3 	4 	5 	6 	7 	8 	9 	      10</a:t>
            </a:r>
          </a:p>
          <a:p>
            <a:pPr defTabSz="1204913">
              <a:tabLst>
                <a:tab pos="401638" algn="l"/>
                <a:tab pos="803275" algn="l"/>
                <a:tab pos="1316038" algn="l"/>
                <a:tab pos="1828800" algn="l"/>
                <a:tab pos="2230438" algn="l"/>
                <a:tab pos="2687638" algn="l"/>
                <a:tab pos="3144838" algn="l"/>
                <a:tab pos="3602038" algn="l"/>
                <a:tab pos="4059238" algn="l"/>
                <a:tab pos="4460875" algn="l"/>
              </a:tabLst>
            </a:pPr>
            <a:endParaRPr lang="en-US" dirty="0" smtClean="0"/>
          </a:p>
          <a:p>
            <a:pPr defTabSz="1204913">
              <a:tabLst>
                <a:tab pos="401638" algn="l"/>
                <a:tab pos="803275" algn="l"/>
                <a:tab pos="1316038" algn="l"/>
                <a:tab pos="1828800" algn="l"/>
                <a:tab pos="2230438" algn="l"/>
                <a:tab pos="2687638" algn="l"/>
                <a:tab pos="3144838" algn="l"/>
                <a:tab pos="3602038" algn="l"/>
                <a:tab pos="4059238" algn="l"/>
                <a:tab pos="4460875" algn="l"/>
              </a:tabLst>
            </a:pPr>
            <a:endParaRPr lang="en-US" dirty="0" smtClean="0"/>
          </a:p>
          <a:p>
            <a:pPr defTabSz="1204913">
              <a:tabLst>
                <a:tab pos="401638" algn="l"/>
                <a:tab pos="803275" algn="l"/>
                <a:tab pos="1316038" algn="l"/>
                <a:tab pos="1828800" algn="l"/>
                <a:tab pos="2230438" algn="l"/>
                <a:tab pos="2687638" algn="l"/>
                <a:tab pos="3144838" algn="l"/>
                <a:tab pos="3602038" algn="l"/>
                <a:tab pos="4059238" algn="l"/>
                <a:tab pos="4460875" algn="l"/>
              </a:tabLst>
            </a:pPr>
            <a:endParaRPr lang="en-US" dirty="0" smtClean="0"/>
          </a:p>
          <a:p>
            <a:pPr defTabSz="1204913">
              <a:tabLst>
                <a:tab pos="401638" algn="l"/>
                <a:tab pos="803275" algn="l"/>
                <a:tab pos="1316038" algn="l"/>
                <a:tab pos="1828800" algn="l"/>
                <a:tab pos="2230438" algn="l"/>
                <a:tab pos="2687638" algn="l"/>
                <a:tab pos="3144838" algn="l"/>
                <a:tab pos="3602038" algn="l"/>
                <a:tab pos="4059238" algn="l"/>
                <a:tab pos="4460875" algn="l"/>
              </a:tabLst>
            </a:pPr>
            <a:r>
              <a:rPr lang="en-US" dirty="0" smtClean="0"/>
              <a:t>(yes, this is from a real questionnaire)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explain the meaning of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1676400"/>
            <a:ext cx="7924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Overall, how would you rate the quality of your loved one’s dying? </a:t>
            </a:r>
            <a:r>
              <a:rPr lang="en-US" b="1" i="1" dirty="0" smtClean="0"/>
              <a:t>(Circle one</a:t>
            </a:r>
          </a:p>
          <a:p>
            <a:r>
              <a:rPr lang="en-US" b="1" i="1" dirty="0" smtClean="0"/>
              <a:t>number)</a:t>
            </a:r>
          </a:p>
          <a:p>
            <a:endParaRPr lang="en-US" dirty="0" smtClean="0"/>
          </a:p>
          <a:p>
            <a:r>
              <a:rPr lang="en-US" dirty="0" smtClean="0"/>
              <a:t>Terrible					Almost Perfect</a:t>
            </a:r>
          </a:p>
          <a:p>
            <a:pPr defTabSz="1204913">
              <a:tabLst>
                <a:tab pos="401638" algn="l"/>
                <a:tab pos="803275" algn="l"/>
                <a:tab pos="1316038" algn="l"/>
                <a:tab pos="1828800" algn="l"/>
                <a:tab pos="2230438" algn="l"/>
                <a:tab pos="2687638" algn="l"/>
                <a:tab pos="3144838" algn="l"/>
                <a:tab pos="3602038" algn="l"/>
                <a:tab pos="4059238" algn="l"/>
                <a:tab pos="4460875" algn="l"/>
              </a:tabLst>
            </a:pPr>
            <a:r>
              <a:rPr lang="en-US" dirty="0" smtClean="0"/>
              <a:t>0 		1	 2 	3 	4 	5 	6 	7 	8 	9 	      10</a:t>
            </a:r>
          </a:p>
          <a:p>
            <a:pPr defTabSz="1204913">
              <a:tabLst>
                <a:tab pos="401638" algn="l"/>
                <a:tab pos="803275" algn="l"/>
                <a:tab pos="1316038" algn="l"/>
                <a:tab pos="1828800" algn="l"/>
                <a:tab pos="2230438" algn="l"/>
                <a:tab pos="2687638" algn="l"/>
                <a:tab pos="3144838" algn="l"/>
                <a:tab pos="3602038" algn="l"/>
                <a:tab pos="4059238" algn="l"/>
                <a:tab pos="4460875" algn="l"/>
              </a:tabLst>
            </a:pPr>
            <a:endParaRPr lang="en-US" dirty="0" smtClean="0"/>
          </a:p>
          <a:p>
            <a:pPr defTabSz="1204913">
              <a:tabLst>
                <a:tab pos="401638" algn="l"/>
                <a:tab pos="803275" algn="l"/>
                <a:tab pos="1316038" algn="l"/>
                <a:tab pos="1828800" algn="l"/>
                <a:tab pos="2230438" algn="l"/>
                <a:tab pos="2687638" algn="l"/>
                <a:tab pos="3144838" algn="l"/>
                <a:tab pos="3602038" algn="l"/>
                <a:tab pos="4059238" algn="l"/>
                <a:tab pos="4460875" algn="l"/>
              </a:tabLst>
            </a:pPr>
            <a:endParaRPr lang="en-US" dirty="0" smtClean="0"/>
          </a:p>
          <a:p>
            <a:pPr defTabSz="1204913">
              <a:tabLst>
                <a:tab pos="401638" algn="l"/>
                <a:tab pos="803275" algn="l"/>
                <a:tab pos="1316038" algn="l"/>
                <a:tab pos="1828800" algn="l"/>
                <a:tab pos="2230438" algn="l"/>
                <a:tab pos="2687638" algn="l"/>
                <a:tab pos="3144838" algn="l"/>
                <a:tab pos="3602038" algn="l"/>
                <a:tab pos="4059238" algn="l"/>
                <a:tab pos="4460875" algn="l"/>
              </a:tabLst>
            </a:pPr>
            <a:endParaRPr lang="en-US" dirty="0" smtClean="0"/>
          </a:p>
          <a:p>
            <a:pPr defTabSz="1204913">
              <a:tabLst>
                <a:tab pos="401638" algn="l"/>
                <a:tab pos="803275" algn="l"/>
                <a:tab pos="1316038" algn="l"/>
                <a:tab pos="1828800" algn="l"/>
                <a:tab pos="2230438" algn="l"/>
                <a:tab pos="2687638" algn="l"/>
                <a:tab pos="3144838" algn="l"/>
                <a:tab pos="3602038" algn="l"/>
                <a:tab pos="4059238" algn="l"/>
                <a:tab pos="4460875" algn="l"/>
              </a:tabLst>
            </a:pPr>
            <a:r>
              <a:rPr lang="en-US" dirty="0" smtClean="0"/>
              <a:t>(yes, this is from a real questionnaire – Quality of Death and Dying Questionnaire for Family Members, University of Washington Medical School)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make your own items…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Step 2: if you really want to know that </a:t>
            </a:r>
            <a:r>
              <a:rPr lang="en-US" dirty="0" smtClean="0"/>
              <a:t>the items are </a:t>
            </a:r>
            <a:r>
              <a:rPr lang="en-US" dirty="0" smtClean="0"/>
              <a:t>testing what you think they are </a:t>
            </a:r>
            <a:r>
              <a:rPr lang="en-US" dirty="0" smtClean="0"/>
              <a:t>testing </a:t>
            </a:r>
          </a:p>
          <a:p>
            <a:endParaRPr lang="en-US" dirty="0" smtClean="0"/>
          </a:p>
          <a:p>
            <a:r>
              <a:rPr lang="en-US" dirty="0" smtClean="0"/>
              <a:t>I</a:t>
            </a:r>
            <a:r>
              <a:rPr lang="en-US" dirty="0" smtClean="0"/>
              <a:t>t </a:t>
            </a:r>
            <a:r>
              <a:rPr lang="en-US" dirty="0" smtClean="0"/>
              <a:t>is recommended to create several items, administer them together (with other </a:t>
            </a:r>
            <a:r>
              <a:rPr lang="en-US" dirty="0" smtClean="0"/>
              <a:t>items)</a:t>
            </a:r>
          </a:p>
          <a:p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 smtClean="0"/>
              <a:t>see if they correlate, using </a:t>
            </a:r>
            <a:r>
              <a:rPr lang="en-US" dirty="0" err="1" smtClean="0"/>
              <a:t>Cronbach’s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/>
              <a:t>lot of work!</a:t>
            </a:r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someone else’s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Advantages?</a:t>
            </a:r>
          </a:p>
          <a:p>
            <a:r>
              <a:rPr lang="en-US" dirty="0" smtClean="0"/>
              <a:t>Disadvantages?</a:t>
            </a: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Someone else has done the hard work of pre-testing the items and finding out what they correlate to</a:t>
            </a: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times, the items do not match exactly to what you need</a:t>
            </a:r>
          </a:p>
          <a:p>
            <a:endParaRPr lang="en-US" dirty="0" smtClean="0"/>
          </a:p>
          <a:p>
            <a:r>
              <a:rPr lang="en-US" dirty="0" smtClean="0"/>
              <a:t>“I think that the tutor </a:t>
            </a:r>
            <a:r>
              <a:rPr lang="en-US" dirty="0" smtClean="0"/>
              <a:t>software is </a:t>
            </a:r>
            <a:r>
              <a:rPr lang="en-US" dirty="0" smtClean="0"/>
              <a:t>fun”</a:t>
            </a:r>
          </a:p>
          <a:p>
            <a:endParaRPr lang="en-US" dirty="0" smtClean="0"/>
          </a:p>
          <a:p>
            <a:r>
              <a:rPr lang="en-US" dirty="0" smtClean="0"/>
              <a:t>(But </a:t>
            </a:r>
            <a:r>
              <a:rPr lang="en-US" dirty="0" smtClean="0"/>
              <a:t>you’re not studying tutor software!)</a:t>
            </a:r>
            <a:endParaRPr lang="en-US" dirty="0" smtClean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has been argued…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That it is usually safe to change the subject of a question, or to change grammatical tense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“I think that </a:t>
            </a:r>
            <a:r>
              <a:rPr lang="en-US" dirty="0" err="1" smtClean="0"/>
              <a:t>Mily’s</a:t>
            </a:r>
            <a:r>
              <a:rPr lang="en-US" dirty="0" smtClean="0"/>
              <a:t> World is fun”</a:t>
            </a:r>
          </a:p>
          <a:p>
            <a:endParaRPr lang="en-US" dirty="0" smtClean="0"/>
          </a:p>
          <a:p>
            <a:r>
              <a:rPr lang="en-US" dirty="0" smtClean="0"/>
              <a:t>But it is usually not safe to make further changes, without re-testing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Advantages/Disadvantages of PFL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Many times, items come in huge inventories that are too time-consuming to administer as a whole</a:t>
            </a:r>
          </a:p>
          <a:p>
            <a:pPr lvl="1"/>
            <a:r>
              <a:rPr lang="en-US" dirty="0" smtClean="0"/>
              <a:t>The MMPI-2 clinical psychology exam has 567 questions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Taking the items out of context may change </a:t>
            </a:r>
            <a:r>
              <a:rPr lang="en-US" dirty="0" smtClean="0"/>
              <a:t>how they are read and responded to</a:t>
            </a:r>
            <a:endParaRPr lang="en-US" dirty="0" smtClean="0"/>
          </a:p>
          <a:p>
            <a:pPr lvl="1"/>
            <a:r>
              <a:rPr lang="en-US" dirty="0" smtClean="0"/>
              <a:t>Particularly for lie scale items</a:t>
            </a:r>
          </a:p>
          <a:p>
            <a:r>
              <a:rPr lang="en-US" dirty="0" smtClean="0"/>
              <a:t>Often validation focuses on validity of entire scale, not of individual items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 items designed to be given singly</a:t>
            </a:r>
          </a:p>
          <a:p>
            <a:pPr lvl="1"/>
            <a:r>
              <a:rPr lang="en-US" dirty="0" smtClean="0"/>
              <a:t>For instance, individually-assigned items tested for correlation to scales</a:t>
            </a:r>
          </a:p>
          <a:p>
            <a:pPr lvl="1"/>
            <a:r>
              <a:rPr lang="en-US" dirty="0" smtClean="0"/>
              <a:t>Not </a:t>
            </a:r>
            <a:r>
              <a:rPr lang="en-US" b="1" i="1" dirty="0" smtClean="0"/>
              <a:t>common</a:t>
            </a:r>
            <a:r>
              <a:rPr lang="en-US" dirty="0" smtClean="0"/>
              <a:t>, but not unheard of either</a:t>
            </a:r>
          </a:p>
          <a:p>
            <a:r>
              <a:rPr lang="en-US" dirty="0" smtClean="0"/>
              <a:t>Use entire sub-scale of questionnaire</a:t>
            </a:r>
          </a:p>
          <a:p>
            <a:r>
              <a:rPr lang="en-US" dirty="0" smtClean="0"/>
              <a:t>Find item(s) reported to be particularly central to the scale of interest in validation paper</a:t>
            </a:r>
          </a:p>
          <a:p>
            <a:r>
              <a:rPr lang="en-US" dirty="0" smtClean="0"/>
              <a:t>Use single item and hope for the best</a:t>
            </a:r>
          </a:p>
          <a:p>
            <a:pPr lvl="1"/>
            <a:r>
              <a:rPr lang="en-US" dirty="0" smtClean="0"/>
              <a:t>Particularly when you </a:t>
            </a:r>
            <a:r>
              <a:rPr lang="en-US" b="1" i="1" dirty="0" smtClean="0"/>
              <a:t>can’t</a:t>
            </a:r>
            <a:r>
              <a:rPr lang="en-US" dirty="0" smtClean="0"/>
              <a:t> give large numbers of items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Comments?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are paying attention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Raise your hand in the next 5 seconds!</a:t>
            </a:r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 &amp; Affect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discussed on Jan. </a:t>
            </a:r>
            <a:r>
              <a:rPr lang="en-US" smtClean="0"/>
              <a:t>20…</a:t>
            </a:r>
            <a:endParaRPr 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 &amp; Affect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Measured in learning sciences with </a:t>
            </a:r>
          </a:p>
          <a:p>
            <a:pPr lvl="1"/>
            <a:r>
              <a:rPr lang="en-US" dirty="0" smtClean="0"/>
              <a:t>observational methods (Jan. 20)</a:t>
            </a:r>
          </a:p>
          <a:p>
            <a:pPr lvl="1"/>
            <a:r>
              <a:rPr lang="en-US" dirty="0" smtClean="0"/>
              <a:t>text replays (Jan. 20)</a:t>
            </a:r>
          </a:p>
          <a:p>
            <a:pPr lvl="1"/>
            <a:r>
              <a:rPr lang="en-US" dirty="0" smtClean="0"/>
              <a:t>EDM models (Mar. 3)</a:t>
            </a:r>
          </a:p>
          <a:p>
            <a:pPr lvl="1"/>
            <a:r>
              <a:rPr lang="en-US" dirty="0" smtClean="0"/>
              <a:t>Experience sampling method</a:t>
            </a:r>
          </a:p>
          <a:p>
            <a:pPr lvl="2"/>
            <a:r>
              <a:rPr lang="en-US" dirty="0" smtClean="0"/>
              <a:t>aka popup questions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Experience sampling method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Csikszentmihalyi</a:t>
            </a:r>
            <a:r>
              <a:rPr lang="en-US" dirty="0" smtClean="0"/>
              <a:t> &amp; Larson, 1987)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participant does their normal task</a:t>
            </a:r>
          </a:p>
          <a:p>
            <a:endParaRPr lang="en-US" dirty="0" smtClean="0"/>
          </a:p>
          <a:p>
            <a:r>
              <a:rPr lang="en-US" dirty="0" smtClean="0"/>
              <a:t>At regular (or semi-random) intervals the individual is interrupted </a:t>
            </a:r>
          </a:p>
          <a:p>
            <a:pPr lvl="1"/>
            <a:r>
              <a:rPr lang="en-US" dirty="0" smtClean="0"/>
              <a:t>Classically with a beep, although these days with computerized administration pop-up questions are just as common</a:t>
            </a:r>
          </a:p>
          <a:p>
            <a:endParaRPr lang="en-US" dirty="0" smtClean="0"/>
          </a:p>
          <a:p>
            <a:r>
              <a:rPr lang="en-US" dirty="0" smtClean="0"/>
              <a:t>And asked one or more questions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 sampling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you currently zoned-out?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Schooler</a:t>
            </a:r>
            <a:r>
              <a:rPr lang="en-US" dirty="0" smtClean="0"/>
              <a:t> et al, 2004)</a:t>
            </a:r>
          </a:p>
          <a:p>
            <a:r>
              <a:rPr lang="en-US" dirty="0" smtClean="0"/>
              <a:t>What are you doing right now?</a:t>
            </a:r>
          </a:p>
          <a:p>
            <a:pPr lvl="1"/>
            <a:r>
              <a:rPr lang="en-US" dirty="0" smtClean="0"/>
              <a:t>Socializing, Seatwork, Listening to Teacher, …</a:t>
            </a:r>
          </a:p>
          <a:p>
            <a:pPr lvl="1">
              <a:buNone/>
            </a:pPr>
            <a:r>
              <a:rPr lang="en-US" dirty="0" smtClean="0"/>
              <a:t>(</a:t>
            </a:r>
            <a:r>
              <a:rPr lang="en-US" dirty="0" err="1" smtClean="0"/>
              <a:t>Csikszentmihalyi</a:t>
            </a:r>
            <a:r>
              <a:rPr lang="en-US" dirty="0" smtClean="0"/>
              <a:t> &amp; Larson, 1984)</a:t>
            </a:r>
          </a:p>
          <a:p>
            <a:r>
              <a:rPr lang="en-US" dirty="0" smtClean="0"/>
              <a:t>Are you bored?</a:t>
            </a:r>
          </a:p>
          <a:p>
            <a:pPr lvl="1">
              <a:buNone/>
            </a:pPr>
            <a:r>
              <a:rPr lang="en-US" dirty="0" smtClean="0"/>
              <a:t>(Larson &amp; Richards, 1991)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Advantages/Disadvantages?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Field observations versus experience sampling method</a:t>
            </a:r>
            <a:endParaRPr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Comments?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Advantages/Disadvantages of PFL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Gets </a:t>
            </a:r>
            <a:r>
              <a:rPr lang="en-US" dirty="0" smtClean="0"/>
              <a:t>at not just skill, but sophisticated conceptual </a:t>
            </a:r>
            <a:r>
              <a:rPr lang="en-US" dirty="0" smtClean="0"/>
              <a:t>understanding that can be utilized in new contexts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High vulnerability to second learning task </a:t>
            </a:r>
          </a:p>
          <a:p>
            <a:pPr lvl="1"/>
            <a:r>
              <a:rPr lang="en-US" dirty="0" smtClean="0"/>
              <a:t>If the task is too easy or too hard, you won’t learn anything</a:t>
            </a:r>
          </a:p>
          <a:p>
            <a:pPr lvl="1"/>
            <a:r>
              <a:rPr lang="en-US" dirty="0" smtClean="0"/>
              <a:t>Requires really understanding </a:t>
            </a:r>
            <a:r>
              <a:rPr lang="en-US" dirty="0" smtClean="0"/>
              <a:t>your domain</a:t>
            </a:r>
          </a:p>
          <a:p>
            <a:r>
              <a:rPr lang="en-US" dirty="0" smtClean="0"/>
              <a:t>Most people aren’t good at learning </a:t>
            </a:r>
            <a:r>
              <a:rPr lang="en-US" dirty="0" smtClean="0"/>
              <a:t>fast</a:t>
            </a:r>
            <a:endParaRPr lang="en-US" dirty="0" smtClean="0"/>
          </a:p>
          <a:p>
            <a:pPr lvl="1"/>
            <a:r>
              <a:rPr lang="en-US" dirty="0" smtClean="0"/>
              <a:t>Requires running longer, more complex study OR</a:t>
            </a:r>
          </a:p>
          <a:p>
            <a:pPr lvl="1"/>
            <a:r>
              <a:rPr lang="en-US" dirty="0" smtClean="0"/>
              <a:t>Picking relatively easy second learning tasks</a:t>
            </a:r>
            <a:endParaRPr lang="en-US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Evaluation Metrics I</a:t>
            </a:r>
          </a:p>
          <a:p>
            <a:r>
              <a:rPr lang="en-US" dirty="0" smtClean="0"/>
              <a:t>Last Week’s Probing Question</a:t>
            </a:r>
          </a:p>
          <a:p>
            <a:r>
              <a:rPr lang="en-US" dirty="0" smtClean="0"/>
              <a:t>Evaluation Metrics II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Next Friday’s Probing Question</a:t>
            </a:r>
          </a:p>
          <a:p>
            <a:r>
              <a:rPr lang="en-US" dirty="0" smtClean="0"/>
              <a:t>Assignments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Probing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say you wanted to do a large-scale research study on boredom</a:t>
            </a:r>
          </a:p>
          <a:p>
            <a:endParaRPr lang="en-US" dirty="0" smtClean="0"/>
          </a:p>
          <a:p>
            <a:r>
              <a:rPr lang="en-US" dirty="0" smtClean="0"/>
              <a:t>Under what conditions would it be preferable to use</a:t>
            </a:r>
          </a:p>
          <a:p>
            <a:pPr lvl="1"/>
            <a:r>
              <a:rPr lang="en-US" dirty="0" smtClean="0"/>
              <a:t>Questionnaire items</a:t>
            </a:r>
          </a:p>
          <a:p>
            <a:pPr lvl="1"/>
            <a:r>
              <a:rPr lang="en-US" dirty="0" smtClean="0"/>
              <a:t>Experience sampling method</a:t>
            </a:r>
          </a:p>
          <a:p>
            <a:pPr lvl="1"/>
            <a:r>
              <a:rPr lang="en-US" dirty="0" smtClean="0"/>
              <a:t>Quantitative field observations</a:t>
            </a:r>
            <a:endParaRPr 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Evaluation Metrics I</a:t>
            </a:r>
          </a:p>
          <a:p>
            <a:r>
              <a:rPr lang="en-US" dirty="0" smtClean="0"/>
              <a:t>Last Week’s Probing Question</a:t>
            </a:r>
          </a:p>
          <a:p>
            <a:r>
              <a:rPr lang="en-US" dirty="0" smtClean="0"/>
              <a:t>Evaluation Metrics II</a:t>
            </a:r>
          </a:p>
          <a:p>
            <a:r>
              <a:rPr lang="en-US" dirty="0" smtClean="0"/>
              <a:t>Next Friday’s Probing Question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Assignments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Comments?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Last Week’s Probing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Should state/national/international assessments of learning (like the MCAS) have Preparation for Future Learning items? Why or why not?</a:t>
            </a:r>
          </a:p>
          <a:p>
            <a:endParaRPr lang="en-US" dirty="0" smtClean="0"/>
          </a:p>
          <a:p>
            <a:r>
              <a:rPr lang="en-US" dirty="0" smtClean="0"/>
              <a:t>First, who is in favor? Who is against?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1772</Words>
  <Application>Microsoft Office PowerPoint</Application>
  <PresentationFormat>On-screen Show (4:3)</PresentationFormat>
  <Paragraphs>331</Paragraphs>
  <Slides>73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4" baseType="lpstr">
      <vt:lpstr>Office Theme</vt:lpstr>
      <vt:lpstr>Evaluation Metrics II</vt:lpstr>
      <vt:lpstr>Today’s Class</vt:lpstr>
      <vt:lpstr>Preparation for Future Learning</vt:lpstr>
      <vt:lpstr>Preparation for Future Learning</vt:lpstr>
      <vt:lpstr>Preparation for Future Learning</vt:lpstr>
      <vt:lpstr>Advantages/Disadvantages of PFL</vt:lpstr>
      <vt:lpstr>Advantages/Disadvantages of PFL</vt:lpstr>
      <vt:lpstr>Comments? Questions?</vt:lpstr>
      <vt:lpstr>Last Week’s Probing Question</vt:lpstr>
      <vt:lpstr>Last Week’s Probing Question</vt:lpstr>
      <vt:lpstr>“Robust Learning”</vt:lpstr>
      <vt:lpstr>“Robust Learning”</vt:lpstr>
      <vt:lpstr>An empirical question…</vt:lpstr>
      <vt:lpstr>Today’s Class</vt:lpstr>
      <vt:lpstr>More Evaluation Metrics</vt:lpstr>
      <vt:lpstr>Motivation &amp; Attitudes</vt:lpstr>
      <vt:lpstr>Motivation &amp; Attitudes</vt:lpstr>
      <vt:lpstr>Currently Fashionable</vt:lpstr>
      <vt:lpstr>Fashionable in 1980s-1990s</vt:lpstr>
      <vt:lpstr>Never Fashionable </vt:lpstr>
      <vt:lpstr>Usually measured using questionnaires</vt:lpstr>
      <vt:lpstr>Using questionnaires</vt:lpstr>
      <vt:lpstr>Making your own items</vt:lpstr>
      <vt:lpstr>Mind you, nobody does this anymore</vt:lpstr>
      <vt:lpstr>What’s wrong with the following items?</vt:lpstr>
      <vt:lpstr>What’s wrong with these items? (real item!)</vt:lpstr>
      <vt:lpstr>What’s wrong with these items?</vt:lpstr>
      <vt:lpstr>What’s wrong with these items?</vt:lpstr>
      <vt:lpstr>What’s wrong with these items? (real item!)</vt:lpstr>
      <vt:lpstr>What’s wrong with these items?  (real item!)</vt:lpstr>
      <vt:lpstr>What’s wrong with these items?  (real item!)</vt:lpstr>
      <vt:lpstr>What’s wrong with these items?</vt:lpstr>
      <vt:lpstr>What’s wrong with these items?</vt:lpstr>
      <vt:lpstr>Ways to mess up items</vt:lpstr>
      <vt:lpstr>Comments? Questions?</vt:lpstr>
      <vt:lpstr>The One-Coin-Toss Sampling Technique</vt:lpstr>
      <vt:lpstr>The One-Coin-Toss Sampling Technique</vt:lpstr>
      <vt:lpstr>The One-Coin-Toss Sampling Technique</vt:lpstr>
      <vt:lpstr>The One-Coin-Toss Sampling Technique</vt:lpstr>
      <vt:lpstr>The One-Coin-Toss Sampling Technique</vt:lpstr>
      <vt:lpstr>The One-Coin-Toss Sampling Technique</vt:lpstr>
      <vt:lpstr>The One-Coin-Toss Sampling Technique</vt:lpstr>
      <vt:lpstr>Math</vt:lpstr>
      <vt:lpstr>Statistical tests…</vt:lpstr>
      <vt:lpstr>Comments? Questions?</vt:lpstr>
      <vt:lpstr>“Lie Scale” Items</vt:lpstr>
      <vt:lpstr>“Lie Scale” Items</vt:lpstr>
      <vt:lpstr>“Lie Scale” Items</vt:lpstr>
      <vt:lpstr>Comments? Questions?</vt:lpstr>
      <vt:lpstr>If you make your own items…</vt:lpstr>
      <vt:lpstr>If you make your own items…</vt:lpstr>
      <vt:lpstr>One volunteer please</vt:lpstr>
      <vt:lpstr>Please explain the meaning of</vt:lpstr>
      <vt:lpstr>Please explain the meaning of</vt:lpstr>
      <vt:lpstr>If you make your own items…</vt:lpstr>
      <vt:lpstr>Using someone else’s items</vt:lpstr>
      <vt:lpstr>Advantage</vt:lpstr>
      <vt:lpstr>Disadvantage</vt:lpstr>
      <vt:lpstr>It has been argued…</vt:lpstr>
      <vt:lpstr>Disadvantage</vt:lpstr>
      <vt:lpstr>Solutions</vt:lpstr>
      <vt:lpstr>Comments? Questions?</vt:lpstr>
      <vt:lpstr>If you are paying attention</vt:lpstr>
      <vt:lpstr>Behavior &amp; Affect</vt:lpstr>
      <vt:lpstr>Behavior &amp; Affect</vt:lpstr>
      <vt:lpstr>Experience sampling method (Csikszentmihalyi &amp; Larson, 1987)</vt:lpstr>
      <vt:lpstr>Experience sampling method</vt:lpstr>
      <vt:lpstr>Advantages/Disadvantages?</vt:lpstr>
      <vt:lpstr>Comments? Questions?</vt:lpstr>
      <vt:lpstr>Today’s Class</vt:lpstr>
      <vt:lpstr>Probing Question</vt:lpstr>
      <vt:lpstr>Today’s Class</vt:lpstr>
      <vt:lpstr>Assignment #4</vt:lpstr>
    </vt:vector>
  </TitlesOfParts>
  <Company>Worcester Polytechnic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Think-Aloud Protocols</dc:title>
  <dc:creator>rsbaker</dc:creator>
  <cp:lastModifiedBy>rsbaker</cp:lastModifiedBy>
  <cp:revision>585</cp:revision>
  <dcterms:created xsi:type="dcterms:W3CDTF">2010-02-05T02:14:39Z</dcterms:created>
  <dcterms:modified xsi:type="dcterms:W3CDTF">2010-02-17T16:18:09Z</dcterms:modified>
</cp:coreProperties>
</file>