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8" r:id="rId2"/>
    <p:sldId id="297" r:id="rId3"/>
    <p:sldId id="327" r:id="rId4"/>
    <p:sldId id="299" r:id="rId5"/>
    <p:sldId id="300" r:id="rId6"/>
    <p:sldId id="301" r:id="rId7"/>
    <p:sldId id="302" r:id="rId8"/>
    <p:sldId id="303" r:id="rId9"/>
    <p:sldId id="261" r:id="rId10"/>
    <p:sldId id="262" r:id="rId11"/>
    <p:sldId id="263" r:id="rId12"/>
    <p:sldId id="305" r:id="rId13"/>
    <p:sldId id="306" r:id="rId14"/>
    <p:sldId id="307" r:id="rId15"/>
    <p:sldId id="308" r:id="rId16"/>
    <p:sldId id="309" r:id="rId17"/>
    <p:sldId id="311" r:id="rId18"/>
    <p:sldId id="312" r:id="rId19"/>
    <p:sldId id="271" r:id="rId20"/>
    <p:sldId id="270" r:id="rId21"/>
    <p:sldId id="313" r:id="rId22"/>
    <p:sldId id="315" r:id="rId23"/>
    <p:sldId id="328" r:id="rId24"/>
    <p:sldId id="314" r:id="rId25"/>
    <p:sldId id="316" r:id="rId26"/>
    <p:sldId id="317" r:id="rId27"/>
    <p:sldId id="318" r:id="rId28"/>
    <p:sldId id="319" r:id="rId29"/>
    <p:sldId id="272" r:id="rId30"/>
    <p:sldId id="273" r:id="rId31"/>
    <p:sldId id="320" r:id="rId32"/>
    <p:sldId id="321" r:id="rId33"/>
    <p:sldId id="274" r:id="rId34"/>
    <p:sldId id="322" r:id="rId35"/>
    <p:sldId id="283" r:id="rId36"/>
    <p:sldId id="284" r:id="rId37"/>
    <p:sldId id="329" r:id="rId38"/>
    <p:sldId id="330" r:id="rId39"/>
    <p:sldId id="285" r:id="rId40"/>
    <p:sldId id="290" r:id="rId41"/>
    <p:sldId id="291" r:id="rId42"/>
    <p:sldId id="292" r:id="rId43"/>
    <p:sldId id="331" r:id="rId44"/>
    <p:sldId id="333" r:id="rId45"/>
    <p:sldId id="334" r:id="rId46"/>
    <p:sldId id="335" r:id="rId47"/>
    <p:sldId id="336" r:id="rId48"/>
    <p:sldId id="337" r:id="rId49"/>
    <p:sldId id="325" r:id="rId50"/>
    <p:sldId id="32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4645" autoAdjust="0"/>
  </p:normalViewPr>
  <p:slideViewPr>
    <p:cSldViewPr>
      <p:cViewPr varScale="1">
        <p:scale>
          <a:sx n="76" d="100"/>
          <a:sy n="76" d="100"/>
        </p:scale>
        <p:origin x="1008" y="62"/>
      </p:cViewPr>
      <p:guideLst>
        <p:guide orient="horz" pos="216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3.6149630601730341E-2"/>
          <c:y val="0.10756323073252207"/>
          <c:w val="0.91792444347234359"/>
          <c:h val="0.7987584506482143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p(m)</c:v>
                </c:pt>
              </c:strCache>
            </c:strRef>
          </c:tx>
          <c:xVal>
            <c:numRef>
              <c:f>Sheet2!$A$2:$A$62</c:f>
              <c:numCache>
                <c:formatCode>General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-2.7</c:v>
                </c:pt>
                <c:pt idx="4">
                  <c:v>-2.5999999999999992</c:v>
                </c:pt>
                <c:pt idx="5">
                  <c:v>-2.4999999999999991</c:v>
                </c:pt>
                <c:pt idx="6">
                  <c:v>-2.3999999999999981</c:v>
                </c:pt>
                <c:pt idx="7">
                  <c:v>-2.2999999999999989</c:v>
                </c:pt>
                <c:pt idx="8">
                  <c:v>-2.1999999999999988</c:v>
                </c:pt>
                <c:pt idx="9">
                  <c:v>-2.0999999999999992</c:v>
                </c:pt>
                <c:pt idx="10">
                  <c:v>-1.999999999999996</c:v>
                </c:pt>
                <c:pt idx="11">
                  <c:v>-1.899999999999995</c:v>
                </c:pt>
                <c:pt idx="12">
                  <c:v>-1.7999999999999949</c:v>
                </c:pt>
                <c:pt idx="13">
                  <c:v>-1.699999999999996</c:v>
                </c:pt>
                <c:pt idx="14">
                  <c:v>-1.599999999999995</c:v>
                </c:pt>
                <c:pt idx="15">
                  <c:v>-1.4999999999999929</c:v>
                </c:pt>
                <c:pt idx="16">
                  <c:v>-1.399999999999995</c:v>
                </c:pt>
                <c:pt idx="17">
                  <c:v>-1.299999999999994</c:v>
                </c:pt>
                <c:pt idx="18">
                  <c:v>-1.1999999999999951</c:v>
                </c:pt>
                <c:pt idx="19">
                  <c:v>-1.099999999999995</c:v>
                </c:pt>
                <c:pt idx="20">
                  <c:v>-0.999999999999998</c:v>
                </c:pt>
                <c:pt idx="21">
                  <c:v>-0.89999999999999902</c:v>
                </c:pt>
                <c:pt idx="22">
                  <c:v>-0.79999999999999905</c:v>
                </c:pt>
                <c:pt idx="23">
                  <c:v>-0.7</c:v>
                </c:pt>
                <c:pt idx="24">
                  <c:v>-0.59999999999999898</c:v>
                </c:pt>
                <c:pt idx="25">
                  <c:v>-0.5</c:v>
                </c:pt>
                <c:pt idx="26">
                  <c:v>-0.4</c:v>
                </c:pt>
                <c:pt idx="27">
                  <c:v>-0.3</c:v>
                </c:pt>
                <c:pt idx="28">
                  <c:v>-0.19999999999999901</c:v>
                </c:pt>
                <c:pt idx="29">
                  <c:v>-9.9999999999998798E-2</c:v>
                </c:pt>
                <c:pt idx="30">
                  <c:v>0</c:v>
                </c:pt>
                <c:pt idx="31">
                  <c:v>0.1</c:v>
                </c:pt>
                <c:pt idx="32">
                  <c:v>0.2</c:v>
                </c:pt>
                <c:pt idx="33">
                  <c:v>0.3</c:v>
                </c:pt>
                <c:pt idx="34">
                  <c:v>0.4</c:v>
                </c:pt>
                <c:pt idx="35">
                  <c:v>0.5</c:v>
                </c:pt>
                <c:pt idx="36">
                  <c:v>0.60000000000000098</c:v>
                </c:pt>
                <c:pt idx="37">
                  <c:v>0.70000000000000095</c:v>
                </c:pt>
                <c:pt idx="38">
                  <c:v>0.8</c:v>
                </c:pt>
                <c:pt idx="39">
                  <c:v>0.9</c:v>
                </c:pt>
                <c:pt idx="40">
                  <c:v>1</c:v>
                </c:pt>
                <c:pt idx="41">
                  <c:v>1.0999999999999961</c:v>
                </c:pt>
                <c:pt idx="42">
                  <c:v>1.2</c:v>
                </c:pt>
                <c:pt idx="43">
                  <c:v>1.3</c:v>
                </c:pt>
                <c:pt idx="44">
                  <c:v>1.4</c:v>
                </c:pt>
                <c:pt idx="45">
                  <c:v>1.5</c:v>
                </c:pt>
                <c:pt idx="46">
                  <c:v>1.6</c:v>
                </c:pt>
                <c:pt idx="47">
                  <c:v>1.700000000000002</c:v>
                </c:pt>
                <c:pt idx="48">
                  <c:v>1.8</c:v>
                </c:pt>
                <c:pt idx="49">
                  <c:v>1.9000000000000019</c:v>
                </c:pt>
                <c:pt idx="50">
                  <c:v>2</c:v>
                </c:pt>
                <c:pt idx="51">
                  <c:v>2.100000000000001</c:v>
                </c:pt>
                <c:pt idx="52">
                  <c:v>2.2000000000000011</c:v>
                </c:pt>
                <c:pt idx="53">
                  <c:v>2.3000000000000012</c:v>
                </c:pt>
                <c:pt idx="54">
                  <c:v>2.4000000000000008</c:v>
                </c:pt>
                <c:pt idx="55">
                  <c:v>2.5000000000000009</c:v>
                </c:pt>
                <c:pt idx="56">
                  <c:v>2.600000000000001</c:v>
                </c:pt>
                <c:pt idx="57">
                  <c:v>2.7000000000000011</c:v>
                </c:pt>
                <c:pt idx="58">
                  <c:v>2.8000000000000012</c:v>
                </c:pt>
                <c:pt idx="59">
                  <c:v>2.9000000000000008</c:v>
                </c:pt>
                <c:pt idx="60">
                  <c:v>3.0000000000000009</c:v>
                </c:pt>
              </c:numCache>
            </c:numRef>
          </c:xVal>
          <c:yVal>
            <c:numRef>
              <c:f>Sheet2!$B$2:$B$62</c:f>
              <c:numCache>
                <c:formatCode>General</c:formatCode>
                <c:ptCount val="61"/>
                <c:pt idx="0">
                  <c:v>4.7425873177566802E-2</c:v>
                </c:pt>
                <c:pt idx="1">
                  <c:v>5.21535630784178E-2</c:v>
                </c:pt>
                <c:pt idx="2">
                  <c:v>5.7324175898868797E-2</c:v>
                </c:pt>
                <c:pt idx="3">
                  <c:v>6.2973356056996596E-2</c:v>
                </c:pt>
                <c:pt idx="4">
                  <c:v>6.9138420343347107E-2</c:v>
                </c:pt>
                <c:pt idx="5">
                  <c:v>7.5858180021243796E-2</c:v>
                </c:pt>
                <c:pt idx="6">
                  <c:v>8.3172696493922504E-2</c:v>
                </c:pt>
                <c:pt idx="7">
                  <c:v>9.1122961014856493E-2</c:v>
                </c:pt>
                <c:pt idx="8">
                  <c:v>9.9750489119685606E-2</c:v>
                </c:pt>
                <c:pt idx="9">
                  <c:v>0.10909682119561299</c:v>
                </c:pt>
                <c:pt idx="10">
                  <c:v>0.119202922022118</c:v>
                </c:pt>
                <c:pt idx="11">
                  <c:v>0.13010847436299799</c:v>
                </c:pt>
                <c:pt idx="12">
                  <c:v>0.14185106490048799</c:v>
                </c:pt>
                <c:pt idx="13">
                  <c:v>0.154465265083535</c:v>
                </c:pt>
                <c:pt idx="14">
                  <c:v>0.16798161486607599</c:v>
                </c:pt>
                <c:pt idx="15">
                  <c:v>0.18242552380635699</c:v>
                </c:pt>
                <c:pt idx="16">
                  <c:v>0.197816111441419</c:v>
                </c:pt>
                <c:pt idx="17">
                  <c:v>0.214165016957442</c:v>
                </c:pt>
                <c:pt idx="18">
                  <c:v>0.23147521650098299</c:v>
                </c:pt>
                <c:pt idx="19">
                  <c:v>0.24973989440488301</c:v>
                </c:pt>
                <c:pt idx="20">
                  <c:v>0.26894142136999599</c:v>
                </c:pt>
                <c:pt idx="21">
                  <c:v>0.28905049737499799</c:v>
                </c:pt>
                <c:pt idx="22">
                  <c:v>0.310025518872388</c:v>
                </c:pt>
                <c:pt idx="23">
                  <c:v>0.331812227831836</c:v>
                </c:pt>
                <c:pt idx="24">
                  <c:v>0.35434369377420599</c:v>
                </c:pt>
                <c:pt idx="25">
                  <c:v>0.37754066879814702</c:v>
                </c:pt>
                <c:pt idx="26">
                  <c:v>0.40131233988755</c:v>
                </c:pt>
                <c:pt idx="27">
                  <c:v>0.42555748318834202</c:v>
                </c:pt>
                <c:pt idx="28">
                  <c:v>0.45016600268752199</c:v>
                </c:pt>
                <c:pt idx="29">
                  <c:v>0.47502081252105999</c:v>
                </c:pt>
                <c:pt idx="30">
                  <c:v>0.5</c:v>
                </c:pt>
                <c:pt idx="31">
                  <c:v>0.52497918747894001</c:v>
                </c:pt>
                <c:pt idx="32">
                  <c:v>0.54983399731247795</c:v>
                </c:pt>
                <c:pt idx="33">
                  <c:v>0.57444251681165903</c:v>
                </c:pt>
                <c:pt idx="34">
                  <c:v>0.598687660112452</c:v>
                </c:pt>
                <c:pt idx="35">
                  <c:v>0.62245933120185504</c:v>
                </c:pt>
                <c:pt idx="36">
                  <c:v>0.64565630622579795</c:v>
                </c:pt>
                <c:pt idx="37">
                  <c:v>0.66818777216816805</c:v>
                </c:pt>
                <c:pt idx="38">
                  <c:v>0.68997448112761295</c:v>
                </c:pt>
                <c:pt idx="39">
                  <c:v>0.710949502625007</c:v>
                </c:pt>
                <c:pt idx="40">
                  <c:v>0.73105857863000601</c:v>
                </c:pt>
                <c:pt idx="41">
                  <c:v>0.75026010559511802</c:v>
                </c:pt>
                <c:pt idx="42">
                  <c:v>0.76852478349901798</c:v>
                </c:pt>
                <c:pt idx="43">
                  <c:v>0.78583498304255806</c:v>
                </c:pt>
                <c:pt idx="44">
                  <c:v>0.80218388855858402</c:v>
                </c:pt>
                <c:pt idx="45">
                  <c:v>0.81757447619364398</c:v>
                </c:pt>
                <c:pt idx="46">
                  <c:v>0.83201838513392501</c:v>
                </c:pt>
                <c:pt idx="47">
                  <c:v>0.84553473491646503</c:v>
                </c:pt>
                <c:pt idx="48">
                  <c:v>0.85814893509951495</c:v>
                </c:pt>
                <c:pt idx="49">
                  <c:v>0.869891525637004</c:v>
                </c:pt>
                <c:pt idx="50">
                  <c:v>0.88079707797788398</c:v>
                </c:pt>
                <c:pt idx="51">
                  <c:v>0.89090317880438796</c:v>
                </c:pt>
                <c:pt idx="52">
                  <c:v>0.90024951088031502</c:v>
                </c:pt>
                <c:pt idx="53">
                  <c:v>0.90887703898514405</c:v>
                </c:pt>
                <c:pt idx="54">
                  <c:v>0.91682730350607899</c:v>
                </c:pt>
                <c:pt idx="55">
                  <c:v>0.92414181997875799</c:v>
                </c:pt>
                <c:pt idx="56">
                  <c:v>0.93086157965665295</c:v>
                </c:pt>
                <c:pt idx="57">
                  <c:v>0.93702664394300395</c:v>
                </c:pt>
                <c:pt idx="58">
                  <c:v>0.94267582410113304</c:v>
                </c:pt>
                <c:pt idx="59">
                  <c:v>0.94784643692158499</c:v>
                </c:pt>
                <c:pt idx="60">
                  <c:v>0.95257412682243303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BB2-4B30-AC4A-A2A609803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190432"/>
        <c:axId val="423190040"/>
      </c:scatterChart>
      <c:valAx>
        <c:axId val="42319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3190040"/>
        <c:crosses val="autoZero"/>
        <c:crossBetween val="midCat"/>
      </c:valAx>
      <c:valAx>
        <c:axId val="423190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1904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Sheet1!$A$1:$A$11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  <c:pt idx="4">
                  <c:v>18</c:v>
                </c:pt>
                <c:pt idx="5">
                  <c:v>16</c:v>
                </c:pt>
                <c:pt idx="6">
                  <c:v>13</c:v>
                </c:pt>
                <c:pt idx="7">
                  <c:v>8</c:v>
                </c:pt>
                <c:pt idx="8">
                  <c:v>6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F4-4936-999E-D772510FA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192784"/>
        <c:axId val="423190824"/>
      </c:barChart>
      <c:catAx>
        <c:axId val="42319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23190824"/>
        <c:crosses val="autoZero"/>
        <c:auto val="1"/>
        <c:lblAlgn val="ctr"/>
        <c:lblOffset val="100"/>
        <c:noMultiLvlLbl val="0"/>
      </c:catAx>
      <c:valAx>
        <c:axId val="423190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192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Sheet1!$C$1:$C$11</c:f>
              <c:numCache>
                <c:formatCode>General</c:formatCode>
                <c:ptCount val="11"/>
                <c:pt idx="0">
                  <c:v>9</c:v>
                </c:pt>
                <c:pt idx="1">
                  <c:v>12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C-40AB-995B-D5306E52F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189648"/>
        <c:axId val="423191216"/>
      </c:barChart>
      <c:catAx>
        <c:axId val="423189648"/>
        <c:scaling>
          <c:orientation val="minMax"/>
        </c:scaling>
        <c:delete val="0"/>
        <c:axPos val="b"/>
        <c:majorTickMark val="out"/>
        <c:minorTickMark val="none"/>
        <c:tickLblPos val="nextTo"/>
        <c:crossAx val="423191216"/>
        <c:crosses val="autoZero"/>
        <c:auto val="1"/>
        <c:lblAlgn val="ctr"/>
        <c:lblOffset val="100"/>
        <c:noMultiLvlLbl val="0"/>
      </c:catAx>
      <c:valAx>
        <c:axId val="423191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18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51A3D-43AB-4900-92C9-BC9DC3AF3BB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60722-E070-4A28-87E5-62EEBA645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05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D6FB2-DB9A-47C2-A482-FAEBAB1DCD3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25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6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16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97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00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98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80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56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65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65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65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Sound</a:t>
            </a:r>
            <a:r>
              <a:rPr lang="en-US" baseline="0" dirty="0"/>
              <a:t> already recorded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86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05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812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9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0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3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99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7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04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78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3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781DD9-BB05-42E5-988F-CFA3234062B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DECBF0-4D32-4F53-97C2-CB906BA680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3048001"/>
            <a:ext cx="7123113" cy="167322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Classifiers, Part 1 </a:t>
            </a:r>
            <a:b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750" y="1676400"/>
            <a:ext cx="76200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Week 1, video 3: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91000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Not step-wise regression</a:t>
            </a:r>
          </a:p>
          <a:p>
            <a:endParaRPr lang="en-US" dirty="0"/>
          </a:p>
          <a:p>
            <a:r>
              <a:rPr lang="en-US" dirty="0"/>
              <a:t>Used for binary classification (0,1)</a:t>
            </a:r>
          </a:p>
          <a:p>
            <a:endParaRPr lang="en-US" dirty="0"/>
          </a:p>
          <a:p>
            <a:r>
              <a:rPr lang="en-US" dirty="0"/>
              <a:t>Rarely used anymore, but I’m discussing it because it’s a building block to other concepts</a:t>
            </a:r>
          </a:p>
        </p:txBody>
      </p:sp>
    </p:spTree>
    <p:extLst>
      <p:ext uri="{BB962C8B-B14F-4D97-AF65-F5344CB8AC3E}">
        <p14:creationId xmlns:p14="http://schemas.microsoft.com/office/powerpoint/2010/main" val="229912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Step Regression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600" dirty="0"/>
              <a:t>Fits a linear regression function</a:t>
            </a:r>
          </a:p>
          <a:p>
            <a:pPr lvl="1"/>
            <a:r>
              <a:rPr lang="en-US" dirty="0"/>
              <a:t>(as discussed in previous video)</a:t>
            </a:r>
          </a:p>
          <a:p>
            <a:pPr lvl="1"/>
            <a:r>
              <a:rPr lang="en-US" dirty="0"/>
              <a:t>with an arbitrary cut-off</a:t>
            </a:r>
          </a:p>
          <a:p>
            <a:pPr eaLnBrk="1" hangingPunct="1"/>
            <a:endParaRPr lang="en-US" sz="2600" dirty="0"/>
          </a:p>
          <a:p>
            <a:pPr eaLnBrk="1" hangingPunct="1"/>
            <a:r>
              <a:rPr lang="en-US" sz="2600" dirty="0"/>
              <a:t>Selects parameters</a:t>
            </a:r>
          </a:p>
          <a:p>
            <a:pPr eaLnBrk="1" hangingPunct="1"/>
            <a:r>
              <a:rPr lang="en-US" sz="2600" dirty="0"/>
              <a:t>Assigns a weight to each parameter</a:t>
            </a:r>
          </a:p>
          <a:p>
            <a:pPr eaLnBrk="1" hangingPunct="1"/>
            <a:r>
              <a:rPr lang="en-US" sz="2600" dirty="0"/>
              <a:t>Computes a numerical value</a:t>
            </a:r>
          </a:p>
          <a:p>
            <a:pPr eaLnBrk="1" hangingPunct="1"/>
            <a:endParaRPr lang="en-US" sz="2600" dirty="0"/>
          </a:p>
          <a:p>
            <a:pPr eaLnBrk="1" hangingPunct="1"/>
            <a:r>
              <a:rPr lang="en-US" sz="2600" dirty="0"/>
              <a:t>Then all values below 0.5 are treated as 0, and all values &gt;= 0.5 are treated as 1</a:t>
            </a:r>
          </a:p>
          <a:p>
            <a:pPr lvl="1"/>
            <a:r>
              <a:rPr lang="en-US" sz="2300" dirty="0"/>
              <a:t>Important: you can use a different cut-off than 0.5!</a:t>
            </a:r>
          </a:p>
          <a:p>
            <a:pPr eaLnBrk="1" hangingPunct="1"/>
            <a:endParaRPr lang="en-US" sz="2600" dirty="0"/>
          </a:p>
          <a:p>
            <a:pPr eaLnBrk="1" hangingPunct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0831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Y= 0.5a + 0.7b – 0.2c + 0.4d + 0.3</a:t>
            </a:r>
          </a:p>
          <a:p>
            <a:pPr eaLnBrk="1" hangingPunct="1"/>
            <a:r>
              <a:rPr lang="en-US" dirty="0"/>
              <a:t>Cut-off 0.5</a:t>
            </a:r>
          </a:p>
          <a:p>
            <a:pPr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64202"/>
              </p:ext>
            </p:extLst>
          </p:nvPr>
        </p:nvGraphicFramePr>
        <p:xfrm>
          <a:off x="1371600" y="3200402"/>
          <a:ext cx="634365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Y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70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Y= 0.5a + 0.7b – 0.2c + 0.4d + 0.3</a:t>
            </a:r>
          </a:p>
          <a:p>
            <a:pPr eaLnBrk="1" hangingPunct="1"/>
            <a:r>
              <a:rPr lang="en-US" dirty="0"/>
              <a:t>Cut-off 0.5</a:t>
            </a:r>
          </a:p>
          <a:p>
            <a:pPr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193424"/>
              </p:ext>
            </p:extLst>
          </p:nvPr>
        </p:nvGraphicFramePr>
        <p:xfrm>
          <a:off x="1371600" y="3200402"/>
          <a:ext cx="634365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Y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09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Y= 0.5a + 0.7b – 0.2c + 0.4d + 0.3</a:t>
            </a:r>
          </a:p>
          <a:p>
            <a:pPr eaLnBrk="1" hangingPunct="1"/>
            <a:r>
              <a:rPr lang="en-US" dirty="0"/>
              <a:t>Cut-off 0.5</a:t>
            </a:r>
          </a:p>
          <a:p>
            <a:pPr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868282"/>
              </p:ext>
            </p:extLst>
          </p:nvPr>
        </p:nvGraphicFramePr>
        <p:xfrm>
          <a:off x="1371600" y="3200402"/>
          <a:ext cx="634365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Y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1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Y= 0.5a + 0.7b – 0.2c + 0.4d + 0.3</a:t>
            </a:r>
          </a:p>
          <a:p>
            <a:pPr eaLnBrk="1" hangingPunct="1"/>
            <a:r>
              <a:rPr lang="en-US" dirty="0"/>
              <a:t>Cut-off 0.5</a:t>
            </a:r>
          </a:p>
          <a:p>
            <a:pPr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51232"/>
              </p:ext>
            </p:extLst>
          </p:nvPr>
        </p:nvGraphicFramePr>
        <p:xfrm>
          <a:off x="1371600" y="3200400"/>
          <a:ext cx="634365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Y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6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29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Quiz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Y= 0.5a + 0.7b – 0.2c + 0.4d + 0.3</a:t>
            </a:r>
          </a:p>
          <a:p>
            <a:pPr eaLnBrk="1" hangingPunct="1"/>
            <a:r>
              <a:rPr lang="en-US" dirty="0"/>
              <a:t>Cut-off 0.5</a:t>
            </a:r>
          </a:p>
          <a:p>
            <a:pPr eaLnBrk="1" hangingPunct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576034"/>
              </p:ext>
            </p:extLst>
          </p:nvPr>
        </p:nvGraphicFramePr>
        <p:xfrm>
          <a:off x="1371600" y="3200400"/>
          <a:ext cx="634365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Y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65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68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600200"/>
            <a:ext cx="8153400" cy="762000"/>
          </a:xfrm>
        </p:spPr>
        <p:txBody>
          <a:bodyPr/>
          <a:lstStyle/>
          <a:p>
            <a:r>
              <a:rPr lang="en-US" dirty="0"/>
              <a:t>Another algorithm for binary classification (0,1)</a:t>
            </a:r>
          </a:p>
        </p:txBody>
      </p:sp>
    </p:spTree>
    <p:extLst>
      <p:ext uri="{BB962C8B-B14F-4D97-AF65-F5344CB8AC3E}">
        <p14:creationId xmlns:p14="http://schemas.microsoft.com/office/powerpoint/2010/main" val="910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>
            <a:noAutofit/>
          </a:bodyPr>
          <a:lstStyle/>
          <a:p>
            <a:r>
              <a:rPr lang="en-US" dirty="0"/>
              <a:t>Given a specific set of values of predictor variables</a:t>
            </a:r>
          </a:p>
          <a:p>
            <a:endParaRPr lang="en-US" dirty="0"/>
          </a:p>
          <a:p>
            <a:r>
              <a:rPr lang="en-US" dirty="0"/>
              <a:t>Fits logistic function to data to find out the frequency/odds of a specific value of the dependent variable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5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024502"/>
              </p:ext>
            </p:extLst>
          </p:nvPr>
        </p:nvGraphicFramePr>
        <p:xfrm>
          <a:off x="1428750" y="1447800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926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/>
          </a:p>
          <a:p>
            <a:r>
              <a:rPr lang="en-US" dirty="0"/>
              <a:t>Sometimes used to predict the future</a:t>
            </a:r>
          </a:p>
          <a:p>
            <a:r>
              <a:rPr lang="en-US" dirty="0"/>
              <a:t>Sometimes used to make inferences about the present</a:t>
            </a:r>
          </a:p>
        </p:txBody>
      </p:sp>
    </p:spTree>
    <p:extLst>
      <p:ext uri="{BB962C8B-B14F-4D97-AF65-F5344CB8AC3E}">
        <p14:creationId xmlns:p14="http://schemas.microsoft.com/office/powerpoint/2010/main" val="105206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a0 + a1v1 + a2v2 + a3v3 + a4v4…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632" y="26670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91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0.2A + 0.3B + 0.4C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5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0.2A + 0.3B + 0.4C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42541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2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0.2A + 0.3B + 0.4C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709937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0.2A + 0.3B + 0.5C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917707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0.73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7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0.2A + 0.3B + 0.5C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684051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0.27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36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0.2A + 0.3B + 0.5C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462727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0.88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81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0.2A + 0.3B + 0.5C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84404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0.95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21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 = 0.2A + 0.3B + 0.5C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752600"/>
            <a:ext cx="446076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28979"/>
              </p:ext>
            </p:extLst>
          </p:nvPr>
        </p:nvGraphicFramePr>
        <p:xfrm>
          <a:off x="1485900" y="4876802"/>
          <a:ext cx="6343650" cy="159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B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C</a:t>
                      </a:r>
                      <a:endParaRPr lang="en-US" sz="3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P(M)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~1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11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Relatively conservative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Thanks to simple functional form, is a relatively conservative algorithm</a:t>
            </a:r>
          </a:p>
          <a:p>
            <a:pPr lvl="1"/>
            <a:r>
              <a:rPr lang="en-US" dirty="0"/>
              <a:t>I’ll explain this in more detail later in the course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6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600200"/>
            <a:ext cx="8134350" cy="49530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/>
              <a:t>There is something you want to predict (“the label”)</a:t>
            </a:r>
          </a:p>
          <a:p>
            <a:pPr>
              <a:defRPr/>
            </a:pPr>
            <a:r>
              <a:rPr lang="en-US" dirty="0"/>
              <a:t>The thing you want to predict is categorical</a:t>
            </a:r>
          </a:p>
          <a:p>
            <a:pPr lvl="1">
              <a:defRPr/>
            </a:pPr>
            <a:r>
              <a:rPr lang="en-US" dirty="0"/>
              <a:t>The answer is one of a set of categories, not a number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CORRECT/WRONG (sometimes expressed as 0,1)</a:t>
            </a:r>
          </a:p>
          <a:p>
            <a:pPr lvl="2">
              <a:defRPr/>
            </a:pPr>
            <a:r>
              <a:rPr lang="en-US" dirty="0"/>
              <a:t>We’ll talk about this specific problem later in the course within latent knowledge estimation</a:t>
            </a:r>
          </a:p>
          <a:p>
            <a:pPr lvl="1">
              <a:defRPr/>
            </a:pPr>
            <a:r>
              <a:rPr lang="en-US" dirty="0"/>
              <a:t>HELP REQUEST/WORKED EXAMPLE REQUEST/ATTEMPT TO SOLVE</a:t>
            </a:r>
          </a:p>
          <a:p>
            <a:pPr lvl="1">
              <a:defRPr/>
            </a:pPr>
            <a:r>
              <a:rPr lang="en-US" dirty="0"/>
              <a:t>WILL DROP OUT/WON’T DROP OUT</a:t>
            </a:r>
          </a:p>
          <a:p>
            <a:pPr lvl="1">
              <a:defRPr/>
            </a:pPr>
            <a:r>
              <a:rPr lang="en-US" dirty="0"/>
              <a:t>WILL ENROLL IN MOOC A,B,C,D,E,F, or G</a:t>
            </a:r>
          </a:p>
        </p:txBody>
      </p:sp>
    </p:spTree>
    <p:extLst>
      <p:ext uri="{BB962C8B-B14F-4D97-AF65-F5344CB8AC3E}">
        <p14:creationId xmlns:p14="http://schemas.microsoft.com/office/powerpoint/2010/main" val="344468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038600"/>
          </a:xfrm>
        </p:spPr>
        <p:txBody>
          <a:bodyPr/>
          <a:lstStyle/>
          <a:p>
            <a:r>
              <a:rPr lang="en-US" dirty="0"/>
              <a:t>Cases where changes in value of predictor variables have predictable effects on probability of predicted variable class</a:t>
            </a:r>
          </a:p>
          <a:p>
            <a:endParaRPr lang="en-US" dirty="0"/>
          </a:p>
          <a:p>
            <a:r>
              <a:rPr lang="en-US" dirty="0"/>
              <a:t>m = 0.2A + 0.3B + 0.5C</a:t>
            </a:r>
          </a:p>
          <a:p>
            <a:endParaRPr lang="en-US" dirty="0"/>
          </a:p>
          <a:p>
            <a:r>
              <a:rPr lang="en-US" dirty="0"/>
              <a:t>Higher A always leads to higher probability</a:t>
            </a:r>
          </a:p>
          <a:p>
            <a:pPr lvl="1"/>
            <a:r>
              <a:rPr lang="en-US" dirty="0"/>
              <a:t>But there are some data sets where this isn’t true!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interaction effects?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29000"/>
          </a:xfrm>
        </p:spPr>
        <p:txBody>
          <a:bodyPr>
            <a:noAutofit/>
          </a:bodyPr>
          <a:lstStyle/>
          <a:p>
            <a:r>
              <a:rPr lang="en-US" dirty="0"/>
              <a:t>A = Bad</a:t>
            </a:r>
          </a:p>
          <a:p>
            <a:endParaRPr lang="en-US" dirty="0"/>
          </a:p>
          <a:p>
            <a:r>
              <a:rPr lang="en-US" dirty="0"/>
              <a:t>B = Bad</a:t>
            </a:r>
          </a:p>
          <a:p>
            <a:endParaRPr lang="en-US" dirty="0"/>
          </a:p>
          <a:p>
            <a:r>
              <a:rPr lang="en-US" dirty="0"/>
              <a:t>A+B = Good</a:t>
            </a:r>
          </a:p>
        </p:txBody>
      </p:sp>
    </p:spTree>
    <p:extLst>
      <p:ext uri="{BB962C8B-B14F-4D97-AF65-F5344CB8AC3E}">
        <p14:creationId xmlns:p14="http://schemas.microsoft.com/office/powerpoint/2010/main" val="61708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interaction effects?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52800"/>
          </a:xfrm>
        </p:spPr>
        <p:txBody>
          <a:bodyPr>
            <a:normAutofit/>
          </a:bodyPr>
          <a:lstStyle/>
          <a:p>
            <a:r>
              <a:rPr lang="en-US" dirty="0"/>
              <a:t>Ineffective Educational Software = Bad</a:t>
            </a:r>
          </a:p>
          <a:p>
            <a:endParaRPr lang="en-US" dirty="0"/>
          </a:p>
          <a:p>
            <a:r>
              <a:rPr lang="en-US" dirty="0"/>
              <a:t>Off-Task Behavior = Bad</a:t>
            </a:r>
          </a:p>
          <a:p>
            <a:endParaRPr lang="en-US" dirty="0"/>
          </a:p>
          <a:p>
            <a:r>
              <a:rPr lang="en-US" dirty="0"/>
              <a:t>Ineffective Educational Software </a:t>
            </a:r>
            <a:r>
              <a:rPr lang="en-US" b="1" dirty="0"/>
              <a:t>PLUS</a:t>
            </a:r>
          </a:p>
          <a:p>
            <a:pPr marL="0" indent="0">
              <a:buNone/>
            </a:pPr>
            <a:r>
              <a:rPr lang="en-US" dirty="0"/>
              <a:t>	Off-Task Behavior = Good</a:t>
            </a:r>
          </a:p>
        </p:txBody>
      </p:sp>
    </p:spTree>
    <p:extLst>
      <p:ext uri="{BB962C8B-B14F-4D97-AF65-F5344CB8AC3E}">
        <p14:creationId xmlns:p14="http://schemas.microsoft.com/office/powerpoint/2010/main" val="225286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/>
              <a:t>Logistic and Step Regression are good when interactions are not particularly common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28650" y="1676400"/>
            <a:ext cx="81534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Can be given interaction effects through automated feature distillation</a:t>
            </a:r>
          </a:p>
          <a:p>
            <a:pPr lvl="1"/>
            <a:r>
              <a:rPr lang="en-US" dirty="0"/>
              <a:t>We’ll discuss this later</a:t>
            </a:r>
          </a:p>
          <a:p>
            <a:pPr lvl="1"/>
            <a:endParaRPr lang="en-US" dirty="0"/>
          </a:p>
          <a:p>
            <a:r>
              <a:rPr lang="en-US" dirty="0"/>
              <a:t>But is not particularly optimal for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interaction effects?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90800"/>
          </a:xfrm>
        </p:spPr>
        <p:txBody>
          <a:bodyPr>
            <a:normAutofit/>
          </a:bodyPr>
          <a:lstStyle/>
          <a:p>
            <a:r>
              <a:rPr lang="en-US" dirty="0"/>
              <a:t>Fast Responses + Material Student Already Knows -&gt; Associated with Better Learning</a:t>
            </a:r>
          </a:p>
          <a:p>
            <a:endParaRPr lang="en-US" dirty="0"/>
          </a:p>
          <a:p>
            <a:r>
              <a:rPr lang="en-US" dirty="0"/>
              <a:t>Fast Responses + Material Student Does not Know -&gt; Associated with Worse Learning</a:t>
            </a:r>
          </a:p>
        </p:txBody>
      </p:sp>
    </p:spTree>
    <p:extLst>
      <p:ext uri="{BB962C8B-B14F-4D97-AF65-F5344CB8AC3E}">
        <p14:creationId xmlns:p14="http://schemas.microsoft.com/office/powerpoint/2010/main" val="347833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95400"/>
          </a:xfrm>
        </p:spPr>
        <p:txBody>
          <a:bodyPr/>
          <a:lstStyle/>
          <a:p>
            <a:r>
              <a:rPr lang="en-US" dirty="0"/>
              <a:t>An approach that explicitly deals with interaction effects</a:t>
            </a:r>
          </a:p>
        </p:txBody>
      </p:sp>
    </p:spTree>
    <p:extLst>
      <p:ext uri="{BB962C8B-B14F-4D97-AF65-F5344CB8AC3E}">
        <p14:creationId xmlns:p14="http://schemas.microsoft.com/office/powerpoint/2010/main" val="77188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Tree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3350" y="1723691"/>
            <a:ext cx="1619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KNOWLEDGE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6822" y="2790491"/>
            <a:ext cx="8286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8473" y="2790491"/>
            <a:ext cx="17145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TOTALACTIONS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4009691"/>
            <a:ext cx="10127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9873" y="4009691"/>
            <a:ext cx="10637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RIGHT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4009691"/>
            <a:ext cx="13144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WRONG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22872" y="4009691"/>
            <a:ext cx="10637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WRONG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flipH="1">
            <a:off x="3751160" y="2093023"/>
            <a:ext cx="1001815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>
            <a:off x="4752975" y="2093023"/>
            <a:ext cx="1212748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flipH="1">
            <a:off x="2944762" y="3159823"/>
            <a:ext cx="806398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1" idx="0"/>
          </p:cNvCxnSpPr>
          <p:nvPr/>
        </p:nvCxnSpPr>
        <p:spPr>
          <a:xfrm>
            <a:off x="3751160" y="3159823"/>
            <a:ext cx="411265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flipH="1">
            <a:off x="5411737" y="3159823"/>
            <a:ext cx="553986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2" idx="0"/>
          </p:cNvCxnSpPr>
          <p:nvPr/>
        </p:nvCxnSpPr>
        <p:spPr>
          <a:xfrm>
            <a:off x="5965723" y="3159823"/>
            <a:ext cx="589013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638550" y="218089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&lt;0.5</a:t>
            </a:r>
            <a:endParaRPr lang="en-US" dirty="0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340453" y="2181686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&gt;=0.5</a:t>
            </a:r>
            <a:endParaRPr lang="en-US" dirty="0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805112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&lt;6s.</a:t>
            </a:r>
            <a:endParaRPr lang="en-US" dirty="0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909495" y="3323893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&gt;=6s.</a:t>
            </a:r>
            <a:endParaRPr lang="en-US" dirty="0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248275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&lt;4</a:t>
            </a:r>
            <a:endParaRPr lang="en-US" dirty="0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218423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&gt;=4</a:t>
            </a:r>
            <a:endParaRPr lang="en-US" dirty="0"/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228600" y="5486401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knowledge	time		totalactions	right?</a:t>
            </a:r>
          </a:p>
          <a:p>
            <a:r>
              <a:rPr lang="en-US" dirty="0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34007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Tree</a:t>
            </a:r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228600" y="5486401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knowledge	time		totalactions	right?</a:t>
            </a:r>
          </a:p>
          <a:p>
            <a:r>
              <a:rPr lang="en-US" dirty="0">
                <a:latin typeface="Calibri" pitchFamily="34" charset="0"/>
              </a:rPr>
              <a:t>COMPUTESLOPE	0.544		9		1		RIGHT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C389A4-29E7-6C8E-A671-7D0317D334C3}"/>
              </a:ext>
            </a:extLst>
          </p:cNvPr>
          <p:cNvSpPr txBox="1"/>
          <p:nvPr/>
        </p:nvSpPr>
        <p:spPr>
          <a:xfrm>
            <a:off x="3943350" y="1723691"/>
            <a:ext cx="1619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KNOWLEDGE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742CB5-CBD2-0ED4-3692-AAB6EA50FE2D}"/>
              </a:ext>
            </a:extLst>
          </p:cNvPr>
          <p:cNvSpPr txBox="1"/>
          <p:nvPr/>
        </p:nvSpPr>
        <p:spPr>
          <a:xfrm>
            <a:off x="3336822" y="2790491"/>
            <a:ext cx="8286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C7E5D-F169-F4CD-9797-4404954FF89D}"/>
              </a:ext>
            </a:extLst>
          </p:cNvPr>
          <p:cNvSpPr txBox="1"/>
          <p:nvPr/>
        </p:nvSpPr>
        <p:spPr>
          <a:xfrm>
            <a:off x="5108473" y="2790491"/>
            <a:ext cx="17145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TOTALACTIONS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30C530-0FEF-7274-C9B3-8FF216A94E97}"/>
              </a:ext>
            </a:extLst>
          </p:cNvPr>
          <p:cNvSpPr txBox="1"/>
          <p:nvPr/>
        </p:nvSpPr>
        <p:spPr>
          <a:xfrm>
            <a:off x="2438400" y="4009691"/>
            <a:ext cx="10127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RIGHT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478B27-45BE-E0F6-E6A8-55528625FFB7}"/>
              </a:ext>
            </a:extLst>
          </p:cNvPr>
          <p:cNvSpPr txBox="1"/>
          <p:nvPr/>
        </p:nvSpPr>
        <p:spPr>
          <a:xfrm>
            <a:off x="4879873" y="4009691"/>
            <a:ext cx="10637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RIGHT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DAE1A9-5546-70AB-EA0D-06A531E95EC8}"/>
              </a:ext>
            </a:extLst>
          </p:cNvPr>
          <p:cNvSpPr txBox="1"/>
          <p:nvPr/>
        </p:nvSpPr>
        <p:spPr>
          <a:xfrm>
            <a:off x="3505200" y="4009691"/>
            <a:ext cx="13144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WRONG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3589FF-DE54-D4BD-03B1-715DC8029786}"/>
              </a:ext>
            </a:extLst>
          </p:cNvPr>
          <p:cNvSpPr txBox="1"/>
          <p:nvPr/>
        </p:nvSpPr>
        <p:spPr>
          <a:xfrm>
            <a:off x="6022872" y="4009691"/>
            <a:ext cx="10637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WRONG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E6A2C12-BD6E-C06B-7EE7-131C73CE866C}"/>
              </a:ext>
            </a:extLst>
          </p:cNvPr>
          <p:cNvCxnSpPr>
            <a:stCxn id="2" idx="2"/>
            <a:endCxn id="3" idx="0"/>
          </p:cNvCxnSpPr>
          <p:nvPr/>
        </p:nvCxnSpPr>
        <p:spPr>
          <a:xfrm flipH="1">
            <a:off x="3751160" y="2093023"/>
            <a:ext cx="1001815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114B7F0-7B04-E2FD-C5CB-ED56650B6F0D}"/>
              </a:ext>
            </a:extLst>
          </p:cNvPr>
          <p:cNvCxnSpPr>
            <a:stCxn id="2" idx="2"/>
            <a:endCxn id="4" idx="0"/>
          </p:cNvCxnSpPr>
          <p:nvPr/>
        </p:nvCxnSpPr>
        <p:spPr>
          <a:xfrm>
            <a:off x="4752975" y="2093023"/>
            <a:ext cx="1212748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CC960F3-B8CC-B265-9B0F-93017E7B79D2}"/>
              </a:ext>
            </a:extLst>
          </p:cNvPr>
          <p:cNvCxnSpPr>
            <a:stCxn id="3" idx="2"/>
            <a:endCxn id="5" idx="0"/>
          </p:cNvCxnSpPr>
          <p:nvPr/>
        </p:nvCxnSpPr>
        <p:spPr>
          <a:xfrm flipH="1">
            <a:off x="2944762" y="3159823"/>
            <a:ext cx="806398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3676C81-7CD6-49E8-C89E-759B79A423D1}"/>
              </a:ext>
            </a:extLst>
          </p:cNvPr>
          <p:cNvCxnSpPr>
            <a:stCxn id="3" idx="2"/>
            <a:endCxn id="15" idx="0"/>
          </p:cNvCxnSpPr>
          <p:nvPr/>
        </p:nvCxnSpPr>
        <p:spPr>
          <a:xfrm>
            <a:off x="3751160" y="3159823"/>
            <a:ext cx="411265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0788F90-BD2C-E17A-CFE3-8814DAF94FAC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5411737" y="3159823"/>
            <a:ext cx="553986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D1C4D71-389B-00F8-5C0D-FCA26DA7F518}"/>
              </a:ext>
            </a:extLst>
          </p:cNvPr>
          <p:cNvCxnSpPr>
            <a:stCxn id="4" idx="2"/>
            <a:endCxn id="17" idx="0"/>
          </p:cNvCxnSpPr>
          <p:nvPr/>
        </p:nvCxnSpPr>
        <p:spPr>
          <a:xfrm>
            <a:off x="5965723" y="3159823"/>
            <a:ext cx="589013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7">
            <a:extLst>
              <a:ext uri="{FF2B5EF4-FFF2-40B4-BE49-F238E27FC236}">
                <a16:creationId xmlns:a16="http://schemas.microsoft.com/office/drawing/2014/main" id="{3946439E-397C-DC0A-CD77-EE094FD1B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0" y="218089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&lt;0.5</a:t>
            </a:r>
            <a:endParaRPr lang="en-US" dirty="0"/>
          </a:p>
        </p:txBody>
      </p:sp>
      <p:sp>
        <p:nvSpPr>
          <p:cNvPr id="29" name="Text Box 18">
            <a:extLst>
              <a:ext uri="{FF2B5EF4-FFF2-40B4-BE49-F238E27FC236}">
                <a16:creationId xmlns:a16="http://schemas.microsoft.com/office/drawing/2014/main" id="{6529A4A1-840A-5544-D76D-955CE7784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453" y="2181686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&gt;=0.5</a:t>
            </a:r>
            <a:endParaRPr lang="en-US" dirty="0"/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48F5493C-418A-4326-0F13-AC097365A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2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&lt;6s.</a:t>
            </a:r>
            <a:endParaRPr lang="en-US" dirty="0"/>
          </a:p>
        </p:txBody>
      </p:sp>
      <p:sp>
        <p:nvSpPr>
          <p:cNvPr id="31" name="Text Box 20">
            <a:extLst>
              <a:ext uri="{FF2B5EF4-FFF2-40B4-BE49-F238E27FC236}">
                <a16:creationId xmlns:a16="http://schemas.microsoft.com/office/drawing/2014/main" id="{4183720A-7055-71CF-9D6A-3A7739A1A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495" y="3323893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&gt;=6s.</a:t>
            </a:r>
            <a:endParaRPr lang="en-US" dirty="0"/>
          </a:p>
        </p:txBody>
      </p:sp>
      <p:sp>
        <p:nvSpPr>
          <p:cNvPr id="32" name="Text Box 21">
            <a:extLst>
              <a:ext uri="{FF2B5EF4-FFF2-40B4-BE49-F238E27FC236}">
                <a16:creationId xmlns:a16="http://schemas.microsoft.com/office/drawing/2014/main" id="{BCD09202-2460-50B0-0302-AEA6D11A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&lt;4</a:t>
            </a:r>
            <a:endParaRPr lang="en-US" dirty="0"/>
          </a:p>
        </p:txBody>
      </p:sp>
      <p:sp>
        <p:nvSpPr>
          <p:cNvPr id="33" name="Text Box 22">
            <a:extLst>
              <a:ext uri="{FF2B5EF4-FFF2-40B4-BE49-F238E27FC236}">
                <a16:creationId xmlns:a16="http://schemas.microsoft.com/office/drawing/2014/main" id="{D9E330AE-768E-D173-D4D5-098CED70F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23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9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Tree</a:t>
            </a:r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228600" y="5486401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knowledge	time		totalactions	right?</a:t>
            </a:r>
          </a:p>
          <a:p>
            <a:r>
              <a:rPr lang="en-US" dirty="0">
                <a:latin typeface="Calibri" pitchFamily="34" charset="0"/>
              </a:rPr>
              <a:t>COMPUTESLOPE	0.444		9		1		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6738B-5884-F977-5A0C-338879033903}"/>
              </a:ext>
            </a:extLst>
          </p:cNvPr>
          <p:cNvSpPr txBox="1"/>
          <p:nvPr/>
        </p:nvSpPr>
        <p:spPr>
          <a:xfrm>
            <a:off x="3943350" y="1723691"/>
            <a:ext cx="1619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KNOWLEDGE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A3674-3A05-BE43-0B00-FF04190AC1D0}"/>
              </a:ext>
            </a:extLst>
          </p:cNvPr>
          <p:cNvSpPr txBox="1"/>
          <p:nvPr/>
        </p:nvSpPr>
        <p:spPr>
          <a:xfrm>
            <a:off x="3336822" y="2790491"/>
            <a:ext cx="8286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3E172D-9B2D-CB3E-C104-ED1597BE7326}"/>
              </a:ext>
            </a:extLst>
          </p:cNvPr>
          <p:cNvSpPr txBox="1"/>
          <p:nvPr/>
        </p:nvSpPr>
        <p:spPr>
          <a:xfrm>
            <a:off x="5108473" y="2790491"/>
            <a:ext cx="17145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TOTALACTIONS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1018B-5E19-D0A2-10A5-CAA0227F7EDF}"/>
              </a:ext>
            </a:extLst>
          </p:cNvPr>
          <p:cNvSpPr txBox="1"/>
          <p:nvPr/>
        </p:nvSpPr>
        <p:spPr>
          <a:xfrm>
            <a:off x="2438400" y="4009691"/>
            <a:ext cx="10127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RIGHT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FF9CF-2DD6-0F22-597E-CF70A73278B5}"/>
              </a:ext>
            </a:extLst>
          </p:cNvPr>
          <p:cNvSpPr txBox="1"/>
          <p:nvPr/>
        </p:nvSpPr>
        <p:spPr>
          <a:xfrm>
            <a:off x="4879873" y="4009691"/>
            <a:ext cx="10637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RIGHT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CE984-FEE8-4CC0-C29D-44258DEC6924}"/>
              </a:ext>
            </a:extLst>
          </p:cNvPr>
          <p:cNvSpPr txBox="1"/>
          <p:nvPr/>
        </p:nvSpPr>
        <p:spPr>
          <a:xfrm>
            <a:off x="3505200" y="4009691"/>
            <a:ext cx="13144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WRONG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6904C8-364C-91E6-6E5D-926AAF0451DF}"/>
              </a:ext>
            </a:extLst>
          </p:cNvPr>
          <p:cNvSpPr txBox="1"/>
          <p:nvPr/>
        </p:nvSpPr>
        <p:spPr>
          <a:xfrm>
            <a:off x="6022872" y="4009691"/>
            <a:ext cx="10637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WRONG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431E741-2480-0B50-2525-A3C08F8EC436}"/>
              </a:ext>
            </a:extLst>
          </p:cNvPr>
          <p:cNvCxnSpPr>
            <a:stCxn id="2" idx="2"/>
            <a:endCxn id="3" idx="0"/>
          </p:cNvCxnSpPr>
          <p:nvPr/>
        </p:nvCxnSpPr>
        <p:spPr>
          <a:xfrm flipH="1">
            <a:off x="3751160" y="2093023"/>
            <a:ext cx="1001815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536CE8-C22A-E1EF-94A3-DEA67E3EC7A7}"/>
              </a:ext>
            </a:extLst>
          </p:cNvPr>
          <p:cNvCxnSpPr>
            <a:stCxn id="2" idx="2"/>
            <a:endCxn id="4" idx="0"/>
          </p:cNvCxnSpPr>
          <p:nvPr/>
        </p:nvCxnSpPr>
        <p:spPr>
          <a:xfrm>
            <a:off x="4752975" y="2093023"/>
            <a:ext cx="1212748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98EA051-CE3A-D910-920B-F90F4751355A}"/>
              </a:ext>
            </a:extLst>
          </p:cNvPr>
          <p:cNvCxnSpPr>
            <a:stCxn id="3" idx="2"/>
            <a:endCxn id="5" idx="0"/>
          </p:cNvCxnSpPr>
          <p:nvPr/>
        </p:nvCxnSpPr>
        <p:spPr>
          <a:xfrm flipH="1">
            <a:off x="2944762" y="3159823"/>
            <a:ext cx="806398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D9D6EBD-3522-1923-A8CE-F4C238E08BCF}"/>
              </a:ext>
            </a:extLst>
          </p:cNvPr>
          <p:cNvCxnSpPr>
            <a:stCxn id="3" idx="2"/>
            <a:endCxn id="15" idx="0"/>
          </p:cNvCxnSpPr>
          <p:nvPr/>
        </p:nvCxnSpPr>
        <p:spPr>
          <a:xfrm>
            <a:off x="3751160" y="3159823"/>
            <a:ext cx="411265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1739E6C-9887-E353-9A26-2CB8AE614A48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5411737" y="3159823"/>
            <a:ext cx="553986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4BBC31-CE21-2A4D-D720-B6500782ECE5}"/>
              </a:ext>
            </a:extLst>
          </p:cNvPr>
          <p:cNvCxnSpPr>
            <a:stCxn id="4" idx="2"/>
            <a:endCxn id="17" idx="0"/>
          </p:cNvCxnSpPr>
          <p:nvPr/>
        </p:nvCxnSpPr>
        <p:spPr>
          <a:xfrm>
            <a:off x="5965723" y="3159823"/>
            <a:ext cx="589013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7">
            <a:extLst>
              <a:ext uri="{FF2B5EF4-FFF2-40B4-BE49-F238E27FC236}">
                <a16:creationId xmlns:a16="http://schemas.microsoft.com/office/drawing/2014/main" id="{9B566040-5368-7A1E-3A36-2C5D28508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0" y="218089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&lt;0.5</a:t>
            </a:r>
            <a:endParaRPr lang="en-US" dirty="0"/>
          </a:p>
        </p:txBody>
      </p:sp>
      <p:sp>
        <p:nvSpPr>
          <p:cNvPr id="29" name="Text Box 18">
            <a:extLst>
              <a:ext uri="{FF2B5EF4-FFF2-40B4-BE49-F238E27FC236}">
                <a16:creationId xmlns:a16="http://schemas.microsoft.com/office/drawing/2014/main" id="{C420924E-5C8B-94E0-E0C7-C7ACF479D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453" y="2181686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&gt;=0.5</a:t>
            </a:r>
            <a:endParaRPr lang="en-US" dirty="0"/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23B0A052-B698-E75D-A1BE-38C71D403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2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&lt;6s.</a:t>
            </a:r>
            <a:endParaRPr lang="en-US" dirty="0"/>
          </a:p>
        </p:txBody>
      </p:sp>
      <p:sp>
        <p:nvSpPr>
          <p:cNvPr id="31" name="Text Box 20">
            <a:extLst>
              <a:ext uri="{FF2B5EF4-FFF2-40B4-BE49-F238E27FC236}">
                <a16:creationId xmlns:a16="http://schemas.microsoft.com/office/drawing/2014/main" id="{2BCCD086-6529-EBED-C155-39A6C049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495" y="3323893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&gt;=6s.</a:t>
            </a:r>
            <a:endParaRPr lang="en-US" dirty="0"/>
          </a:p>
        </p:txBody>
      </p:sp>
      <p:sp>
        <p:nvSpPr>
          <p:cNvPr id="32" name="Text Box 21">
            <a:extLst>
              <a:ext uri="{FF2B5EF4-FFF2-40B4-BE49-F238E27FC236}">
                <a16:creationId xmlns:a16="http://schemas.microsoft.com/office/drawing/2014/main" id="{6C01E96D-B94B-B335-8AD9-9E1BB862F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&lt;4</a:t>
            </a:r>
            <a:endParaRPr lang="en-US" dirty="0"/>
          </a:p>
        </p:txBody>
      </p:sp>
      <p:sp>
        <p:nvSpPr>
          <p:cNvPr id="33" name="Text Box 22">
            <a:extLst>
              <a:ext uri="{FF2B5EF4-FFF2-40B4-BE49-F238E27FC236}">
                <a16:creationId xmlns:a16="http://schemas.microsoft.com/office/drawing/2014/main" id="{9F188F4A-4D36-A591-59ED-05B01EB49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23" y="3323893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&gt;=4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several Decision Tree classifiers that are decent: C4.5/J48, CART are good choices</a:t>
            </a:r>
          </a:p>
          <a:p>
            <a:pPr lvl="1"/>
            <a:r>
              <a:rPr lang="en-US" dirty="0"/>
              <a:t>You already saw </a:t>
            </a:r>
            <a:r>
              <a:rPr lang="en-US" dirty="0" err="1"/>
              <a:t>REPTree</a:t>
            </a:r>
            <a:r>
              <a:rPr lang="en-US" dirty="0"/>
              <a:t> and M5’ as Decision Tree regressors (previous video)</a:t>
            </a:r>
          </a:p>
          <a:p>
            <a:endParaRPr lang="en-US" dirty="0"/>
          </a:p>
          <a:p>
            <a:r>
              <a:rPr lang="en-US" dirty="0"/>
              <a:t>Decision Trees are the basis of more sophisticated algorithms like Random Forest and </a:t>
            </a:r>
            <a:r>
              <a:rPr lang="en-US" dirty="0" err="1"/>
              <a:t>XGBoost</a:t>
            </a:r>
            <a:r>
              <a:rPr lang="en-US" dirty="0"/>
              <a:t> (next video)</a:t>
            </a:r>
          </a:p>
          <a:p>
            <a:pPr lvl="1"/>
            <a:r>
              <a:rPr lang="en-US" dirty="0"/>
              <a:t>Relatively conservative by themselves, making them more robust to changes in conditions than other algorithms (see Levin et al., 2022)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1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those labels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In-software performance</a:t>
            </a:r>
          </a:p>
          <a:p>
            <a:r>
              <a:rPr lang="en-US" dirty="0"/>
              <a:t>School records</a:t>
            </a:r>
          </a:p>
          <a:p>
            <a:r>
              <a:rPr lang="en-US" dirty="0"/>
              <a:t>Test data</a:t>
            </a:r>
          </a:p>
          <a:p>
            <a:r>
              <a:rPr lang="en-US" dirty="0"/>
              <a:t>Survey data</a:t>
            </a:r>
          </a:p>
          <a:p>
            <a:r>
              <a:rPr lang="en-US" dirty="0"/>
              <a:t>Field observations or video coding</a:t>
            </a:r>
          </a:p>
          <a:p>
            <a:r>
              <a:rPr lang="en-US" dirty="0"/>
              <a:t>Text replays </a:t>
            </a:r>
          </a:p>
        </p:txBody>
      </p:sp>
    </p:spTree>
    <p:extLst>
      <p:ext uri="{BB962C8B-B14F-4D97-AF65-F5344CB8AC3E}">
        <p14:creationId xmlns:p14="http://schemas.microsoft.com/office/powerpoint/2010/main" val="207013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when data has natural splits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913285"/>
              </p:ext>
            </p:extLst>
          </p:nvPr>
        </p:nvGraphicFramePr>
        <p:xfrm>
          <a:off x="1143000" y="4099560"/>
          <a:ext cx="3429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745145"/>
              </p:ext>
            </p:extLst>
          </p:nvPr>
        </p:nvGraphicFramePr>
        <p:xfrm>
          <a:off x="4572000" y="1828800"/>
          <a:ext cx="3429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5772150" y="1143000"/>
            <a:ext cx="17145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Good when multi-level interactions </a:t>
            </a:r>
            <a:br>
              <a:rPr lang="en-US" dirty="0"/>
            </a:br>
            <a:r>
              <a:rPr lang="en-US" dirty="0"/>
              <a:t>are common</a:t>
            </a:r>
          </a:p>
        </p:txBody>
      </p:sp>
    </p:spTree>
    <p:extLst>
      <p:ext uri="{BB962C8B-B14F-4D97-AF65-F5344CB8AC3E}">
        <p14:creationId xmlns:p14="http://schemas.microsoft.com/office/powerpoint/2010/main" val="57004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Good when same construct can be arrived at in multiple ways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student is likely to drop out of college when he</a:t>
            </a:r>
          </a:p>
          <a:p>
            <a:pPr lvl="1"/>
            <a:r>
              <a:rPr lang="en-US" dirty="0"/>
              <a:t>Starts assignments early but lacks prerequisites</a:t>
            </a:r>
          </a:p>
          <a:p>
            <a:pPr lvl="1"/>
            <a:endParaRPr lang="en-US" dirty="0"/>
          </a:p>
          <a:p>
            <a:r>
              <a:rPr lang="en-US" dirty="0"/>
              <a:t>OR when he</a:t>
            </a:r>
          </a:p>
          <a:p>
            <a:pPr lvl="1"/>
            <a:r>
              <a:rPr lang="en-US" dirty="0"/>
              <a:t>Starts assignments the day they’re due</a:t>
            </a:r>
          </a:p>
        </p:txBody>
      </p:sp>
    </p:spTree>
    <p:extLst>
      <p:ext uri="{BB962C8B-B14F-4D97-AF65-F5344CB8AC3E}">
        <p14:creationId xmlns:p14="http://schemas.microsoft.com/office/powerpoint/2010/main" val="280913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variables should you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variables should you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one sense, the entire point of data mining is to figure out which variables matter</a:t>
            </a:r>
          </a:p>
          <a:p>
            <a:endParaRPr lang="en-US" dirty="0"/>
          </a:p>
          <a:p>
            <a:r>
              <a:rPr lang="en-US" dirty="0"/>
              <a:t>But some variables have more construct validity or theoretical justification than others – using those variables generally leads to more generalizable models</a:t>
            </a:r>
          </a:p>
          <a:p>
            <a:pPr lvl="1"/>
            <a:r>
              <a:rPr lang="en-US" dirty="0"/>
              <a:t>We’ll talk more about this in a future lecture</a:t>
            </a:r>
          </a:p>
        </p:txBody>
      </p:sp>
    </p:spTree>
    <p:extLst>
      <p:ext uri="{BB962C8B-B14F-4D97-AF65-F5344CB8AC3E}">
        <p14:creationId xmlns:p14="http://schemas.microsoft.com/office/powerpoint/2010/main" val="392373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variables should you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In one sense, the entire point of data mining is to figure out which variables matter</a:t>
            </a:r>
          </a:p>
          <a:p>
            <a:endParaRPr lang="en-US" dirty="0"/>
          </a:p>
          <a:p>
            <a:r>
              <a:rPr lang="en-US" dirty="0"/>
              <a:t>More urgently, some variables will make your model general only to the data set where they were trained</a:t>
            </a:r>
          </a:p>
          <a:p>
            <a:pPr lvl="1"/>
            <a:r>
              <a:rPr lang="en-US" dirty="0"/>
              <a:t>These should not be included in your model</a:t>
            </a:r>
          </a:p>
          <a:p>
            <a:pPr lvl="1"/>
            <a:r>
              <a:rPr lang="en-US" dirty="0"/>
              <a:t>They are typically the variables you want to test generalizability across during cross-validation</a:t>
            </a:r>
          </a:p>
          <a:p>
            <a:pPr lvl="2"/>
            <a:r>
              <a:rPr lang="en-US" dirty="0"/>
              <a:t>More on this later</a:t>
            </a:r>
          </a:p>
        </p:txBody>
      </p:sp>
    </p:spTree>
    <p:extLst>
      <p:ext uri="{BB962C8B-B14F-4D97-AF65-F5344CB8AC3E}">
        <p14:creationId xmlns:p14="http://schemas.microsoft.com/office/powerpoint/2010/main" val="341139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Your model of student off-task behavior should not depend on which student you have</a:t>
            </a:r>
          </a:p>
          <a:p>
            <a:endParaRPr lang="en-US" dirty="0"/>
          </a:p>
          <a:p>
            <a:r>
              <a:rPr lang="en-US" dirty="0"/>
              <a:t>“If student = BOB, and time &gt; 80 seconds, then…”</a:t>
            </a:r>
          </a:p>
          <a:p>
            <a:endParaRPr lang="en-US" dirty="0"/>
          </a:p>
          <a:p>
            <a:r>
              <a:rPr lang="en-US" dirty="0"/>
              <a:t>This model won’t be useful when you’re looking at totally new students</a:t>
            </a:r>
          </a:p>
        </p:txBody>
      </p:sp>
    </p:spTree>
    <p:extLst>
      <p:ext uri="{BB962C8B-B14F-4D97-AF65-F5344CB8AC3E}">
        <p14:creationId xmlns:p14="http://schemas.microsoft.com/office/powerpoint/2010/main" val="424897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Your model of student off-task behavior should not depend on which college the student is in </a:t>
            </a:r>
          </a:p>
          <a:p>
            <a:endParaRPr lang="en-US" dirty="0"/>
          </a:p>
          <a:p>
            <a:r>
              <a:rPr lang="en-US" dirty="0"/>
              <a:t>“If school = University of Pennsylvania, and time &gt; 80 seconds, then…”</a:t>
            </a:r>
          </a:p>
          <a:p>
            <a:endParaRPr lang="en-US" dirty="0"/>
          </a:p>
          <a:p>
            <a:r>
              <a:rPr lang="en-US" dirty="0"/>
              <a:t>This model won’t be useful when you’re looking at data from new colleges</a:t>
            </a:r>
          </a:p>
        </p:txBody>
      </p:sp>
    </p:spTree>
    <p:extLst>
      <p:ext uri="{BB962C8B-B14F-4D97-AF65-F5344CB8AC3E}">
        <p14:creationId xmlns:p14="http://schemas.microsoft.com/office/powerpoint/2010/main" val="107150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modern statistics, you often need to explicitly include these types of variables in models to conduct valid statistical testing</a:t>
            </a:r>
          </a:p>
          <a:p>
            <a:endParaRPr lang="en-US" dirty="0"/>
          </a:p>
          <a:p>
            <a:r>
              <a:rPr lang="en-US" dirty="0"/>
              <a:t>This is a </a:t>
            </a:r>
            <a:r>
              <a:rPr lang="en-US" b="1" i="1" dirty="0"/>
              <a:t>difference</a:t>
            </a:r>
            <a:r>
              <a:rPr lang="en-US" dirty="0"/>
              <a:t> between classification and statistical modeling</a:t>
            </a:r>
          </a:p>
          <a:p>
            <a:endParaRPr lang="en-US" dirty="0"/>
          </a:p>
          <a:p>
            <a:r>
              <a:rPr lang="en-US" dirty="0"/>
              <a:t>We’ll discuss it more in future lectures</a:t>
            </a:r>
          </a:p>
        </p:txBody>
      </p:sp>
    </p:spTree>
    <p:extLst>
      <p:ext uri="{BB962C8B-B14F-4D97-AF65-F5344CB8AC3E}">
        <p14:creationId xmlns:p14="http://schemas.microsoft.com/office/powerpoint/2010/main" val="6258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600200"/>
            <a:ext cx="8153400" cy="4267200"/>
          </a:xfrm>
        </p:spPr>
        <p:txBody>
          <a:bodyPr>
            <a:noAutofit/>
          </a:bodyPr>
          <a:lstStyle/>
          <a:p>
            <a:r>
              <a:rPr lang="en-US" dirty="0"/>
              <a:t>More classification algorithms</a:t>
            </a:r>
          </a:p>
          <a:p>
            <a:endParaRPr lang="en-US" dirty="0"/>
          </a:p>
          <a:p>
            <a:r>
              <a:rPr lang="en-US" dirty="0"/>
              <a:t>Goodness metrics for comparing classifiers</a:t>
            </a:r>
          </a:p>
          <a:p>
            <a:endParaRPr lang="en-US" dirty="0"/>
          </a:p>
          <a:p>
            <a:r>
              <a:rPr lang="en-US" dirty="0"/>
              <a:t>Validating classifiers for generalizability</a:t>
            </a:r>
          </a:p>
          <a:p>
            <a:endParaRPr lang="en-US" dirty="0"/>
          </a:p>
          <a:p>
            <a:r>
              <a:rPr lang="en-US" dirty="0"/>
              <a:t>What does it mean for a classifier to be conservative?</a:t>
            </a:r>
          </a:p>
        </p:txBody>
      </p:sp>
    </p:spTree>
    <p:extLst>
      <p:ext uri="{BB962C8B-B14F-4D97-AF65-F5344CB8AC3E}">
        <p14:creationId xmlns:p14="http://schemas.microsoft.com/office/powerpoint/2010/main" val="328045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Classification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633537"/>
            <a:ext cx="6057900" cy="1676400"/>
          </a:xfrm>
        </p:spPr>
        <p:txBody>
          <a:bodyPr/>
          <a:lstStyle/>
          <a:p>
            <a:pPr eaLnBrk="1" hangingPunct="1"/>
            <a:r>
              <a:rPr lang="en-US" dirty="0"/>
              <a:t>Associated with each label are a set of “features”, which maybe you can use to predict the label</a:t>
            </a:r>
          </a:p>
          <a:p>
            <a:pPr eaLnBrk="1" hangingPunct="1"/>
            <a:endParaRPr lang="en-US" dirty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571500" y="3309938"/>
            <a:ext cx="84201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right</a:t>
            </a:r>
          </a:p>
          <a:p>
            <a:r>
              <a:rPr lang="en-US" dirty="0">
                <a:latin typeface="Calibri" pitchFamily="34" charset="0"/>
              </a:rPr>
              <a:t>ENTERINGGIVEN	0.704		9		1		WRONG</a:t>
            </a:r>
          </a:p>
          <a:p>
            <a:r>
              <a:rPr lang="en-US" dirty="0">
                <a:latin typeface="Calibri" pitchFamily="34" charset="0"/>
              </a:rPr>
              <a:t>ENTERINGGIVEN	0.502		10		2		RIGHT	</a:t>
            </a:r>
          </a:p>
          <a:p>
            <a:r>
              <a:rPr lang="en-US" dirty="0">
                <a:latin typeface="Calibri" pitchFamily="34" charset="0"/>
              </a:rPr>
              <a:t>USEDIFFNUM	0.049		6		1		WRONG	</a:t>
            </a:r>
          </a:p>
          <a:p>
            <a:r>
              <a:rPr lang="en-US" dirty="0">
                <a:latin typeface="Calibri" pitchFamily="34" charset="0"/>
              </a:rPr>
              <a:t>ENTERINGGIVEN	0.967		7		3		RIGHT	</a:t>
            </a:r>
          </a:p>
          <a:p>
            <a:r>
              <a:rPr lang="en-US" dirty="0">
                <a:latin typeface="Calibri" pitchFamily="34" charset="0"/>
              </a:rPr>
              <a:t>REMOVECOEFF	0.792		16		1		WRONG	</a:t>
            </a:r>
          </a:p>
          <a:p>
            <a:r>
              <a:rPr lang="en-US" dirty="0">
                <a:latin typeface="Calibri" pitchFamily="34" charset="0"/>
              </a:rPr>
              <a:t>REMOVECOEFF	0.792		13		2		RIGHT	</a:t>
            </a:r>
          </a:p>
          <a:p>
            <a:r>
              <a:rPr lang="en-US" dirty="0">
                <a:latin typeface="Calibri" pitchFamily="34" charset="0"/>
              </a:rPr>
              <a:t>USEDIFFNUM	0.073		5		2		RIGHT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93589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95400"/>
          </a:xfrm>
        </p:spPr>
        <p:txBody>
          <a:bodyPr/>
          <a:lstStyle/>
          <a:p>
            <a:r>
              <a:rPr lang="en-US" dirty="0"/>
              <a:t>More advanced</a:t>
            </a:r>
            <a:r>
              <a:rPr lang="en-US"/>
              <a:t>/modern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8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Classification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600200"/>
            <a:ext cx="6057900" cy="1676400"/>
          </a:xfrm>
        </p:spPr>
        <p:txBody>
          <a:bodyPr/>
          <a:lstStyle/>
          <a:p>
            <a:pPr eaLnBrk="1" hangingPunct="1"/>
            <a:r>
              <a:rPr lang="en-US" dirty="0"/>
              <a:t>The basic idea of a classifier is to determine which features, in which combination, can predict the label</a:t>
            </a:r>
          </a:p>
          <a:p>
            <a:pPr eaLnBrk="1" hangingPunct="1"/>
            <a:endParaRPr lang="en-US" dirty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71500" y="3462338"/>
            <a:ext cx="84201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right</a:t>
            </a:r>
          </a:p>
          <a:p>
            <a:r>
              <a:rPr lang="en-US" dirty="0">
                <a:latin typeface="Calibri" pitchFamily="34" charset="0"/>
              </a:rPr>
              <a:t>ENTERINGGIVEN	0.704		9		1		WRONG</a:t>
            </a:r>
          </a:p>
          <a:p>
            <a:r>
              <a:rPr lang="en-US" dirty="0">
                <a:latin typeface="Calibri" pitchFamily="34" charset="0"/>
              </a:rPr>
              <a:t>ENTERINGGIVEN	0.502		10		2		RIGHT	</a:t>
            </a:r>
          </a:p>
          <a:p>
            <a:r>
              <a:rPr lang="en-US" dirty="0">
                <a:latin typeface="Calibri" pitchFamily="34" charset="0"/>
              </a:rPr>
              <a:t>USEDIFFNUM	0.049		6		1		WRONG	</a:t>
            </a:r>
          </a:p>
          <a:p>
            <a:r>
              <a:rPr lang="en-US" dirty="0">
                <a:latin typeface="Calibri" pitchFamily="34" charset="0"/>
              </a:rPr>
              <a:t>ENTERINGGIVEN	0.967		7		3		RIGHT	</a:t>
            </a:r>
          </a:p>
          <a:p>
            <a:r>
              <a:rPr lang="en-US" dirty="0">
                <a:latin typeface="Calibri" pitchFamily="34" charset="0"/>
              </a:rPr>
              <a:t>REMOVECOEFF	0.792		16		1		WRONG	</a:t>
            </a:r>
          </a:p>
          <a:p>
            <a:r>
              <a:rPr lang="en-US" dirty="0">
                <a:latin typeface="Calibri" pitchFamily="34" charset="0"/>
              </a:rPr>
              <a:t>REMOVECOEFF	0.792		13		2		RIGHT	</a:t>
            </a:r>
          </a:p>
          <a:p>
            <a:r>
              <a:rPr lang="en-US" dirty="0">
                <a:latin typeface="Calibri" pitchFamily="34" charset="0"/>
              </a:rPr>
              <a:t>USEDIFFNUM	0.073		5		2		RIGHT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27266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Of course, usually there are more than 4 features</a:t>
            </a:r>
          </a:p>
          <a:p>
            <a:endParaRPr lang="en-US" dirty="0"/>
          </a:p>
          <a:p>
            <a:r>
              <a:rPr lang="en-US" dirty="0"/>
              <a:t>And more than 7 actions/data points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0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hundreds of classification algorithms you can choose</a:t>
            </a:r>
          </a:p>
          <a:p>
            <a:endParaRPr lang="en-US" dirty="0"/>
          </a:p>
          <a:p>
            <a:r>
              <a:rPr lang="en-US" dirty="0"/>
              <a:t>Largely, they boil down into neural networks and “classic algorithms”</a:t>
            </a:r>
          </a:p>
          <a:p>
            <a:pPr lvl="1"/>
            <a:r>
              <a:rPr lang="en-US" dirty="0"/>
              <a:t>Neural networks have been around for a long time, but they got a lot better a few years ago</a:t>
            </a:r>
          </a:p>
          <a:p>
            <a:pPr lvl="1"/>
            <a:r>
              <a:rPr lang="en-US" dirty="0"/>
              <a:t>Some more recent algorithms such as </a:t>
            </a:r>
            <a:r>
              <a:rPr lang="en-US" dirty="0" err="1"/>
              <a:t>XGBoost</a:t>
            </a:r>
            <a:r>
              <a:rPr lang="en-US" dirty="0"/>
              <a:t> get treated as “classic” too</a:t>
            </a:r>
          </a:p>
        </p:txBody>
      </p:sp>
    </p:spTree>
    <p:extLst>
      <p:ext uri="{BB962C8B-B14F-4D97-AF65-F5344CB8AC3E}">
        <p14:creationId xmlns:p14="http://schemas.microsoft.com/office/powerpoint/2010/main" val="419255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popular “classic algorithms”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Logistic Regression (and close relatives like LASSO) </a:t>
            </a:r>
          </a:p>
          <a:p>
            <a:r>
              <a:rPr lang="en-US" dirty="0"/>
              <a:t>Decision Trees (J48/C4.5/CART)</a:t>
            </a:r>
          </a:p>
          <a:p>
            <a:r>
              <a:rPr lang="en-US" dirty="0"/>
              <a:t>Random Forest</a:t>
            </a:r>
          </a:p>
          <a:p>
            <a:r>
              <a:rPr lang="en-US" dirty="0" err="1"/>
              <a:t>XGBoost</a:t>
            </a:r>
            <a:endParaRPr lang="en-GB" dirty="0"/>
          </a:p>
          <a:p>
            <a:endParaRPr lang="en-GB" dirty="0"/>
          </a:p>
          <a:p>
            <a:r>
              <a:rPr lang="en-GB" dirty="0"/>
              <a:t>There are many others!</a:t>
            </a:r>
          </a:p>
          <a:p>
            <a:pPr lvl="1"/>
            <a:r>
              <a:rPr lang="en-GB" dirty="0"/>
              <a:t>For a fuller selection of classic algorithms, see the previous editions of this textbook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38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0">
        <p:fade/>
      </p:transition>
    </mc:Choice>
    <mc:Fallback xmlns="">
      <p:transition spd="med" advTm="14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1697</TotalTime>
  <Words>1781</Words>
  <Application>Microsoft Office PowerPoint</Application>
  <PresentationFormat>On-screen Show (4:3)</PresentationFormat>
  <Paragraphs>436</Paragraphs>
  <Slides>50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Calibri</vt:lpstr>
      <vt:lpstr>Tw Cen MT</vt:lpstr>
      <vt:lpstr>Wingdings</vt:lpstr>
      <vt:lpstr>Wingdings 2</vt:lpstr>
      <vt:lpstr>Median</vt:lpstr>
      <vt:lpstr>PowerPoint Presentation</vt:lpstr>
      <vt:lpstr>Prediction</vt:lpstr>
      <vt:lpstr>Classification</vt:lpstr>
      <vt:lpstr>Where do those labels come from?</vt:lpstr>
      <vt:lpstr>Classification</vt:lpstr>
      <vt:lpstr>Classification</vt:lpstr>
      <vt:lpstr>Classification</vt:lpstr>
      <vt:lpstr>Classifiers</vt:lpstr>
      <vt:lpstr>Some popular “classic algorithms”</vt:lpstr>
      <vt:lpstr>Step Regression</vt:lpstr>
      <vt:lpstr>Step Regression</vt:lpstr>
      <vt:lpstr>Example</vt:lpstr>
      <vt:lpstr>Example</vt:lpstr>
      <vt:lpstr>Example</vt:lpstr>
      <vt:lpstr>Example</vt:lpstr>
      <vt:lpstr>Quiz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Relatively conservative</vt:lpstr>
      <vt:lpstr>Good for</vt:lpstr>
      <vt:lpstr>What about interaction effects?</vt:lpstr>
      <vt:lpstr>What about interaction effects?</vt:lpstr>
      <vt:lpstr>Logistic and Step Regression are good when interactions are not particularly common</vt:lpstr>
      <vt:lpstr>What about interaction effects?</vt:lpstr>
      <vt:lpstr>Decision Trees</vt:lpstr>
      <vt:lpstr>Decision Tree</vt:lpstr>
      <vt:lpstr>Decision Tree</vt:lpstr>
      <vt:lpstr>Decision Tree</vt:lpstr>
      <vt:lpstr>Decision Tree Algorithms</vt:lpstr>
      <vt:lpstr>Good when data has natural splits</vt:lpstr>
      <vt:lpstr>Good when multi-level interactions  are common</vt:lpstr>
      <vt:lpstr>Good when same construct can be arrived at in multiple ways</vt:lpstr>
      <vt:lpstr>What variables should you use?</vt:lpstr>
      <vt:lpstr>What variables should you use?</vt:lpstr>
      <vt:lpstr>What variables should you use?</vt:lpstr>
      <vt:lpstr>Example</vt:lpstr>
      <vt:lpstr>Example</vt:lpstr>
      <vt:lpstr>Note</vt:lpstr>
      <vt:lpstr>Later Lectures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1, video 3: Classifiers, Part 1</dc:title>
  <dc:creator>KG</dc:creator>
  <cp:lastModifiedBy>Ryan</cp:lastModifiedBy>
  <cp:revision>59</cp:revision>
  <dcterms:created xsi:type="dcterms:W3CDTF">2013-04-05T02:31:07Z</dcterms:created>
  <dcterms:modified xsi:type="dcterms:W3CDTF">2022-12-20T13:30:36Z</dcterms:modified>
</cp:coreProperties>
</file>