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78" r:id="rId24"/>
    <p:sldId id="279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280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2CC21F-893D-4BB4-BDA4-30A117548305}">
  <a:tblStyle styleId="{852CC21F-893D-4BB4-BDA4-30A117548305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31610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aldatamining.org/EDM2010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upenn.edu/learninganalytics/ryanbaker/EDM2008TextReplayAlgebraG.pdf" TargetMode="External"/><Relationship Id="rId5" Type="http://schemas.openxmlformats.org/officeDocument/2006/relationships/hyperlink" Target="http://educationaldatamining.org/EDM2008/" TargetMode="External"/><Relationship Id="rId4" Type="http://schemas.openxmlformats.org/officeDocument/2006/relationships/hyperlink" Target="https://www.upenn.edu/learninganalytics/ryanbaker/SaoPedroetalEDM2010-FINAL.pdf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28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46859abdf_3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f46859abdf_3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7c60b755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7c60b755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46859abdf_3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f46859abdf_3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ba617d1c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3ba617d1c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ba617d1c9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3ba617d1c9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46859abdf_3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46859abdf_3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46859abdf_3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f46859abdf_3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ba617d1c9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3ba617d1c9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7c60b755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37c60b755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In total, we coded 349 Thinklets.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7c60b755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37c60b755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649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37c60b755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37c60b755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37c60b755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37c60b755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3ba617d1c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3ba617d1c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3ba617d1c9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3ba617d1c9_1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3ba617d1c9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3ba617d1c9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3ba617d1c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3ba617d1c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37c60b755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37c60b7559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3ba617d1c9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3ba617d1c9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37c60b755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37c60b7559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3be7b9ce3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3be7b9ce3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110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3ba617d1c9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3ba617d1c9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994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9562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62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40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77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601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7c60b7559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7c60b7559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be7b9ce3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be7b9ce3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Sao Pedro, M. A., Baker, R.S.J.d., Montalvo, O., Nakama, A., Gobert, J.D. (2010) Using Text Replay Tagging to Produce Detectors of Systematic Experimentation Behavior Patterns. </a:t>
            </a:r>
            <a:r>
              <a:rPr lang="en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Proceedings of the </a:t>
            </a:r>
            <a:r>
              <a:rPr lang="en" i="1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3rd International Conference on Educational Data Mining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181-190.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[pdf]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Baker, R.S.J.d., de Carvalho, A. M. J. A. (2008) Labeling Student Behavior Faster and More Precisely with Text Replays. </a:t>
            </a:r>
            <a:r>
              <a:rPr lang="en" i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Proceedings of the </a:t>
            </a:r>
            <a:r>
              <a:rPr lang="en" i="1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1st International Conference on Educational Data Mining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38-47.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[pdf]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a872d5f04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a872d5f04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lvl="1"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lvl="2"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lvl="3"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lvl="4"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0" y="1600200"/>
            <a:ext cx="1295400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1371600" y="1600200"/>
            <a:ext cx="7772400" cy="9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426207" y="-213359"/>
            <a:ext cx="4526279" cy="81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0" y="1272223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4823618" y="2339182"/>
            <a:ext cx="551656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480217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553200" y="6248403"/>
            <a:ext cx="2209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457202" y="6248207"/>
            <a:ext cx="557348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6096317" y="0"/>
            <a:ext cx="3200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6142037" y="609600"/>
            <a:ext cx="228600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6142037" y="0"/>
            <a:ext cx="228600" cy="533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62133"/>
            <a:ext cx="8520600" cy="4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517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0" y="1272223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5971032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2359151" y="6044183"/>
            <a:ext cx="6784847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  <a:defRPr/>
            </a:lvl1pPr>
            <a:lvl2pPr marL="457200" marR="0" lvl="1" indent="0" algn="ctr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  <a:defRPr/>
            </a:lvl2pPr>
            <a:lvl3pPr marL="914400" marR="0" lvl="2" indent="0" algn="ctr" rtl="0">
              <a:spcBef>
                <a:spcPts val="500"/>
              </a:spcBef>
              <a:buClr>
                <a:schemeClr val="accent2"/>
              </a:buClr>
              <a:buFont typeface="Noto Symbol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/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ymbol"/>
              <a:buNone/>
              <a:defRPr/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76200" y="6068698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085392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844901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0" y="1272223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399" cy="869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0" y="1272223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0" y="1272223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199" cy="869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1272223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199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spcAft>
                <a:spcPts val="1000"/>
              </a:spcAft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799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lvl="1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lvl="2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lvl="3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lvl="4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lvl="5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lvl="6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lvl="7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lvl="8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/>
          <p:nvPr/>
        </p:nvSpPr>
        <p:spPr>
          <a:xfrm>
            <a:off x="-9144" y="4572000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-9144" y="4663439"/>
            <a:ext cx="1463039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1545336" y="4654296"/>
            <a:ext cx="7598663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447800" y="0"/>
            <a:ext cx="100584" cy="6867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0" y="4667248"/>
            <a:ext cx="1447800" cy="6635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600200" y="6248207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560575" y="0"/>
            <a:ext cx="7583423" cy="4568952"/>
          </a:xfrm>
          <a:prstGeom prst="rect">
            <a:avLst/>
          </a:prstGeom>
          <a:solidFill>
            <a:srgbClr val="E9F0F5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marR="0" lvl="1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marR="0" lvl="2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marR="0" lvl="3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marR="0" lvl="4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0" y="1272223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Study </a:t>
            </a: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– Zhang et al.</a:t>
            </a:r>
            <a:endParaRPr lang="en-US"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Week 1, Video 5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/>
        </p:nvSpPr>
        <p:spPr>
          <a:xfrm>
            <a:off x="66299" y="5692931"/>
            <a:ext cx="65547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700">
                <a:solidFill>
                  <a:schemeClr val="dk1"/>
                </a:solidFill>
              </a:rPr>
              <a:t>*Winne, P.H. and Hadwin, A.F. 1998. Studying as Self-Regulated Learning. Metacognition in Educational Theory and Practice. (1998), 277–304.</a:t>
            </a:r>
            <a:endParaRPr sz="700">
              <a:solidFill>
                <a:schemeClr val="dk1"/>
              </a:solidFill>
            </a:endParaRPr>
          </a:p>
        </p:txBody>
      </p:sp>
      <p:cxnSp>
        <p:nvCxnSpPr>
          <p:cNvPr id="138" name="Google Shape;138;p22"/>
          <p:cNvCxnSpPr>
            <a:stCxn id="139" idx="2"/>
            <a:endCxn id="139" idx="2"/>
          </p:cNvCxnSpPr>
          <p:nvPr/>
        </p:nvCxnSpPr>
        <p:spPr>
          <a:xfrm>
            <a:off x="4604060" y="2648042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en" sz="3400" dirty="0">
                <a:solidFill>
                  <a:schemeClr val="dk2"/>
                </a:solidFill>
              </a:rPr>
              <a:t>Building Detectors – </a:t>
            </a:r>
            <a:br>
              <a:rPr lang="en" sz="3400" dirty="0">
                <a:solidFill>
                  <a:schemeClr val="dk2"/>
                </a:solidFill>
              </a:rPr>
            </a:br>
            <a:r>
              <a:rPr lang="en" sz="3400" dirty="0">
                <a:solidFill>
                  <a:schemeClr val="dk2"/>
                </a:solidFill>
              </a:rPr>
              <a:t>Construct Operationalization </a:t>
            </a:r>
            <a:endParaRPr sz="3400" dirty="0">
              <a:solidFill>
                <a:schemeClr val="dk2"/>
              </a:solidFill>
            </a:endParaRPr>
          </a:p>
        </p:txBody>
      </p:sp>
      <p:grpSp>
        <p:nvGrpSpPr>
          <p:cNvPr id="141" name="Google Shape;141;p22"/>
          <p:cNvGrpSpPr/>
          <p:nvPr/>
        </p:nvGrpSpPr>
        <p:grpSpPr>
          <a:xfrm>
            <a:off x="412200" y="1874975"/>
            <a:ext cx="8694416" cy="2146977"/>
            <a:chOff x="412200" y="1017724"/>
            <a:chExt cx="8694416" cy="2146977"/>
          </a:xfrm>
        </p:grpSpPr>
        <p:grpSp>
          <p:nvGrpSpPr>
            <p:cNvPr id="142" name="Google Shape;142;p22"/>
            <p:cNvGrpSpPr/>
            <p:nvPr/>
          </p:nvGrpSpPr>
          <p:grpSpPr>
            <a:xfrm>
              <a:off x="412200" y="1017724"/>
              <a:ext cx="7646176" cy="2146977"/>
              <a:chOff x="2458677" y="616150"/>
              <a:chExt cx="6545823" cy="2228080"/>
            </a:xfrm>
          </p:grpSpPr>
          <p:sp>
            <p:nvSpPr>
              <p:cNvPr id="143" name="Google Shape;143;p22"/>
              <p:cNvSpPr/>
              <p:nvPr/>
            </p:nvSpPr>
            <p:spPr>
              <a:xfrm>
                <a:off x="5901225" y="616150"/>
                <a:ext cx="1399500" cy="50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/>
                  <a:t>SMART*</a:t>
                </a:r>
                <a:endParaRPr/>
              </a:p>
            </p:txBody>
          </p:sp>
          <p:sp>
            <p:nvSpPr>
              <p:cNvPr id="144" name="Google Shape;144;p22"/>
              <p:cNvSpPr/>
              <p:nvPr/>
            </p:nvSpPr>
            <p:spPr>
              <a:xfrm>
                <a:off x="5040075" y="1552288"/>
                <a:ext cx="1230000" cy="50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/>
                  <a:t>Assembling</a:t>
                </a:r>
                <a:endParaRPr/>
              </a:p>
            </p:txBody>
          </p:sp>
          <p:sp>
            <p:nvSpPr>
              <p:cNvPr id="145" name="Google Shape;145;p22"/>
              <p:cNvSpPr/>
              <p:nvPr/>
            </p:nvSpPr>
            <p:spPr>
              <a:xfrm>
                <a:off x="7774498" y="1586150"/>
                <a:ext cx="1230000" cy="50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/>
                  <a:t>Translating</a:t>
                </a:r>
                <a:endParaRPr/>
              </a:p>
            </p:txBody>
          </p:sp>
          <p:sp>
            <p:nvSpPr>
              <p:cNvPr id="146" name="Google Shape;146;p22"/>
              <p:cNvSpPr/>
              <p:nvPr/>
            </p:nvSpPr>
            <p:spPr>
              <a:xfrm>
                <a:off x="2458677" y="2336030"/>
                <a:ext cx="1230000" cy="50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/>
                  <a:t>Numerical Representation</a:t>
                </a:r>
                <a:endParaRPr/>
              </a:p>
            </p:txBody>
          </p:sp>
          <p:sp>
            <p:nvSpPr>
              <p:cNvPr id="147" name="Google Shape;147;p22"/>
              <p:cNvSpPr/>
              <p:nvPr/>
            </p:nvSpPr>
            <p:spPr>
              <a:xfrm>
                <a:off x="3688675" y="2336025"/>
                <a:ext cx="1230000" cy="50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/>
                  <a:t>Contextual Representation</a:t>
                </a:r>
                <a:endParaRPr/>
              </a:p>
            </p:txBody>
          </p:sp>
          <p:sp>
            <p:nvSpPr>
              <p:cNvPr id="148" name="Google Shape;148;p22"/>
              <p:cNvSpPr/>
              <p:nvPr/>
            </p:nvSpPr>
            <p:spPr>
              <a:xfrm>
                <a:off x="4918675" y="2336025"/>
                <a:ext cx="1230000" cy="50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/>
                  <a:t>Strategy Orientation</a:t>
                </a:r>
                <a:endParaRPr/>
              </a:p>
            </p:txBody>
          </p:sp>
          <p:sp>
            <p:nvSpPr>
              <p:cNvPr id="149" name="Google Shape;149;p22"/>
              <p:cNvSpPr/>
              <p:nvPr/>
            </p:nvSpPr>
            <p:spPr>
              <a:xfrm>
                <a:off x="6148675" y="2336025"/>
                <a:ext cx="1230000" cy="50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/>
                  <a:t>Outcome Orientation</a:t>
                </a:r>
                <a:endParaRPr/>
              </a:p>
            </p:txBody>
          </p:sp>
          <p:sp>
            <p:nvSpPr>
              <p:cNvPr id="150" name="Google Shape;150;p22"/>
              <p:cNvSpPr/>
              <p:nvPr/>
            </p:nvSpPr>
            <p:spPr>
              <a:xfrm>
                <a:off x="7774500" y="2322475"/>
                <a:ext cx="1230000" cy="5082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/>
                  <a:t>Data Transformation</a:t>
                </a:r>
                <a:endParaRPr/>
              </a:p>
            </p:txBody>
          </p:sp>
          <p:cxnSp>
            <p:nvCxnSpPr>
              <p:cNvPr id="151" name="Google Shape;151;p22"/>
              <p:cNvCxnSpPr>
                <a:stCxn id="143" idx="2"/>
                <a:endCxn id="144" idx="0"/>
              </p:cNvCxnSpPr>
              <p:nvPr/>
            </p:nvCxnSpPr>
            <p:spPr>
              <a:xfrm flipH="1">
                <a:off x="5655075" y="1124350"/>
                <a:ext cx="945900" cy="427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22"/>
              <p:cNvCxnSpPr>
                <a:stCxn id="143" idx="2"/>
                <a:endCxn id="145" idx="0"/>
              </p:cNvCxnSpPr>
              <p:nvPr/>
            </p:nvCxnSpPr>
            <p:spPr>
              <a:xfrm>
                <a:off x="6600975" y="1124350"/>
                <a:ext cx="1788600" cy="461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22"/>
              <p:cNvCxnSpPr>
                <a:stCxn id="144" idx="2"/>
                <a:endCxn id="146" idx="0"/>
              </p:cNvCxnSpPr>
              <p:nvPr/>
            </p:nvCxnSpPr>
            <p:spPr>
              <a:xfrm flipH="1">
                <a:off x="3073575" y="2060488"/>
                <a:ext cx="2581500" cy="27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22"/>
              <p:cNvCxnSpPr>
                <a:stCxn id="144" idx="2"/>
                <a:endCxn id="147" idx="0"/>
              </p:cNvCxnSpPr>
              <p:nvPr/>
            </p:nvCxnSpPr>
            <p:spPr>
              <a:xfrm flipH="1">
                <a:off x="4303575" y="2060488"/>
                <a:ext cx="1351500" cy="27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22"/>
              <p:cNvCxnSpPr>
                <a:stCxn id="144" idx="2"/>
                <a:endCxn id="148" idx="0"/>
              </p:cNvCxnSpPr>
              <p:nvPr/>
            </p:nvCxnSpPr>
            <p:spPr>
              <a:xfrm flipH="1">
                <a:off x="5533575" y="2060488"/>
                <a:ext cx="121500" cy="27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22"/>
              <p:cNvCxnSpPr>
                <a:stCxn id="144" idx="2"/>
                <a:endCxn id="149" idx="0"/>
              </p:cNvCxnSpPr>
              <p:nvPr/>
            </p:nvCxnSpPr>
            <p:spPr>
              <a:xfrm>
                <a:off x="5655075" y="2060488"/>
                <a:ext cx="1108500" cy="275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22"/>
              <p:cNvCxnSpPr>
                <a:stCxn id="145" idx="2"/>
                <a:endCxn id="150" idx="0"/>
              </p:cNvCxnSpPr>
              <p:nvPr/>
            </p:nvCxnSpPr>
            <p:spPr>
              <a:xfrm>
                <a:off x="8389498" y="2094350"/>
                <a:ext cx="0" cy="22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8" name="Google Shape;158;p22"/>
            <p:cNvGrpSpPr/>
            <p:nvPr/>
          </p:nvGrpSpPr>
          <p:grpSpPr>
            <a:xfrm>
              <a:off x="8058375" y="1046350"/>
              <a:ext cx="1048241" cy="2089728"/>
              <a:chOff x="8007939" y="1301129"/>
              <a:chExt cx="1051501" cy="2516835"/>
            </a:xfrm>
          </p:grpSpPr>
          <p:sp>
            <p:nvSpPr>
              <p:cNvPr id="159" name="Google Shape;159;p22"/>
              <p:cNvSpPr/>
              <p:nvPr/>
            </p:nvSpPr>
            <p:spPr>
              <a:xfrm>
                <a:off x="8007939" y="1301129"/>
                <a:ext cx="1051500" cy="39450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rgbClr val="FFFFFF"/>
                  </a:gs>
                  <a:gs pos="72000">
                    <a:srgbClr val="D9D9D9"/>
                  </a:gs>
                  <a:gs pos="100000">
                    <a:srgbClr val="B3B3B3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" sz="1200">
                    <a:solidFill>
                      <a:schemeClr val="dk1"/>
                    </a:solidFill>
                  </a:rPr>
                  <a:t>Framework</a:t>
                </a:r>
                <a:endParaRPr sz="1200"/>
              </a:p>
            </p:txBody>
          </p:sp>
          <p:sp>
            <p:nvSpPr>
              <p:cNvPr id="160" name="Google Shape;160;p22"/>
              <p:cNvSpPr/>
              <p:nvPr/>
            </p:nvSpPr>
            <p:spPr>
              <a:xfrm>
                <a:off x="8007940" y="2410637"/>
                <a:ext cx="1051500" cy="39450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rgbClr val="FFFFFF"/>
                  </a:gs>
                  <a:gs pos="72000">
                    <a:srgbClr val="D9D9D9"/>
                  </a:gs>
                  <a:gs pos="100000">
                    <a:srgbClr val="B3B3B3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" sz="1200">
                    <a:solidFill>
                      <a:schemeClr val="dk1"/>
                    </a:solidFill>
                  </a:rPr>
                  <a:t>Cognitive Operations</a:t>
                </a:r>
                <a:endParaRPr sz="1200"/>
              </a:p>
            </p:txBody>
          </p:sp>
          <p:sp>
            <p:nvSpPr>
              <p:cNvPr id="161" name="Google Shape;161;p22"/>
              <p:cNvSpPr/>
              <p:nvPr/>
            </p:nvSpPr>
            <p:spPr>
              <a:xfrm>
                <a:off x="8056540" y="3423464"/>
                <a:ext cx="954300" cy="39450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rgbClr val="FFFFFF"/>
                  </a:gs>
                  <a:gs pos="72000">
                    <a:srgbClr val="D9D9D9"/>
                  </a:gs>
                  <a:gs pos="100000">
                    <a:srgbClr val="B3B3B3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" sz="1200">
                    <a:solidFill>
                      <a:schemeClr val="dk1"/>
                    </a:solidFill>
                  </a:rPr>
                  <a:t>SRL Indicators</a:t>
                </a:r>
                <a:endParaRPr sz="12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23"/>
          <p:cNvCxnSpPr>
            <a:stCxn id="167" idx="2"/>
            <a:endCxn id="167" idx="2"/>
          </p:cNvCxnSpPr>
          <p:nvPr/>
        </p:nvCxnSpPr>
        <p:spPr>
          <a:xfrm>
            <a:off x="4003830" y="4278632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en" sz="3400" dirty="0">
                <a:solidFill>
                  <a:schemeClr val="dk2"/>
                </a:solidFill>
              </a:rPr>
              <a:t>Building Detectors – </a:t>
            </a:r>
            <a:br>
              <a:rPr lang="en" sz="3400" dirty="0">
                <a:solidFill>
                  <a:schemeClr val="dk2"/>
                </a:solidFill>
              </a:rPr>
            </a:br>
            <a:r>
              <a:rPr lang="en" sz="3400" dirty="0">
                <a:solidFill>
                  <a:schemeClr val="dk2"/>
                </a:solidFill>
              </a:rPr>
              <a:t>Construct Operationalization </a:t>
            </a:r>
            <a:endParaRPr sz="3400" dirty="0">
              <a:solidFill>
                <a:schemeClr val="dk2"/>
              </a:solidFill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4433441" y="1874974"/>
            <a:ext cx="1634756" cy="489702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SMART</a:t>
            </a:r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8058375" y="1903601"/>
            <a:ext cx="1048240" cy="327553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FF"/>
              </a:gs>
              <a:gs pos="72000">
                <a:srgbClr val="D9D9D9"/>
              </a:gs>
              <a:gs pos="100000">
                <a:srgbClr val="B3B3B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>
                <a:solidFill>
                  <a:schemeClr val="dk1"/>
                </a:solidFill>
              </a:rPr>
              <a:t>Framework</a:t>
            </a:r>
            <a:endParaRPr sz="1200"/>
          </a:p>
        </p:txBody>
      </p:sp>
      <p:grpSp>
        <p:nvGrpSpPr>
          <p:cNvPr id="171" name="Google Shape;171;p23"/>
          <p:cNvGrpSpPr/>
          <p:nvPr/>
        </p:nvGrpSpPr>
        <p:grpSpPr>
          <a:xfrm>
            <a:off x="311682" y="2364676"/>
            <a:ext cx="8794935" cy="934692"/>
            <a:chOff x="311681" y="1507426"/>
            <a:chExt cx="8794935" cy="934692"/>
          </a:xfrm>
        </p:grpSpPr>
        <p:sp>
          <p:nvSpPr>
            <p:cNvPr id="172" name="Google Shape;172;p23"/>
            <p:cNvSpPr/>
            <p:nvPr/>
          </p:nvSpPr>
          <p:spPr>
            <a:xfrm>
              <a:off x="6621611" y="1952416"/>
              <a:ext cx="1436763" cy="489702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Translating</a:t>
              </a:r>
              <a:endParaRPr/>
            </a:p>
          </p:txBody>
        </p:sp>
        <p:cxnSp>
          <p:nvCxnSpPr>
            <p:cNvPr id="173" name="Google Shape;173;p23"/>
            <p:cNvCxnSpPr>
              <a:stCxn id="169" idx="2"/>
              <a:endCxn id="174" idx="0"/>
            </p:cNvCxnSpPr>
            <p:nvPr/>
          </p:nvCxnSpPr>
          <p:spPr>
            <a:xfrm flipH="1">
              <a:off x="4145919" y="1507426"/>
              <a:ext cx="1104900" cy="41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23"/>
            <p:cNvCxnSpPr>
              <a:stCxn id="169" idx="2"/>
              <a:endCxn id="172" idx="0"/>
            </p:cNvCxnSpPr>
            <p:nvPr/>
          </p:nvCxnSpPr>
          <p:spPr>
            <a:xfrm>
              <a:off x="5250819" y="1507426"/>
              <a:ext cx="2089200" cy="44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6" name="Google Shape;176;p23"/>
            <p:cNvSpPr/>
            <p:nvPr/>
          </p:nvSpPr>
          <p:spPr>
            <a:xfrm>
              <a:off x="1869606" y="1919786"/>
              <a:ext cx="1436700" cy="489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Monitoring</a:t>
              </a: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311681" y="1919786"/>
              <a:ext cx="1436700" cy="489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Searching</a:t>
              </a: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5024606" y="1919786"/>
              <a:ext cx="1436700" cy="489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Rehearsing</a:t>
              </a:r>
              <a:endParaRPr/>
            </a:p>
          </p:txBody>
        </p:sp>
        <p:cxnSp>
          <p:nvCxnSpPr>
            <p:cNvPr id="179" name="Google Shape;179;p23"/>
            <p:cNvCxnSpPr>
              <a:stCxn id="169" idx="2"/>
              <a:endCxn id="177" idx="0"/>
            </p:cNvCxnSpPr>
            <p:nvPr/>
          </p:nvCxnSpPr>
          <p:spPr>
            <a:xfrm flipH="1">
              <a:off x="1030119" y="1507426"/>
              <a:ext cx="4220700" cy="41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23"/>
            <p:cNvCxnSpPr>
              <a:stCxn id="169" idx="2"/>
              <a:endCxn id="176" idx="0"/>
            </p:cNvCxnSpPr>
            <p:nvPr/>
          </p:nvCxnSpPr>
          <p:spPr>
            <a:xfrm flipH="1">
              <a:off x="2588019" y="1507426"/>
              <a:ext cx="2662800" cy="41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23"/>
            <p:cNvCxnSpPr>
              <a:stCxn id="169" idx="2"/>
              <a:endCxn id="178" idx="0"/>
            </p:cNvCxnSpPr>
            <p:nvPr/>
          </p:nvCxnSpPr>
          <p:spPr>
            <a:xfrm>
              <a:off x="5250819" y="1507426"/>
              <a:ext cx="492000" cy="412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" name="Google Shape;174;p23"/>
            <p:cNvSpPr/>
            <p:nvPr/>
          </p:nvSpPr>
          <p:spPr>
            <a:xfrm>
              <a:off x="3427531" y="1919786"/>
              <a:ext cx="1436700" cy="489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Assembling</a:t>
              </a: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8058376" y="1967575"/>
              <a:ext cx="1048240" cy="327553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Cognitive Operations</a:t>
              </a:r>
              <a:endParaRPr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4"/>
          <p:cNvGrpSpPr/>
          <p:nvPr/>
        </p:nvGrpSpPr>
        <p:grpSpPr>
          <a:xfrm>
            <a:off x="3427532" y="1874974"/>
            <a:ext cx="4630843" cy="1424394"/>
            <a:chOff x="5040075" y="616150"/>
            <a:chExt cx="3964423" cy="1478200"/>
          </a:xfrm>
        </p:grpSpPr>
        <p:sp>
          <p:nvSpPr>
            <p:cNvPr id="188" name="Google Shape;188;p24"/>
            <p:cNvSpPr/>
            <p:nvPr/>
          </p:nvSpPr>
          <p:spPr>
            <a:xfrm>
              <a:off x="5901225" y="616150"/>
              <a:ext cx="13995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SMART</a:t>
              </a:r>
              <a:endParaRPr/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5040075" y="1552288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Assembling</a:t>
              </a: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7774498" y="1586150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Translating</a:t>
              </a:r>
              <a:endParaRPr/>
            </a:p>
          </p:txBody>
        </p:sp>
        <p:cxnSp>
          <p:nvCxnSpPr>
            <p:cNvPr id="191" name="Google Shape;191;p24"/>
            <p:cNvCxnSpPr>
              <a:stCxn id="188" idx="2"/>
              <a:endCxn id="189" idx="0"/>
            </p:cNvCxnSpPr>
            <p:nvPr/>
          </p:nvCxnSpPr>
          <p:spPr>
            <a:xfrm flipH="1">
              <a:off x="5655075" y="1124350"/>
              <a:ext cx="945900" cy="427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24"/>
            <p:cNvCxnSpPr>
              <a:stCxn id="188" idx="2"/>
              <a:endCxn id="190" idx="0"/>
            </p:cNvCxnSpPr>
            <p:nvPr/>
          </p:nvCxnSpPr>
          <p:spPr>
            <a:xfrm>
              <a:off x="6600975" y="1124350"/>
              <a:ext cx="1788600" cy="46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en" sz="3400" dirty="0">
                <a:solidFill>
                  <a:schemeClr val="dk2"/>
                </a:solidFill>
              </a:rPr>
              <a:t>Building Detectors – </a:t>
            </a:r>
            <a:br>
              <a:rPr lang="en" sz="3400" dirty="0">
                <a:solidFill>
                  <a:schemeClr val="dk2"/>
                </a:solidFill>
              </a:rPr>
            </a:br>
            <a:r>
              <a:rPr lang="en" sz="3400" dirty="0">
                <a:solidFill>
                  <a:schemeClr val="dk2"/>
                </a:solidFill>
              </a:rPr>
              <a:t>Construct Operationalization </a:t>
            </a:r>
            <a:endParaRPr sz="3400" dirty="0">
              <a:solidFill>
                <a:schemeClr val="dk2"/>
              </a:solidFill>
            </a:endParaRPr>
          </a:p>
        </p:txBody>
      </p:sp>
      <p:grpSp>
        <p:nvGrpSpPr>
          <p:cNvPr id="194" name="Google Shape;194;p24"/>
          <p:cNvGrpSpPr/>
          <p:nvPr/>
        </p:nvGrpSpPr>
        <p:grpSpPr>
          <a:xfrm>
            <a:off x="8058376" y="1903600"/>
            <a:ext cx="1048241" cy="1248778"/>
            <a:chOff x="8007939" y="1301129"/>
            <a:chExt cx="1051501" cy="1504008"/>
          </a:xfrm>
        </p:grpSpPr>
        <p:sp>
          <p:nvSpPr>
            <p:cNvPr id="195" name="Google Shape;195;p24"/>
            <p:cNvSpPr/>
            <p:nvPr/>
          </p:nvSpPr>
          <p:spPr>
            <a:xfrm>
              <a:off x="8007939" y="1301129"/>
              <a:ext cx="10515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Framework</a:t>
              </a:r>
              <a:endParaRPr sz="1200"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8007940" y="2410637"/>
              <a:ext cx="10515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Cognitive Operations</a:t>
              </a:r>
              <a:endParaRPr sz="12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5"/>
          <p:cNvGrpSpPr/>
          <p:nvPr/>
        </p:nvGrpSpPr>
        <p:grpSpPr>
          <a:xfrm>
            <a:off x="412200" y="1874975"/>
            <a:ext cx="7646176" cy="2146977"/>
            <a:chOff x="2458677" y="616150"/>
            <a:chExt cx="6545823" cy="2228080"/>
          </a:xfrm>
        </p:grpSpPr>
        <p:sp>
          <p:nvSpPr>
            <p:cNvPr id="202" name="Google Shape;202;p25"/>
            <p:cNvSpPr/>
            <p:nvPr/>
          </p:nvSpPr>
          <p:spPr>
            <a:xfrm>
              <a:off x="5901225" y="616150"/>
              <a:ext cx="13995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SMART</a:t>
              </a: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5040075" y="1552288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Assembling</a:t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774498" y="1586150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Translating</a:t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2458677" y="2336030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Numerical Representation</a:t>
              </a: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368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Contextual Representation</a:t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491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Strategy Orientation</a:t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614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Outcome Orientation</a:t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7774500" y="232247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Data Transformation</a:t>
              </a:r>
              <a:endParaRPr/>
            </a:p>
          </p:txBody>
        </p:sp>
        <p:cxnSp>
          <p:nvCxnSpPr>
            <p:cNvPr id="210" name="Google Shape;210;p25"/>
            <p:cNvCxnSpPr>
              <a:stCxn id="202" idx="2"/>
              <a:endCxn id="203" idx="0"/>
            </p:cNvCxnSpPr>
            <p:nvPr/>
          </p:nvCxnSpPr>
          <p:spPr>
            <a:xfrm flipH="1">
              <a:off x="5655075" y="1124350"/>
              <a:ext cx="945900" cy="427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25"/>
            <p:cNvCxnSpPr>
              <a:stCxn id="202" idx="2"/>
              <a:endCxn id="204" idx="0"/>
            </p:cNvCxnSpPr>
            <p:nvPr/>
          </p:nvCxnSpPr>
          <p:spPr>
            <a:xfrm>
              <a:off x="6600975" y="1124350"/>
              <a:ext cx="1788600" cy="46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25"/>
            <p:cNvCxnSpPr>
              <a:stCxn id="203" idx="2"/>
              <a:endCxn id="205" idx="0"/>
            </p:cNvCxnSpPr>
            <p:nvPr/>
          </p:nvCxnSpPr>
          <p:spPr>
            <a:xfrm flipH="1">
              <a:off x="3073575" y="2060488"/>
              <a:ext cx="258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25"/>
            <p:cNvCxnSpPr>
              <a:stCxn id="203" idx="2"/>
              <a:endCxn id="206" idx="0"/>
            </p:cNvCxnSpPr>
            <p:nvPr/>
          </p:nvCxnSpPr>
          <p:spPr>
            <a:xfrm flipH="1">
              <a:off x="4303575" y="2060488"/>
              <a:ext cx="135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25"/>
            <p:cNvCxnSpPr>
              <a:stCxn id="203" idx="2"/>
              <a:endCxn id="207" idx="0"/>
            </p:cNvCxnSpPr>
            <p:nvPr/>
          </p:nvCxnSpPr>
          <p:spPr>
            <a:xfrm flipH="1">
              <a:off x="5533575" y="2060488"/>
              <a:ext cx="12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25"/>
            <p:cNvCxnSpPr>
              <a:stCxn id="203" idx="2"/>
              <a:endCxn id="208" idx="0"/>
            </p:cNvCxnSpPr>
            <p:nvPr/>
          </p:nvCxnSpPr>
          <p:spPr>
            <a:xfrm>
              <a:off x="5655075" y="2060488"/>
              <a:ext cx="1108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25"/>
            <p:cNvCxnSpPr>
              <a:stCxn id="204" idx="2"/>
              <a:endCxn id="209" idx="0"/>
            </p:cNvCxnSpPr>
            <p:nvPr/>
          </p:nvCxnSpPr>
          <p:spPr>
            <a:xfrm>
              <a:off x="8389498" y="2094350"/>
              <a:ext cx="0" cy="22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en" sz="3400" dirty="0">
                <a:solidFill>
                  <a:schemeClr val="dk2"/>
                </a:solidFill>
              </a:rPr>
              <a:t>Building Detectors – </a:t>
            </a:r>
            <a:br>
              <a:rPr lang="en" sz="3400" dirty="0">
                <a:solidFill>
                  <a:schemeClr val="dk2"/>
                </a:solidFill>
              </a:rPr>
            </a:br>
            <a:r>
              <a:rPr lang="en" sz="3400" dirty="0">
                <a:solidFill>
                  <a:schemeClr val="dk2"/>
                </a:solidFill>
              </a:rPr>
              <a:t>Construct Operationalization </a:t>
            </a:r>
            <a:endParaRPr sz="3400" dirty="0">
              <a:solidFill>
                <a:schemeClr val="dk2"/>
              </a:solidFill>
            </a:endParaRPr>
          </a:p>
        </p:txBody>
      </p:sp>
      <p:grpSp>
        <p:nvGrpSpPr>
          <p:cNvPr id="218" name="Google Shape;218;p25"/>
          <p:cNvGrpSpPr/>
          <p:nvPr/>
        </p:nvGrpSpPr>
        <p:grpSpPr>
          <a:xfrm>
            <a:off x="8058376" y="1903600"/>
            <a:ext cx="1048241" cy="2089728"/>
            <a:chOff x="8007939" y="1301129"/>
            <a:chExt cx="1051501" cy="2516835"/>
          </a:xfrm>
        </p:grpSpPr>
        <p:sp>
          <p:nvSpPr>
            <p:cNvPr id="219" name="Google Shape;219;p25"/>
            <p:cNvSpPr/>
            <p:nvPr/>
          </p:nvSpPr>
          <p:spPr>
            <a:xfrm>
              <a:off x="8007939" y="1301129"/>
              <a:ext cx="10515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Framework</a:t>
              </a:r>
              <a:endParaRPr sz="1200"/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8007940" y="2410637"/>
              <a:ext cx="10515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Cognitive Operations</a:t>
              </a:r>
              <a:endParaRPr sz="1200"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8056540" y="3423464"/>
              <a:ext cx="9543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SRL Indicators</a:t>
              </a:r>
              <a:endParaRPr sz="12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6"/>
          <p:cNvGrpSpPr/>
          <p:nvPr/>
        </p:nvGrpSpPr>
        <p:grpSpPr>
          <a:xfrm>
            <a:off x="412198" y="1874975"/>
            <a:ext cx="7646178" cy="3916721"/>
            <a:chOff x="2458675" y="616150"/>
            <a:chExt cx="6545825" cy="4064675"/>
          </a:xfrm>
        </p:grpSpPr>
        <p:sp>
          <p:nvSpPr>
            <p:cNvPr id="227" name="Google Shape;227;p26"/>
            <p:cNvSpPr/>
            <p:nvPr/>
          </p:nvSpPr>
          <p:spPr>
            <a:xfrm>
              <a:off x="5901225" y="616150"/>
              <a:ext cx="13995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SMART</a:t>
              </a: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5040075" y="1552288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Assembling</a:t>
              </a: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7774498" y="1586150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Translating</a:t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245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Numerical Representation</a:t>
              </a: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368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Contextual Representation</a:t>
              </a: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491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Strategy Orientation</a:t>
              </a: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614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Outcome Orientation</a:t>
              </a: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7774500" y="232247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Data Transformation</a:t>
              </a: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2460325" y="2844225"/>
              <a:ext cx="1230000" cy="183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>
                  <a:solidFill>
                    <a:schemeClr val="dk1"/>
                  </a:solidFill>
                </a:rPr>
                <a:t>represents problems with </a:t>
              </a:r>
              <a:r>
                <a:rPr lang="en" sz="1100" b="1">
                  <a:solidFill>
                    <a:schemeClr val="dk1"/>
                  </a:solidFill>
                </a:rPr>
                <a:t>numerical components </a:t>
              </a:r>
              <a:r>
                <a:rPr lang="en" sz="1100">
                  <a:solidFill>
                    <a:schemeClr val="dk1"/>
                  </a:solidFill>
                </a:rPr>
                <a:t>and demonstrates a level of understanding of how the numerical values are used </a:t>
              </a:r>
              <a:endParaRPr sz="1100"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3686875" y="2844225"/>
              <a:ext cx="1230000" cy="183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>
                  <a:solidFill>
                    <a:schemeClr val="dk1"/>
                  </a:solidFill>
                </a:rPr>
                <a:t>Represents </a:t>
              </a:r>
              <a:endParaRPr sz="1100">
                <a:solidFill>
                  <a:schemeClr val="dk1"/>
                </a:solidFill>
              </a:endParaRPr>
            </a:p>
            <a:p>
              <a:pPr>
                <a:lnSpc>
                  <a:spcPct val="115000"/>
                </a:lnSpc>
              </a:pPr>
              <a:r>
                <a:rPr lang="en" sz="1100">
                  <a:solidFill>
                    <a:schemeClr val="dk1"/>
                  </a:solidFill>
                </a:rPr>
                <a:t>the problem includes </a:t>
              </a:r>
              <a:r>
                <a:rPr lang="en" sz="1100" b="1">
                  <a:solidFill>
                    <a:schemeClr val="dk1"/>
                  </a:solidFill>
                </a:rPr>
                <a:t>contextual details relating to the setting/ characters/ situations </a:t>
              </a:r>
              <a:endParaRPr sz="1100">
                <a:solidFill>
                  <a:schemeClr val="dk1"/>
                </a:solidFill>
              </a:endParaRPr>
            </a:p>
          </p:txBody>
        </p:sp>
        <p:cxnSp>
          <p:nvCxnSpPr>
            <p:cNvPr id="237" name="Google Shape;237;p26"/>
            <p:cNvCxnSpPr>
              <a:stCxn id="227" idx="2"/>
              <a:endCxn id="228" idx="0"/>
            </p:cNvCxnSpPr>
            <p:nvPr/>
          </p:nvCxnSpPr>
          <p:spPr>
            <a:xfrm flipH="1">
              <a:off x="5655075" y="1124350"/>
              <a:ext cx="945900" cy="427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26"/>
            <p:cNvCxnSpPr>
              <a:stCxn id="227" idx="2"/>
              <a:endCxn id="229" idx="0"/>
            </p:cNvCxnSpPr>
            <p:nvPr/>
          </p:nvCxnSpPr>
          <p:spPr>
            <a:xfrm>
              <a:off x="6600975" y="1124350"/>
              <a:ext cx="1788600" cy="46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26"/>
            <p:cNvCxnSpPr>
              <a:stCxn id="228" idx="2"/>
              <a:endCxn id="230" idx="0"/>
            </p:cNvCxnSpPr>
            <p:nvPr/>
          </p:nvCxnSpPr>
          <p:spPr>
            <a:xfrm flipH="1">
              <a:off x="3073575" y="2060488"/>
              <a:ext cx="258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26"/>
            <p:cNvCxnSpPr>
              <a:stCxn id="228" idx="2"/>
              <a:endCxn id="231" idx="0"/>
            </p:cNvCxnSpPr>
            <p:nvPr/>
          </p:nvCxnSpPr>
          <p:spPr>
            <a:xfrm flipH="1">
              <a:off x="4303575" y="2060488"/>
              <a:ext cx="135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26"/>
            <p:cNvCxnSpPr>
              <a:stCxn id="228" idx="2"/>
              <a:endCxn id="232" idx="0"/>
            </p:cNvCxnSpPr>
            <p:nvPr/>
          </p:nvCxnSpPr>
          <p:spPr>
            <a:xfrm flipH="1">
              <a:off x="5533575" y="2060488"/>
              <a:ext cx="12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26"/>
            <p:cNvCxnSpPr>
              <a:stCxn id="228" idx="2"/>
              <a:endCxn id="233" idx="0"/>
            </p:cNvCxnSpPr>
            <p:nvPr/>
          </p:nvCxnSpPr>
          <p:spPr>
            <a:xfrm>
              <a:off x="5655075" y="2060488"/>
              <a:ext cx="1108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26"/>
            <p:cNvCxnSpPr>
              <a:stCxn id="229" idx="2"/>
              <a:endCxn id="234" idx="0"/>
            </p:cNvCxnSpPr>
            <p:nvPr/>
          </p:nvCxnSpPr>
          <p:spPr>
            <a:xfrm>
              <a:off x="8389498" y="2094350"/>
              <a:ext cx="0" cy="22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4" name="Google Shape;244;p26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en" sz="3400" dirty="0">
                <a:solidFill>
                  <a:schemeClr val="dk2"/>
                </a:solidFill>
              </a:rPr>
              <a:t>Building Detectors – </a:t>
            </a:r>
            <a:br>
              <a:rPr lang="en" sz="3400" dirty="0">
                <a:solidFill>
                  <a:schemeClr val="dk2"/>
                </a:solidFill>
              </a:rPr>
            </a:br>
            <a:r>
              <a:rPr lang="en" sz="3400" dirty="0">
                <a:solidFill>
                  <a:schemeClr val="dk2"/>
                </a:solidFill>
              </a:rPr>
              <a:t>Construct Operationalization </a:t>
            </a:r>
            <a:endParaRPr sz="3400" dirty="0">
              <a:solidFill>
                <a:schemeClr val="dk2"/>
              </a:solidFill>
            </a:endParaRPr>
          </a:p>
        </p:txBody>
      </p:sp>
      <p:grpSp>
        <p:nvGrpSpPr>
          <p:cNvPr id="245" name="Google Shape;245;p26"/>
          <p:cNvGrpSpPr/>
          <p:nvPr/>
        </p:nvGrpSpPr>
        <p:grpSpPr>
          <a:xfrm>
            <a:off x="8058374" y="1903589"/>
            <a:ext cx="1048242" cy="2089741"/>
            <a:chOff x="8007938" y="1301113"/>
            <a:chExt cx="1051501" cy="2516850"/>
          </a:xfrm>
        </p:grpSpPr>
        <p:sp>
          <p:nvSpPr>
            <p:cNvPr id="246" name="Google Shape;246;p26"/>
            <p:cNvSpPr/>
            <p:nvPr/>
          </p:nvSpPr>
          <p:spPr>
            <a:xfrm>
              <a:off x="8007938" y="1301113"/>
              <a:ext cx="10515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Framework</a:t>
              </a:r>
              <a:endParaRPr sz="1200"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8007940" y="2410637"/>
              <a:ext cx="10515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Cognitive Operations</a:t>
              </a:r>
              <a:endParaRPr sz="1200"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8056540" y="3423464"/>
              <a:ext cx="9543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SRL Indicators</a:t>
              </a:r>
              <a:endParaRPr sz="12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7"/>
          <p:cNvGrpSpPr/>
          <p:nvPr/>
        </p:nvGrpSpPr>
        <p:grpSpPr>
          <a:xfrm>
            <a:off x="412198" y="1874975"/>
            <a:ext cx="7646178" cy="3916721"/>
            <a:chOff x="2458675" y="616150"/>
            <a:chExt cx="6545825" cy="4064675"/>
          </a:xfrm>
        </p:grpSpPr>
        <p:sp>
          <p:nvSpPr>
            <p:cNvPr id="254" name="Google Shape;254;p27"/>
            <p:cNvSpPr/>
            <p:nvPr/>
          </p:nvSpPr>
          <p:spPr>
            <a:xfrm>
              <a:off x="5901225" y="616150"/>
              <a:ext cx="13995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SMART</a:t>
              </a: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5040075" y="1552288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Assembling</a:t>
              </a: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7774498" y="1586150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Translating</a:t>
              </a: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245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Numerical Representation</a:t>
              </a: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368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Contextual Representation</a:t>
              </a: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491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Strategy Orientation</a:t>
              </a: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614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Outcome Orientation</a:t>
              </a: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7774500" y="232247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Data Transformation</a:t>
              </a: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4918675" y="2844225"/>
              <a:ext cx="1230000" cy="183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>
                  <a:solidFill>
                    <a:schemeClr val="dk1"/>
                  </a:solidFill>
                </a:rPr>
                <a:t>states a </a:t>
              </a:r>
              <a:r>
                <a:rPr lang="en" sz="1100" b="1">
                  <a:solidFill>
                    <a:schemeClr val="dk1"/>
                  </a:solidFill>
                </a:rPr>
                <a:t>plan</a:t>
              </a:r>
              <a:r>
                <a:rPr lang="en" sz="1100">
                  <a:solidFill>
                    <a:schemeClr val="dk1"/>
                  </a:solidFill>
                </a:rPr>
                <a:t> for how they will find the answer 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6148675" y="2844225"/>
              <a:ext cx="1230000" cy="183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>
                  <a:solidFill>
                    <a:schemeClr val="dk1"/>
                  </a:solidFill>
                </a:rPr>
                <a:t>provides only a </a:t>
              </a:r>
              <a:r>
                <a:rPr lang="en" sz="1100" b="1">
                  <a:solidFill>
                    <a:schemeClr val="dk1"/>
                  </a:solidFill>
                </a:rPr>
                <a:t>numerical estimate</a:t>
              </a:r>
              <a:r>
                <a:rPr lang="en" sz="1100">
                  <a:solidFill>
                    <a:schemeClr val="dk1"/>
                  </a:solidFill>
                </a:rPr>
                <a:t> of the </a:t>
              </a:r>
              <a:r>
                <a:rPr lang="en" sz="1100" b="1">
                  <a:solidFill>
                    <a:schemeClr val="dk1"/>
                  </a:solidFill>
                </a:rPr>
                <a:t>final answer </a:t>
              </a:r>
              <a:endParaRPr sz="1100" b="1">
                <a:solidFill>
                  <a:schemeClr val="dk1"/>
                </a:solidFill>
              </a:endParaRPr>
            </a:p>
          </p:txBody>
        </p:sp>
        <p:cxnSp>
          <p:nvCxnSpPr>
            <p:cNvPr id="264" name="Google Shape;264;p27"/>
            <p:cNvCxnSpPr>
              <a:stCxn id="254" idx="2"/>
              <a:endCxn id="255" idx="0"/>
            </p:cNvCxnSpPr>
            <p:nvPr/>
          </p:nvCxnSpPr>
          <p:spPr>
            <a:xfrm flipH="1">
              <a:off x="5655075" y="1124350"/>
              <a:ext cx="945900" cy="427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27"/>
            <p:cNvCxnSpPr>
              <a:stCxn id="254" idx="2"/>
              <a:endCxn id="256" idx="0"/>
            </p:cNvCxnSpPr>
            <p:nvPr/>
          </p:nvCxnSpPr>
          <p:spPr>
            <a:xfrm>
              <a:off x="6600975" y="1124350"/>
              <a:ext cx="1788600" cy="46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27"/>
            <p:cNvCxnSpPr>
              <a:stCxn id="255" idx="2"/>
              <a:endCxn id="257" idx="0"/>
            </p:cNvCxnSpPr>
            <p:nvPr/>
          </p:nvCxnSpPr>
          <p:spPr>
            <a:xfrm flipH="1">
              <a:off x="3073575" y="2060488"/>
              <a:ext cx="258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27"/>
            <p:cNvCxnSpPr>
              <a:stCxn id="255" idx="2"/>
              <a:endCxn id="258" idx="0"/>
            </p:cNvCxnSpPr>
            <p:nvPr/>
          </p:nvCxnSpPr>
          <p:spPr>
            <a:xfrm flipH="1">
              <a:off x="4303575" y="2060488"/>
              <a:ext cx="135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27"/>
            <p:cNvCxnSpPr>
              <a:stCxn id="255" idx="2"/>
              <a:endCxn id="259" idx="0"/>
            </p:cNvCxnSpPr>
            <p:nvPr/>
          </p:nvCxnSpPr>
          <p:spPr>
            <a:xfrm flipH="1">
              <a:off x="5533575" y="2060488"/>
              <a:ext cx="12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27"/>
            <p:cNvCxnSpPr>
              <a:stCxn id="255" idx="2"/>
              <a:endCxn id="260" idx="0"/>
            </p:cNvCxnSpPr>
            <p:nvPr/>
          </p:nvCxnSpPr>
          <p:spPr>
            <a:xfrm>
              <a:off x="5655075" y="2060488"/>
              <a:ext cx="1108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27"/>
            <p:cNvCxnSpPr>
              <a:stCxn id="256" idx="2"/>
              <a:endCxn id="261" idx="0"/>
            </p:cNvCxnSpPr>
            <p:nvPr/>
          </p:nvCxnSpPr>
          <p:spPr>
            <a:xfrm>
              <a:off x="8389498" y="2094350"/>
              <a:ext cx="0" cy="22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1" name="Google Shape;271;p27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en" sz="3400" dirty="0">
                <a:solidFill>
                  <a:schemeClr val="dk2"/>
                </a:solidFill>
              </a:rPr>
              <a:t>Building Detectors – </a:t>
            </a:r>
            <a:br>
              <a:rPr lang="en" sz="3400" dirty="0">
                <a:solidFill>
                  <a:schemeClr val="dk2"/>
                </a:solidFill>
              </a:rPr>
            </a:br>
            <a:r>
              <a:rPr lang="en" sz="3400" dirty="0">
                <a:solidFill>
                  <a:schemeClr val="dk2"/>
                </a:solidFill>
              </a:rPr>
              <a:t>Construct Operationalization </a:t>
            </a:r>
            <a:endParaRPr sz="3400" dirty="0">
              <a:solidFill>
                <a:schemeClr val="dk2"/>
              </a:solidFill>
            </a:endParaRPr>
          </a:p>
        </p:txBody>
      </p:sp>
      <p:grpSp>
        <p:nvGrpSpPr>
          <p:cNvPr id="272" name="Google Shape;272;p27"/>
          <p:cNvGrpSpPr/>
          <p:nvPr/>
        </p:nvGrpSpPr>
        <p:grpSpPr>
          <a:xfrm>
            <a:off x="8058374" y="1903589"/>
            <a:ext cx="1048242" cy="2089741"/>
            <a:chOff x="8007938" y="1301113"/>
            <a:chExt cx="1051501" cy="2516850"/>
          </a:xfrm>
        </p:grpSpPr>
        <p:sp>
          <p:nvSpPr>
            <p:cNvPr id="273" name="Google Shape;273;p27"/>
            <p:cNvSpPr/>
            <p:nvPr/>
          </p:nvSpPr>
          <p:spPr>
            <a:xfrm>
              <a:off x="8007938" y="1301113"/>
              <a:ext cx="10515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Framework</a:t>
              </a:r>
              <a:endParaRPr sz="1200"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8007940" y="2410637"/>
              <a:ext cx="10515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Cognitive Operations</a:t>
              </a:r>
              <a:endParaRPr sz="1200"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8056540" y="3423464"/>
              <a:ext cx="9543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SRL Indicators</a:t>
              </a:r>
              <a:endParaRPr sz="12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en" sz="3400" dirty="0">
                <a:solidFill>
                  <a:schemeClr val="dk2"/>
                </a:solidFill>
              </a:rPr>
              <a:t>Building Detectors – </a:t>
            </a:r>
            <a:br>
              <a:rPr lang="en" sz="3400" dirty="0">
                <a:solidFill>
                  <a:schemeClr val="dk2"/>
                </a:solidFill>
              </a:rPr>
            </a:br>
            <a:r>
              <a:rPr lang="en" sz="3400" dirty="0">
                <a:solidFill>
                  <a:schemeClr val="dk2"/>
                </a:solidFill>
              </a:rPr>
              <a:t>Construct Operationalization </a:t>
            </a:r>
            <a:endParaRPr sz="3400" dirty="0">
              <a:solidFill>
                <a:schemeClr val="dk2"/>
              </a:solidFill>
            </a:endParaRPr>
          </a:p>
        </p:txBody>
      </p:sp>
      <p:grpSp>
        <p:nvGrpSpPr>
          <p:cNvPr id="281" name="Google Shape;281;p28"/>
          <p:cNvGrpSpPr/>
          <p:nvPr/>
        </p:nvGrpSpPr>
        <p:grpSpPr>
          <a:xfrm>
            <a:off x="412198" y="1874974"/>
            <a:ext cx="7646178" cy="3903640"/>
            <a:chOff x="2458675" y="616150"/>
            <a:chExt cx="6545825" cy="4051100"/>
          </a:xfrm>
        </p:grpSpPr>
        <p:sp>
          <p:nvSpPr>
            <p:cNvPr id="282" name="Google Shape;282;p28"/>
            <p:cNvSpPr/>
            <p:nvPr/>
          </p:nvSpPr>
          <p:spPr>
            <a:xfrm>
              <a:off x="5901225" y="616150"/>
              <a:ext cx="13995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SMART</a:t>
              </a: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5040075" y="1552288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Assembling</a:t>
              </a: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7774498" y="1586150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Translating</a:t>
              </a: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45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Numerical Representation</a:t>
              </a: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368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Contextual Representation</a:t>
              </a: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491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Strategy Orientation</a:t>
              </a: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614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Outcome Orientation</a:t>
              </a: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7774500" y="232247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Data Transformation</a:t>
              </a: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774500" y="2830650"/>
              <a:ext cx="1230000" cy="183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>
                  <a:solidFill>
                    <a:schemeClr val="dk1"/>
                  </a:solidFill>
                </a:rPr>
                <a:t>The learner </a:t>
              </a:r>
              <a:r>
                <a:rPr lang="en" sz="1100" b="1">
                  <a:solidFill>
                    <a:schemeClr val="dk1"/>
                  </a:solidFill>
                </a:rPr>
                <a:t>manipulates the ways information is represented</a:t>
              </a:r>
              <a:r>
                <a:rPr lang="en" sz="1100">
                  <a:solidFill>
                    <a:schemeClr val="dk1"/>
                  </a:solidFill>
                </a:rPr>
                <a:t> to them in the problem</a:t>
              </a:r>
              <a:endParaRPr sz="1100">
                <a:solidFill>
                  <a:schemeClr val="dk1"/>
                </a:solidFill>
              </a:endParaRPr>
            </a:p>
          </p:txBody>
        </p:sp>
        <p:cxnSp>
          <p:nvCxnSpPr>
            <p:cNvPr id="291" name="Google Shape;291;p28"/>
            <p:cNvCxnSpPr>
              <a:stCxn id="282" idx="2"/>
              <a:endCxn id="283" idx="0"/>
            </p:cNvCxnSpPr>
            <p:nvPr/>
          </p:nvCxnSpPr>
          <p:spPr>
            <a:xfrm flipH="1">
              <a:off x="5655075" y="1124350"/>
              <a:ext cx="945900" cy="427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28"/>
            <p:cNvCxnSpPr>
              <a:stCxn id="282" idx="2"/>
              <a:endCxn id="284" idx="0"/>
            </p:cNvCxnSpPr>
            <p:nvPr/>
          </p:nvCxnSpPr>
          <p:spPr>
            <a:xfrm>
              <a:off x="6600975" y="1124350"/>
              <a:ext cx="1788600" cy="46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28"/>
            <p:cNvCxnSpPr>
              <a:stCxn id="283" idx="2"/>
              <a:endCxn id="285" idx="0"/>
            </p:cNvCxnSpPr>
            <p:nvPr/>
          </p:nvCxnSpPr>
          <p:spPr>
            <a:xfrm flipH="1">
              <a:off x="3073575" y="2060488"/>
              <a:ext cx="258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28"/>
            <p:cNvCxnSpPr>
              <a:stCxn id="283" idx="2"/>
              <a:endCxn id="286" idx="0"/>
            </p:cNvCxnSpPr>
            <p:nvPr/>
          </p:nvCxnSpPr>
          <p:spPr>
            <a:xfrm flipH="1">
              <a:off x="4303575" y="2060488"/>
              <a:ext cx="135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28"/>
            <p:cNvCxnSpPr>
              <a:stCxn id="283" idx="2"/>
              <a:endCxn id="287" idx="0"/>
            </p:cNvCxnSpPr>
            <p:nvPr/>
          </p:nvCxnSpPr>
          <p:spPr>
            <a:xfrm flipH="1">
              <a:off x="5533575" y="2060488"/>
              <a:ext cx="12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28"/>
            <p:cNvCxnSpPr>
              <a:stCxn id="283" idx="2"/>
              <a:endCxn id="288" idx="0"/>
            </p:cNvCxnSpPr>
            <p:nvPr/>
          </p:nvCxnSpPr>
          <p:spPr>
            <a:xfrm>
              <a:off x="5655075" y="2060488"/>
              <a:ext cx="1108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28"/>
            <p:cNvCxnSpPr>
              <a:stCxn id="284" idx="2"/>
              <a:endCxn id="289" idx="0"/>
            </p:cNvCxnSpPr>
            <p:nvPr/>
          </p:nvCxnSpPr>
          <p:spPr>
            <a:xfrm>
              <a:off x="8389498" y="2094350"/>
              <a:ext cx="0" cy="22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8" name="Google Shape;298;p28"/>
          <p:cNvGrpSpPr/>
          <p:nvPr/>
        </p:nvGrpSpPr>
        <p:grpSpPr>
          <a:xfrm>
            <a:off x="8058374" y="1903589"/>
            <a:ext cx="1048242" cy="2089741"/>
            <a:chOff x="8007938" y="1301113"/>
            <a:chExt cx="1051501" cy="2516850"/>
          </a:xfrm>
        </p:grpSpPr>
        <p:sp>
          <p:nvSpPr>
            <p:cNvPr id="299" name="Google Shape;299;p28"/>
            <p:cNvSpPr/>
            <p:nvPr/>
          </p:nvSpPr>
          <p:spPr>
            <a:xfrm>
              <a:off x="8007938" y="1301113"/>
              <a:ext cx="10515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Framework</a:t>
              </a:r>
              <a:endParaRPr sz="1200"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8007940" y="2410637"/>
              <a:ext cx="10515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Cognitive Operations</a:t>
              </a:r>
              <a:endParaRPr sz="1200"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8056540" y="3423464"/>
              <a:ext cx="9543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SRL Indicators</a:t>
              </a:r>
              <a:endParaRPr sz="12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en" sz="3400" dirty="0">
                <a:solidFill>
                  <a:schemeClr val="dk2"/>
                </a:solidFill>
              </a:rPr>
              <a:t>Building Detectors – </a:t>
            </a:r>
            <a:br>
              <a:rPr lang="en" sz="3400" dirty="0">
                <a:solidFill>
                  <a:schemeClr val="dk2"/>
                </a:solidFill>
              </a:rPr>
            </a:br>
            <a:r>
              <a:rPr lang="en" sz="3400" dirty="0">
                <a:solidFill>
                  <a:schemeClr val="dk2"/>
                </a:solidFill>
              </a:rPr>
              <a:t>Construct Operationalization </a:t>
            </a:r>
            <a:endParaRPr sz="3400" dirty="0">
              <a:solidFill>
                <a:schemeClr val="dk2"/>
              </a:solidFill>
            </a:endParaRPr>
          </a:p>
        </p:txBody>
      </p:sp>
      <p:grpSp>
        <p:nvGrpSpPr>
          <p:cNvPr id="307" name="Google Shape;307;p29"/>
          <p:cNvGrpSpPr/>
          <p:nvPr/>
        </p:nvGrpSpPr>
        <p:grpSpPr>
          <a:xfrm>
            <a:off x="412198" y="1874974"/>
            <a:ext cx="7646178" cy="3903640"/>
            <a:chOff x="2458675" y="616150"/>
            <a:chExt cx="6545825" cy="4051100"/>
          </a:xfrm>
        </p:grpSpPr>
        <p:sp>
          <p:nvSpPr>
            <p:cNvPr id="308" name="Google Shape;308;p29"/>
            <p:cNvSpPr/>
            <p:nvPr/>
          </p:nvSpPr>
          <p:spPr>
            <a:xfrm>
              <a:off x="5901225" y="616150"/>
              <a:ext cx="13995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SMART</a:t>
              </a: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5040075" y="1552288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Assembling</a:t>
              </a: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7774498" y="1586150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Translating</a:t>
              </a: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245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Numerical Representation</a:t>
              </a: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368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Contextual Representation</a:t>
              </a: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491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Strategy Orientation</a:t>
              </a:r>
              <a:endParaRPr/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6148675" y="233602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Outcome Orientation</a:t>
              </a:r>
              <a:endParaRPr/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7774500" y="2322475"/>
              <a:ext cx="1230000" cy="508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Data Transformation</a:t>
              </a: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7774500" y="2830650"/>
              <a:ext cx="1230000" cy="183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>
                  <a:solidFill>
                    <a:schemeClr val="dk1"/>
                  </a:solidFill>
                </a:rPr>
                <a:t>The learner </a:t>
              </a:r>
              <a:r>
                <a:rPr lang="en" sz="1100" b="1">
                  <a:solidFill>
                    <a:schemeClr val="dk1"/>
                  </a:solidFill>
                </a:rPr>
                <a:t>manipulates the ways information is represented</a:t>
              </a:r>
              <a:r>
                <a:rPr lang="en" sz="1100">
                  <a:solidFill>
                    <a:schemeClr val="dk1"/>
                  </a:solidFill>
                </a:rPr>
                <a:t> to them in the problem</a:t>
              </a:r>
              <a:endParaRPr sz="1100">
                <a:solidFill>
                  <a:schemeClr val="dk1"/>
                </a:solidFill>
              </a:endParaRPr>
            </a:p>
          </p:txBody>
        </p:sp>
        <p:cxnSp>
          <p:nvCxnSpPr>
            <p:cNvPr id="317" name="Google Shape;317;p29"/>
            <p:cNvCxnSpPr>
              <a:stCxn id="308" idx="2"/>
              <a:endCxn id="309" idx="0"/>
            </p:cNvCxnSpPr>
            <p:nvPr/>
          </p:nvCxnSpPr>
          <p:spPr>
            <a:xfrm flipH="1">
              <a:off x="5655075" y="1124350"/>
              <a:ext cx="945900" cy="427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29"/>
            <p:cNvCxnSpPr>
              <a:stCxn id="308" idx="2"/>
              <a:endCxn id="310" idx="0"/>
            </p:cNvCxnSpPr>
            <p:nvPr/>
          </p:nvCxnSpPr>
          <p:spPr>
            <a:xfrm>
              <a:off x="6600975" y="1124350"/>
              <a:ext cx="1788600" cy="461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29"/>
            <p:cNvCxnSpPr>
              <a:stCxn id="309" idx="2"/>
              <a:endCxn id="311" idx="0"/>
            </p:cNvCxnSpPr>
            <p:nvPr/>
          </p:nvCxnSpPr>
          <p:spPr>
            <a:xfrm flipH="1">
              <a:off x="3073575" y="2060488"/>
              <a:ext cx="258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29"/>
            <p:cNvCxnSpPr>
              <a:stCxn id="309" idx="2"/>
              <a:endCxn id="312" idx="0"/>
            </p:cNvCxnSpPr>
            <p:nvPr/>
          </p:nvCxnSpPr>
          <p:spPr>
            <a:xfrm flipH="1">
              <a:off x="4303575" y="2060488"/>
              <a:ext cx="135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29"/>
            <p:cNvCxnSpPr>
              <a:stCxn id="309" idx="2"/>
              <a:endCxn id="313" idx="0"/>
            </p:cNvCxnSpPr>
            <p:nvPr/>
          </p:nvCxnSpPr>
          <p:spPr>
            <a:xfrm flipH="1">
              <a:off x="5533575" y="2060488"/>
              <a:ext cx="121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29"/>
            <p:cNvCxnSpPr>
              <a:stCxn id="309" idx="2"/>
              <a:endCxn id="314" idx="0"/>
            </p:cNvCxnSpPr>
            <p:nvPr/>
          </p:nvCxnSpPr>
          <p:spPr>
            <a:xfrm>
              <a:off x="5655075" y="2060488"/>
              <a:ext cx="1108500" cy="275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29"/>
            <p:cNvCxnSpPr>
              <a:stCxn id="310" idx="2"/>
              <a:endCxn id="315" idx="0"/>
            </p:cNvCxnSpPr>
            <p:nvPr/>
          </p:nvCxnSpPr>
          <p:spPr>
            <a:xfrm>
              <a:off x="8389498" y="2094350"/>
              <a:ext cx="0" cy="22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4" name="Google Shape;324;p29"/>
          <p:cNvGrpSpPr/>
          <p:nvPr/>
        </p:nvGrpSpPr>
        <p:grpSpPr>
          <a:xfrm>
            <a:off x="8058374" y="1903589"/>
            <a:ext cx="1048242" cy="2089741"/>
            <a:chOff x="8007938" y="1301113"/>
            <a:chExt cx="1051501" cy="2516850"/>
          </a:xfrm>
        </p:grpSpPr>
        <p:sp>
          <p:nvSpPr>
            <p:cNvPr id="325" name="Google Shape;325;p29"/>
            <p:cNvSpPr/>
            <p:nvPr/>
          </p:nvSpPr>
          <p:spPr>
            <a:xfrm>
              <a:off x="8007938" y="1301113"/>
              <a:ext cx="10515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Framework</a:t>
              </a:r>
              <a:endParaRPr sz="1200"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8007940" y="2410637"/>
              <a:ext cx="10515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Cognitive Operations</a:t>
              </a:r>
              <a:endParaRPr sz="1200"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8056540" y="3423464"/>
              <a:ext cx="954300" cy="394500"/>
            </a:xfrm>
            <a:prstGeom prst="lef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FFFF"/>
                </a:gs>
                <a:gs pos="72000">
                  <a:srgbClr val="D9D9D9"/>
                </a:gs>
                <a:gs pos="100000">
                  <a:srgbClr val="B3B3B3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solidFill>
                    <a:schemeClr val="dk1"/>
                  </a:solidFill>
                </a:rPr>
                <a:t>SRL Indicators</a:t>
              </a:r>
              <a:endParaRPr sz="1200"/>
            </a:p>
          </p:txBody>
        </p:sp>
      </p:grpSp>
      <p:grpSp>
        <p:nvGrpSpPr>
          <p:cNvPr id="328" name="Google Shape;328;p29"/>
          <p:cNvGrpSpPr/>
          <p:nvPr/>
        </p:nvGrpSpPr>
        <p:grpSpPr>
          <a:xfrm>
            <a:off x="414125" y="4021947"/>
            <a:ext cx="2869496" cy="1769748"/>
            <a:chOff x="2460325" y="2844225"/>
            <a:chExt cx="2456550" cy="1836600"/>
          </a:xfrm>
        </p:grpSpPr>
        <p:sp>
          <p:nvSpPr>
            <p:cNvPr id="329" name="Google Shape;329;p29"/>
            <p:cNvSpPr/>
            <p:nvPr/>
          </p:nvSpPr>
          <p:spPr>
            <a:xfrm>
              <a:off x="2460325" y="2844225"/>
              <a:ext cx="1230000" cy="183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>
                  <a:solidFill>
                    <a:schemeClr val="dk1"/>
                  </a:solidFill>
                </a:rPr>
                <a:t>represents problems with </a:t>
              </a:r>
              <a:r>
                <a:rPr lang="en" sz="1100" b="1">
                  <a:solidFill>
                    <a:schemeClr val="dk1"/>
                  </a:solidFill>
                </a:rPr>
                <a:t>numerical components </a:t>
              </a:r>
              <a:r>
                <a:rPr lang="en" sz="1100">
                  <a:solidFill>
                    <a:schemeClr val="dk1"/>
                  </a:solidFill>
                </a:rPr>
                <a:t>and demonstrates a level of understanding of how the numerical values are used </a:t>
              </a:r>
              <a:endParaRPr sz="1100"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3686875" y="2844225"/>
              <a:ext cx="1230000" cy="183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>
                  <a:solidFill>
                    <a:schemeClr val="dk1"/>
                  </a:solidFill>
                </a:rPr>
                <a:t>Represents </a:t>
              </a:r>
              <a:endParaRPr sz="1100">
                <a:solidFill>
                  <a:schemeClr val="dk1"/>
                </a:solidFill>
              </a:endParaRPr>
            </a:p>
            <a:p>
              <a:pPr>
                <a:lnSpc>
                  <a:spcPct val="115000"/>
                </a:lnSpc>
              </a:pPr>
              <a:r>
                <a:rPr lang="en" sz="1100">
                  <a:solidFill>
                    <a:schemeClr val="dk1"/>
                  </a:solidFill>
                </a:rPr>
                <a:t>the problem includes </a:t>
              </a:r>
              <a:r>
                <a:rPr lang="en" sz="1100" b="1">
                  <a:solidFill>
                    <a:schemeClr val="dk1"/>
                  </a:solidFill>
                </a:rPr>
                <a:t>contextual details relating to the setting/ characters/ situations 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grpSp>
        <p:nvGrpSpPr>
          <p:cNvPr id="331" name="Google Shape;331;p29"/>
          <p:cNvGrpSpPr/>
          <p:nvPr/>
        </p:nvGrpSpPr>
        <p:grpSpPr>
          <a:xfrm>
            <a:off x="3285724" y="4021947"/>
            <a:ext cx="2873526" cy="1769748"/>
            <a:chOff x="4918675" y="2844225"/>
            <a:chExt cx="2460000" cy="1836600"/>
          </a:xfrm>
        </p:grpSpPr>
        <p:sp>
          <p:nvSpPr>
            <p:cNvPr id="332" name="Google Shape;332;p29"/>
            <p:cNvSpPr/>
            <p:nvPr/>
          </p:nvSpPr>
          <p:spPr>
            <a:xfrm>
              <a:off x="4918675" y="2844225"/>
              <a:ext cx="1230000" cy="183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>
                  <a:solidFill>
                    <a:schemeClr val="dk1"/>
                  </a:solidFill>
                </a:rPr>
                <a:t>states a </a:t>
              </a:r>
              <a:r>
                <a:rPr lang="en" sz="1100" b="1">
                  <a:solidFill>
                    <a:schemeClr val="dk1"/>
                  </a:solidFill>
                </a:rPr>
                <a:t>plan</a:t>
              </a:r>
              <a:r>
                <a:rPr lang="en" sz="1100">
                  <a:solidFill>
                    <a:schemeClr val="dk1"/>
                  </a:solidFill>
                </a:rPr>
                <a:t> for how they will find the answer 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6148675" y="2844225"/>
              <a:ext cx="1230000" cy="1836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" sz="1100">
                  <a:solidFill>
                    <a:schemeClr val="dk1"/>
                  </a:solidFill>
                </a:rPr>
                <a:t>provides only a </a:t>
              </a:r>
              <a:r>
                <a:rPr lang="en" sz="1100" b="1">
                  <a:solidFill>
                    <a:schemeClr val="dk1"/>
                  </a:solidFill>
                </a:rPr>
                <a:t>numerical estimate</a:t>
              </a:r>
              <a:r>
                <a:rPr lang="en" sz="1100">
                  <a:solidFill>
                    <a:schemeClr val="dk1"/>
                  </a:solidFill>
                </a:rPr>
                <a:t> of the </a:t>
              </a:r>
              <a:r>
                <a:rPr lang="en" sz="1100" b="1">
                  <a:solidFill>
                    <a:schemeClr val="dk1"/>
                  </a:solidFill>
                </a:rPr>
                <a:t>final answer </a:t>
              </a:r>
              <a:endParaRPr sz="1100" b="1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400" dirty="0">
                <a:solidFill>
                  <a:schemeClr val="dk2"/>
                </a:solidFill>
              </a:rPr>
              <a:t>Building Detectors – Coding the Data</a:t>
            </a:r>
            <a:endParaRPr sz="3400" dirty="0">
              <a:solidFill>
                <a:schemeClr val="dk2"/>
              </a:solidFill>
            </a:endParaRPr>
          </a:p>
        </p:txBody>
      </p:sp>
      <p:grpSp>
        <p:nvGrpSpPr>
          <p:cNvPr id="339" name="Google Shape;339;p30"/>
          <p:cNvGrpSpPr/>
          <p:nvPr/>
        </p:nvGrpSpPr>
        <p:grpSpPr>
          <a:xfrm>
            <a:off x="444500" y="2099950"/>
            <a:ext cx="1702194" cy="3608450"/>
            <a:chOff x="1352672" y="1161267"/>
            <a:chExt cx="1311600" cy="3505051"/>
          </a:xfrm>
        </p:grpSpPr>
        <p:sp>
          <p:nvSpPr>
            <p:cNvPr id="340" name="Google Shape;340;p30"/>
            <p:cNvSpPr/>
            <p:nvPr/>
          </p:nvSpPr>
          <p:spPr>
            <a:xfrm>
              <a:off x="1352672" y="1161267"/>
              <a:ext cx="1311600" cy="487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Preliminary coding</a:t>
              </a: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1352672" y="2682213"/>
              <a:ext cx="1311600" cy="487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dirty="0"/>
                <a:t>Separate coding</a:t>
              </a:r>
              <a:br>
                <a:rPr lang="en" dirty="0"/>
              </a:br>
              <a:r>
                <a:rPr lang="en" dirty="0"/>
                <a:t>(Interrater)</a:t>
              </a:r>
              <a:endParaRPr dirty="0"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1352672" y="4178517"/>
              <a:ext cx="1311600" cy="487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/>
                <a:t>Individual coding</a:t>
              </a:r>
              <a:endParaRPr/>
            </a:p>
          </p:txBody>
        </p:sp>
        <p:cxnSp>
          <p:nvCxnSpPr>
            <p:cNvPr id="343" name="Google Shape;343;p30"/>
            <p:cNvCxnSpPr>
              <a:stCxn id="340" idx="2"/>
              <a:endCxn id="341" idx="0"/>
            </p:cNvCxnSpPr>
            <p:nvPr/>
          </p:nvCxnSpPr>
          <p:spPr>
            <a:xfrm>
              <a:off x="2008472" y="1649067"/>
              <a:ext cx="0" cy="103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44" name="Google Shape;344;p30"/>
            <p:cNvCxnSpPr>
              <a:stCxn id="341" idx="2"/>
              <a:endCxn id="342" idx="0"/>
            </p:cNvCxnSpPr>
            <p:nvPr/>
          </p:nvCxnSpPr>
          <p:spPr>
            <a:xfrm>
              <a:off x="2008472" y="3170013"/>
              <a:ext cx="0" cy="1008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45" name="Google Shape;345;p30"/>
          <p:cNvSpPr txBox="1"/>
          <p:nvPr/>
        </p:nvSpPr>
        <p:spPr>
          <a:xfrm>
            <a:off x="8921925" y="4748525"/>
            <a:ext cx="22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346" name="Google Shape;3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100" y="2204275"/>
            <a:ext cx="6562176" cy="3346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884C31-B756-031E-DC7A-841E2759DAF4}"/>
              </a:ext>
            </a:extLst>
          </p:cNvPr>
          <p:cNvSpPr txBox="1"/>
          <p:nvPr/>
        </p:nvSpPr>
        <p:spPr>
          <a:xfrm>
            <a:off x="3889248" y="1699935"/>
            <a:ext cx="2383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Cohen’s Kappa (next week)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11459C-C51D-30DC-94CC-4977C18CF113}"/>
              </a:ext>
            </a:extLst>
          </p:cNvPr>
          <p:cNvCxnSpPr/>
          <p:nvPr/>
        </p:nvCxnSpPr>
        <p:spPr>
          <a:xfrm flipH="1">
            <a:off x="3779520" y="2099950"/>
            <a:ext cx="304800" cy="251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400" dirty="0">
                <a:solidFill>
                  <a:schemeClr val="dk2"/>
                </a:solidFill>
              </a:rPr>
              <a:t>Building Detectors – Feature Engineering</a:t>
            </a:r>
            <a:endParaRPr sz="3400" dirty="0">
              <a:solidFill>
                <a:schemeClr val="dk2"/>
              </a:solidFill>
            </a:endParaRPr>
          </a:p>
        </p:txBody>
      </p:sp>
      <p:sp>
        <p:nvSpPr>
          <p:cNvPr id="352" name="Google Shape;352;p31"/>
          <p:cNvSpPr txBox="1">
            <a:spLocks noGrp="1"/>
          </p:cNvSpPr>
          <p:nvPr>
            <p:ph type="body" idx="1"/>
          </p:nvPr>
        </p:nvSpPr>
        <p:spPr>
          <a:xfrm>
            <a:off x="4628400" y="2081550"/>
            <a:ext cx="4313700" cy="10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30200">
              <a:buSzPts val="1600"/>
              <a:buFont typeface="Wingdings" panose="05000000000000000000" pitchFamily="2" charset="2"/>
              <a:buChar char="q"/>
            </a:pPr>
            <a:r>
              <a:rPr lang="en" sz="1600" dirty="0"/>
              <a:t>Feature set 1 (Thinklet level)</a:t>
            </a:r>
            <a:endParaRPr sz="1600" dirty="0"/>
          </a:p>
          <a:p>
            <a:pPr lvl="1" indent="-330200">
              <a:buSzPts val="1600"/>
              <a:buFont typeface="Wingdings" panose="05000000000000000000" pitchFamily="2" charset="2"/>
              <a:buChar char="q"/>
            </a:pPr>
            <a:r>
              <a:rPr lang="en" sz="1600" dirty="0"/>
              <a:t># questions answered in a Thinklet</a:t>
            </a:r>
            <a:endParaRPr sz="1600" dirty="0"/>
          </a:p>
          <a:p>
            <a:pPr lvl="1" indent="-330200">
              <a:buSzPts val="1600"/>
              <a:buFont typeface="Wingdings" panose="05000000000000000000" pitchFamily="2" charset="2"/>
              <a:buChar char="q"/>
            </a:pPr>
            <a:r>
              <a:rPr lang="en" sz="1600" dirty="0"/>
              <a:t># questions answered in each phase</a:t>
            </a:r>
            <a:endParaRPr sz="1600" dirty="0"/>
          </a:p>
          <a:p>
            <a:pPr lvl="1" indent="-330200">
              <a:buSzPts val="1600"/>
              <a:buFont typeface="Wingdings" panose="05000000000000000000" pitchFamily="2" charset="2"/>
              <a:buChar char="q"/>
            </a:pPr>
            <a:r>
              <a:rPr lang="en" sz="1600" dirty="0"/>
              <a:t>Etc…</a:t>
            </a:r>
            <a:endParaRPr sz="1600" dirty="0"/>
          </a:p>
          <a:p>
            <a:pPr marL="0" indent="0">
              <a:buNone/>
            </a:pPr>
            <a:endParaRPr sz="1600" dirty="0"/>
          </a:p>
        </p:txBody>
      </p:sp>
      <p:sp>
        <p:nvSpPr>
          <p:cNvPr id="353" name="Google Shape;353;p31"/>
          <p:cNvSpPr/>
          <p:nvPr/>
        </p:nvSpPr>
        <p:spPr>
          <a:xfrm>
            <a:off x="4572000" y="2212188"/>
            <a:ext cx="255300" cy="3332400"/>
          </a:xfrm>
          <a:prstGeom prst="leftBrace">
            <a:avLst>
              <a:gd name="adj1" fmla="val 50000"/>
              <a:gd name="adj2" fmla="val 996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54" name="Google Shape;3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3336619"/>
            <a:ext cx="4552202" cy="2111632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1"/>
          <p:cNvSpPr txBox="1">
            <a:spLocks noGrp="1"/>
          </p:cNvSpPr>
          <p:nvPr>
            <p:ph type="body" idx="1"/>
          </p:nvPr>
        </p:nvSpPr>
        <p:spPr>
          <a:xfrm>
            <a:off x="4720739" y="3595575"/>
            <a:ext cx="4553100" cy="18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30200">
              <a:buSzPts val="1600"/>
              <a:buFont typeface="Wingdings" panose="05000000000000000000" pitchFamily="2" charset="2"/>
              <a:buChar char="q"/>
            </a:pPr>
            <a:r>
              <a:rPr lang="en" sz="1600" dirty="0"/>
              <a:t>Feature set 2 (phase level)</a:t>
            </a:r>
            <a:endParaRPr sz="1600" dirty="0"/>
          </a:p>
          <a:p>
            <a:pPr lvl="1" indent="-330200">
              <a:buSzPts val="1600"/>
              <a:buFont typeface="Wingdings" panose="05000000000000000000" pitchFamily="2" charset="2"/>
              <a:buChar char="q"/>
            </a:pPr>
            <a:r>
              <a:rPr lang="en" sz="1600" dirty="0"/>
              <a:t># words,</a:t>
            </a:r>
            <a:endParaRPr sz="1600" dirty="0"/>
          </a:p>
          <a:p>
            <a:pPr lvl="1" indent="-330200">
              <a:buSzPts val="1600"/>
              <a:buFont typeface="Wingdings" panose="05000000000000000000" pitchFamily="2" charset="2"/>
              <a:buChar char="q"/>
            </a:pPr>
            <a:r>
              <a:rPr lang="en" sz="1600" dirty="0"/>
              <a:t># nouns, </a:t>
            </a:r>
            <a:endParaRPr sz="1600" dirty="0"/>
          </a:p>
          <a:p>
            <a:pPr lvl="1" indent="-330200">
              <a:buSzPts val="1600"/>
              <a:buFont typeface="Wingdings" panose="05000000000000000000" pitchFamily="2" charset="2"/>
              <a:buChar char="q"/>
            </a:pPr>
            <a:r>
              <a:rPr lang="en" sz="1600" dirty="0"/>
              <a:t># verbs,</a:t>
            </a:r>
            <a:endParaRPr sz="1600" dirty="0"/>
          </a:p>
          <a:p>
            <a:pPr lvl="1" indent="-330200">
              <a:buSzPts val="1600"/>
              <a:buFont typeface="Wingdings" panose="05000000000000000000" pitchFamily="2" charset="2"/>
              <a:buChar char="q"/>
            </a:pPr>
            <a:r>
              <a:rPr lang="en" sz="1600" dirty="0"/>
              <a:t>Contains numerical values</a:t>
            </a:r>
            <a:endParaRPr sz="1600" dirty="0"/>
          </a:p>
          <a:p>
            <a:pPr lvl="1" indent="-330200">
              <a:buSzPts val="1600"/>
              <a:buFont typeface="Wingdings" panose="05000000000000000000" pitchFamily="2" charset="2"/>
              <a:buChar char="q"/>
            </a:pPr>
            <a:r>
              <a:rPr lang="en" sz="1600" dirty="0"/>
              <a:t>Contains keywords</a:t>
            </a:r>
            <a:endParaRPr sz="1600" dirty="0"/>
          </a:p>
          <a:p>
            <a:pPr lvl="1" indent="-330200">
              <a:buSzPts val="1600"/>
              <a:buFont typeface="Wingdings" panose="05000000000000000000" pitchFamily="2" charset="2"/>
              <a:buChar char="q"/>
            </a:pPr>
            <a:r>
              <a:rPr lang="en" sz="1600" dirty="0"/>
              <a:t>Etc…</a:t>
            </a:r>
            <a:endParaRPr sz="1600" dirty="0"/>
          </a:p>
        </p:txBody>
      </p:sp>
      <p:sp>
        <p:nvSpPr>
          <p:cNvPr id="356" name="Google Shape;356;p31"/>
          <p:cNvSpPr txBox="1"/>
          <p:nvPr/>
        </p:nvSpPr>
        <p:spPr>
          <a:xfrm>
            <a:off x="201900" y="1835041"/>
            <a:ext cx="4392300" cy="117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2800" b="1" dirty="0">
                <a:solidFill>
                  <a:schemeClr val="dk1"/>
                </a:solidFill>
                <a:latin typeface="+mn-lt"/>
                <a:ea typeface="Old Standard TT"/>
                <a:cs typeface="Old Standard TT"/>
                <a:sym typeface="Old Standard TT"/>
              </a:rPr>
              <a:t>100 features extracted</a:t>
            </a:r>
            <a:r>
              <a:rPr lang="en" sz="2800" dirty="0">
                <a:solidFill>
                  <a:schemeClr val="dk1"/>
                </a:solidFill>
                <a:latin typeface="+mn-lt"/>
                <a:ea typeface="Old Standard TT"/>
                <a:cs typeface="Old Standard TT"/>
                <a:sym typeface="Old Standard TT"/>
              </a:rPr>
              <a:t> from each Thinklet</a:t>
            </a:r>
            <a:endParaRPr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Study of Classification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educational data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Thousands of examples to choose from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None/>
            </a:pPr>
            <a:endParaRPr sz="2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example is one I know particularly well</a:t>
            </a:r>
          </a:p>
          <a:p>
            <a:pPr lvl="1" indent="-32004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2900" dirty="0">
                <a:solidFill>
                  <a:schemeClr val="dk1"/>
                </a:solidFill>
              </a:rPr>
              <a:t>another great example (an older one), see previous versions of this course</a:t>
            </a:r>
            <a:endParaRPr lang="en-US" sz="2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 descr="data:image/jpeg;base64,/9j/4AAQSkZJRgABAQAAAQABAAD/2wCEAAkGBxQTEBQQExQWFhUWGBIUFxcVFRQUFRYWIBUXGhQVFR8YHzQgGBomGxQUITEhJSktLi8uGR8zODMsNygtLisBCgoKDQ0OGg8QFywfICQsLCssLCssLCwsLCwsLDcsLCwrLCw3LCsrLCssLCs3Kys3LDcsKyssLCsrKysrKysrK//AABEIAFAAUAMBIgACEQEDEQH/xAAcAAACAwEBAQEAAAAAAAAAAAAGBwMEBQIACAH/xAA5EAABAwIDBQUFBQkAAAAAAAABAAIDBBEFEiEGMUFRcQcTIpGhMlJhgbEUwcLR8BUjJUJyc5Kisv/EABkBAAMBAQEAAAAAAAAAAAAAAAABAwIEBf/EAB4RAAICAgIDAAAAAAAAAAAAAAABAhEDMSFBBBIy/9oADAMBAAIRAxEAPwDVfEonRK8WLlzFkRnmFY+JY7BCcrnXPJutuqpbRbRXJihOnF35IEqxr9UbNUMaHHadzc2ew+I1WlTZZG5mEEfBKiZha0ciLq1gGMSU7w5h0v4m8CPzQDQ0DSrh1GtLCKhk8YkbuPoeIKvCmCBAy6hUTqFFppgo30osmKyTIh3brEe4pHEe085B89/oikMS47Xqi32eL+48/wCoH4kDQCRyvccrd5R9s9skwR55TmcdbcuqFNk42B/eSGzW9TrwCPm4/EG3BHnv6Kc5PSO3x8ca9mR4pgscjchba263BLrFcPdTy5Hag7ijV+0LnO8TmsHAfzH9dFQxaP7WHtyEGOzg4AkEandb4JQuwzqMlaLPZ5imSfuSdJP+hxCZRSIwiV0ckch3Me0g9Cnpe4uq9nEzrOopHrxXBQI0MqUHa5PesYz3I2+pJTlypG9qjf4jJ/Sz6IBGps1gT3wAi7b6kAAG3UrXwzBY2ulB1Bbk1drv1N+dyqWH4uTA0N3lo+Wiigp87sscj3WFrNaCBzub81BttnrRUElRsU1HA14bITewt4QMw3aniVo5GD2b267+CH5qcRNyGJ7i7T2g8jXf8FdooyACTdK6BtVoFNoKF0bX2HhbI2xtuvckHy9Ez9nKnvaSJ/HKAeo0+5LLbPEniV0DSMhEZdprfgjXs2qs1MWX9k/r7lZHnZdhO5q4IVlzVGWrRI0gEiO0U58TmHLK3yaE+gF88bQTiStqZOBfLb/IgegQNFzZPFmtBhfwuBfiEYUdEAc0Za2/EBKDMb3CKcDxuQMte9lKce0duDOvljIbGGguc7Mee5Zs9YL3CwP2o9+9T95ZpcVJlZSvQI4zMXVchPE2+WiOOyyotLIy+9rT5Gx+vol2XZpC7mSVp7PYyaacSgXAOo3XFrELprg85j/LVwWrEwbbKlqAP3gY73X+E/LgfNEA11Go5hBk9itcyGJ0j3BoAO/nbSy+c5zdz3cySiPa3al1TMdfADZrfghd8l7/ADTRoz7XK08IdYkFVIR47HibKaSHVNqwi6dhdTxAgFV8exNrWd20guOlhrZCry4aXNupsv2CPW54aqSxc2y0s9qkiV7crbcT9FABqF07XVeVSJM0rYwXaGemcDE8ge6dWnqFiroFaoyf/9k="/>
          <p:cNvSpPr/>
          <p:nvPr/>
        </p:nvSpPr>
        <p:spPr>
          <a:xfrm>
            <a:off x="155575" y="-144461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 descr="data:image/jpeg;base64,/9j/4AAQSkZJRgABAQAAAQABAAD/2wCEAAkGBhQQEBQUEBQVFBQVFBQUFRUUFBQUFBUUFBQVFBQUFRQXHCYeFxojGRQUHzAgIycpLCwsFR4xNTAqNSYrLCkBCQoKDgwOFw8PFykcHx0pKSwpKSwsLCksKSwsLCkpKSwsKSksKSkpLCksLCwpKSwpKSwpKSwpKSkpLCkpLCksKf/AABEIAOEA4QMBIgACEQEDEQH/xAAcAAACAgMBAQAAAAAAAAAAAAAAAQIFAwQGBwj/xAA/EAABAwIEAwUFBAgGAwAAAAABAAIRAwQFEiExQVFhBiJxgZETMqGx8AdywdEUIzNCUmKS4RVTc4Ky8SQ0Y//EABoBAAMBAQEBAAAAAAAAAAAAAAABAgMEBQb/xAAmEQEBAAICAQQCAgMBAAAAAAAAAQIRAxIhBCIxQRNRYXEyM4EF/9oADAMBAAIRAxEAPwDxxNCFeiEIQmjQJOEIT0AhCE9EaEJp6BIThEJ6BQhShSawnYJ9QhCFk9keR9EsqqYltFClCeVXMRtCE4UoRCfQtownCllRlV9C2hCcKUIAT6DaMIhSypwjoNscIhZMqjlU3jPaGVCnlQl0G2BNJNc2lBCaE9AIQmnoEmmiFWiEJgIAVngmA1LupkpDbVzj7rR168huVWpPNDRt7Z1Rwaxpc47ACT8F2eF/Z4Q0PuTH8gOo+8dvIfBdJguHUbMZaZBOmZ+UF7vEnRo6Kxdfy6S6TwAG3i4/ILlz5t+MW04/2553ZyiyD7NogQOPrIKrbyuGaBg04ACB5q0x3G2yWjUidSdJ/wBq5l9y6IMfImdwT/dZ/KvhkrXZEloBP0fPdAh2rmNdA1Bj5xKx06xmZaRpMkkjzW3XqAmZaY/h0MaCCOKA1a2C0niWjL4HQePJU95hbqZPEbzHBdCMzZcAT0G+nHqI+SG3YcO+NNQCd2nkRwC1w5ssL+03CVyWVOFb4lhOUy3YidNtfkqzKvV4bjyTeLlzlxuqgAjKp5UZV0fjR2QyoyrJlQQn+MbY4ThShOEdBtjypFqyQkQpuA2xwhZIQp/Ge2lCaELy9NgnCAmq0AE0QmArkIoTRCYCuYkyW1uaj2taJLjAC9GsK7bSn7Om0gxLtIlxjvE8B01XMdlrfJmqnQgAN2mXaAjrw81b39yRmkwQAXGeJ2A6xAXF6jLz1jfjnjbKcTDtXuGh1A92TxPPdRqdoCXHcNa3QbE8BsqG0Y6scx2kQOQG3irv/D+S5bdOiY7m1deVGvPEFvLaeJlRp0CWa6A7AxMc+at6WD6Aefqs9PCZPeGnEnc9PVHc/wAbniBMd53DQDQ9Cdz1W/h/ZutU2a5jeZ3jxXX4BgLSS9w6NHAcyPkunZbgDRK5VU45HE2XYo6ZifVbl32Tp5SI1PHj4yuuNNadyFNq5i8vxXBalDSczTo1x6mYPPVc/Wtnj3mkL1bFrIVabmEbggePBcJbUy5jmvHepyN9wzcekrq9Pz3iy7Rzc3HL4UGVGVbl/RDHEefkVqQvp+OzPGZT7eVlNXSMIyqZCFp1LbHlRCnCRCnqNoQkplRKzsVEUlJJRpTThCE15MjcJhCauQgmhMLSYkIThCYWkxLboMKOSiHfzF20yRoNOMLPVf8AqnahznaTwkjU+U/FRsaIdSZPLXl73vHwErC1wDHEbZtPDcR6/BePy/7L/brx/wAYssKogMEK8oNkKjwuqCFe2xXNXXi3rUKwZSBGoWlSp6rephS0ljetXgQAtw1Fp21KeC2TTPJOBIV1grGVkNON1ieEqbSrs0XDV2ZLiudoIPQgj/td9VC4rHKZZcPI/fY0fP8AFXgy5PhzOJb6+Q5DgFpQrPHBDmzy/wClVr6z0X+jF4nN/nThIpykSutkFEpyoEqLThFRKZKgSsMq0kEoUZTWPZWmqmkmuCNTCaSFcJJSBUU1pCNMJJhaQl3Y1j+j78XN05b/AJrTuKujY6COo0KssEwyqberUNN3siDFSDlzDQgHZVdvRzVGjgI9TqvI9RJOSurj3qOmwu3y0xO/FWTMSbRZnOsbfmtMg5YG50Sr0RTZnq6xs3h0C4664KvbV51DCZ6FRt+21QkAs08/yWC4xOq32ZDG5HmPdLi0TBhgIE8YldAMEaaNN9RlPM5sua0ZXjXgJ5QYkFP6OfPyssL7TzEESeCuqmIPjMduK84r2op1waJOXMN9D1B5ru/aF1KOiz3WsVOM9pHgdxwH11XPUu092Xa6t6Qr64w9pgbCRmdE+gVLbU7kVspJDM/vOax1P2cGe7GaZjZVEZN+xx+rI9rERqCDOnJZO0jQRTqjbYno7UfFFlbCqS17Yjpp96mTwPJbGJ2v/i1GEe6JHlqEpfJWeNOL7QHMWO5gt/pP91Uq0u2l9s18juvOnHvcvMBVMr6r0Oe+Gfw8bnx1mZKRKRKUrruTLQJUSUEqBKyyyVIbisZKCVEuXLnm1kNChmQufurTGE1FNRDNOUk1cI00gmrhGpKKauE6Kvdua1jZOUU2QBygSPMk+qxYXQ/WNPAmVGlUz0mniGFp/wBpH4QsuB1Jfrtw6aLwct453G/t7WcmeGOU+pHU2tEFwPJb11hrardfj3h6FatkzSVZ0WZljlPKcWnRsAyIDSRyzesKwL3kROUdN45DktylbALBiFdtJjidwCUt2NNSuavWgO04HRdRZT7Fp8FyTm52l7tztHBdZg72m3gu1gIEZhbAqTaBA09ND/dQFeNtei2Le9YXZT3Xcj+CUv0diLKIP/S1sRoyx3UEfBW9Sm2FoXbO6R6I0muDxvDjSsAHaOBY489XHT0K4+V3nby4/wDGYD7znj0bmK4ElfRf+ddcP/a8z1sn5NfqQyUpUSUiV23NyaMlQJQSoErmzzXIZKgSglIrlyyXIJQooWXZWiTlRTWsSaaSAqhJJpBMK4RynKiE1Uob2H3MS07HbxiI8/wCtcOptp1G7jNGh5lc8rGhfjK3MYc3Y7zG3muL1PDbe+MdfDy+3plXaGsWuDegVnYXCq2kPqNcNi0EeBg/it1tP2dbLwcA5vrBXnZeHVhVvWxDKIG5+Cq714eCDqDoeoKliTTTaXOBIBjTXTgVS/4/SBiHk7e6R81nJvy23WO6wI1AGtJge73jI81cYZZ1abAKhnhpMx1Wa1qPnSi793iP3vd9VeU2VdR+julrcx1EZefVUnSvoUA0yAATvH1v1WS4aHt134Ebg8wVkuPbAEikDEaaz3ttgqax7QuqmPYFveLJzDcGDpulpXlbYdizsxp1NHgSDwe3+IfiFtGrmIHX+6rRZk1Gud+5JkdQBH1yWr2rxF1ra56Zyvc4AGJiZn4J4Y3PKYz7Rllqbrlu32J+0uPZjaloeriAT6CB6rl5RUqFxJJkkySdSSdyVAlfRccnHhMZ9PIzyueVypkpEpSkSllmUgJUSUEqJK58s1yAlIlBKS57VCUIlCnYRTSTXSk01FNPZJBNRTVSkkmoymFUoNNJEp7Ds+z93NOkTwln9Jj5QutumCpSaR7zDIjlsR9clxfZ+DZnm2q7ylrV0GG4jplP0F5HPPddO/ivti9fdB1MTxEHquUxfAyamelULJIJBaHN4CeewCuBW3E9UMdPkub4dG9o4df125QatIhoY2DSeCQDOpzcOa6in2kB95sd0jckbnptrKoGURvEdVnYHcCqHXH+U8Vxeq9hbTqZCSIc1mwAiO+fjCxYThgt6fNxGpOpPEknmVuUqQGpEnmVCrVkpU/E+E6bpIbw3K4b7RsVz1GUgfdl58ToB6T6ro8XxdtrSLnHU7DiTwAXl13dOqvc95lziSfy8F1+k4/d3v05OfPx1YiUiUiUpXpXJxaOVEoJUSVllkrRkqMoJQsbkoJIQsrTCEkJAk1FNdaEkJJpg00gmFWyMJhJCewkmoq07P8AZ+re1fZ0QNGl73OMMpsG73ngPieCNhd9lKea1rf6jf8Ah/ZSoVyDlOhGx6K8wjBGW9B7WVDVl+rsmRshsd0STHUrXvMMBHVeXy5e+2O/DH2RgN6QQT5retr6SqVwI0KKby0y1RcZT3Y7ChWLlYi2C5K0xnKdQZ8Fvu7RdHf0lT1007rp4jRadWqSYG5WqMVc/wB1p89B8Vt2NHdx1KVmhvbzrtncl125skhga3zgF3xPwVDK3Mar57ms7nUf6AwPktGV6mHtxkefn5ytOUpRKUouSdAlJCSztMIQlKztM5SQhICUIQg0U1FNdMZmmkmnsGE0kwnsGmkmgGF7d9lvZg08OrOcIq3dN2TmGZSKQ8yS7zC81+z/ALLf4hespO/ZN/WVT/8ANpEt8XEhvmvfrtvs9Gd0CIA2AAgADgI0RfM0Hm+HWbqdswPnO4ue4HcEmAD5BbIohwhXuPWvtf1tPcftWcR/OOnNVtKkvMzxuOWq9HDKZY7invMFzcFQV7V1J0OGnA816AxgOhVZjNiC0Ajz6pCxRW1LiFvU6a2rbDssRtxHJb/6AEWlpXMpyQAFaPpZGGNTGgHPkFBlANcPFSxS4yMc7+EF3pqp+V/DxGu0hxDgQ4EyDoQZ1BHAyscrve32ENrUxe0hvlbW65tGVD1nunyXAlela84SkhCi0BCSFFphCSEjCE0kgaSJQgIppIC6NoNNJSCewApBOlSLiA0EkmAACSSeAA3K9S7FfYlVr5at+XUKehFIftnD+bhTHqegRvQecYbhVW5eKdCm+q87NY0uPiY2HUr03s59gleqA69qigP8tkVKnm73W/FevYNhltZU/ZWlNrGjcMG55vefePiSVK6vHcDHySnbL48Dw5/AuxlthOZtuXl1WC51QguIZoAIAhsu+Kz4nUAbmWS7uBWa5sBtUat5OI4Hx1Hmuar3pfvIiQQdwRuD1W0xuvKdh1y5rszTB+tFkbRbU1YMruLOE/y/ktYOU6LoKWfHM5qnjncbuJinBWC7YCrdsPGu/P8APmtW6tY0I815/Jw3D+nfx8sz/tXMYB9aLdDdJlaNVkDmihcnLCxaxJ7pd5qv7Tvi3qfcd6ASrKizVUPbW6DaLxzaR66fmifKcvhtdnrenc2zqR1p1GlnUBwBHmCCV5Ff2bqNV9N/vU3uYfFpheu9g7Y07WkXbmHeGaSB6Qtbtd9lzrqrUuLeq0Pf3jSeIBcAAcrxtMcQvR1bjHn35eRoVhi2A17V2W4pOpngXDunwcND5FV5WNMkk0JGSEISAQiUIASQhIEhNrZMDc6Dx5QvQ+y/2Q1a7Q+7caDTqGAA1SObp0Z4anwXREODs7J9Z4ZSY573bNY0ucfABeh4J9iNzVAdc1GUAd2x7R48YIaD5lel9mezFvh9Mtt26n36jtXv6F3LoICvPbjjqrmI2puy3Ye0w0A0WZ6vGvVjN1yn90fdHmr590Tu7N0Gg8+aw+3Ydyfmptptd7rgVeoljq3UCBHlosTa/MrNVoEcPrxWpUp9Fc0TJd2weMzdx9SqLEbMuOdv7T94HQVAOvB3X1V5Qrwd0V7YOEjUfJVKWnJMdmkiRGhadCCNwRwKyNbpKtLqwGbMdDtmHEcA7mPiFpilBc3luOSZMFrdkGCrWhch2h2VFc0iwzwKg+6LabiNTA+JAPwUmsqlNr5ymR9R6rALPVa1C5aMpp7O3B01jXbhoPoK0a6QCNjsvN5uLr7p8V38XL28Vi9nlC4DtW81q9Olwc7X7o3+AK72+OVhP1K5BmFk1hcO93LlZ14F/hMhZ4Y7q88tRci7dSty6i0Oe0tDWn3RvvGug4eC6bsvfuuLdtSqwMeZBA2kGJE6xoqbDcPNRrODe8XHmSYA9B8V01iwMho0Gy9LHxjHBfNp3FuHAteGuad2uAIPkVxmOfZRa15dRm3ef4Nac9WHbyIXd1XALW9pqiyUtvCcc+zi8tZPs/asH79GX6dWe8PRcu5sGDuPUL6dNbXRUnaDspbXrT7amM3CowBtQf7hv4GVllxfpUyfPiS6rtZ2ArWMvH62h/mNGreXtG/u+Oy5aFz2aWSSaSQCEIQHuXY3sBRsgHuAqV41qEaMPEUwdvHfwXYNqT4fNVVhiJe2HtynlIMgcQVutqg+K7ZGbcLpWCoVjbWg67LI4TqNlcIpSlACIVEz0sQc3fVbjbhr+U9VWQEholoN2tZ8R8NlhYS06JU7lw4qTriUA3uHEb8Fp3VmCJZ7w58Rynh+CzOKYKZKirQFRpGx5HcHqtSyZkeWuHCCr6vRnUbx6/3WMEOyFwb3QRoNx1nfdFoUF5hrHc6Tp0cJyz1Gy37Ok5rQHFro4idfIq2/RWuEbjrr5LQdYGke7qydidlPJh2xsVhl1y2rMcpmo6nSbPfd3ujG6uPyHms2I4cDTApgDKMoaNoI2+AWS0BLn1Hbu0A3ysHu+up81tsEuaCDBBM+Eb+MrHh49Y+ftry57y8DBmEUWA7wQfIkStxxUnabKB1W2mW0XVSUFyiU0BlayAgqTRoh4QEHMDgQQCCCCDqCDuCOS8l7efZwaOavZtJpal9Iamnzc3mzpuPDb1yIKxuPePl8lnnhs5XzKQku4+03ss22qtrURFOsTLRsypuY5AjWOhXELks1dNCQhCQfQVJ8ZOro9QSt63dJIO7TB/A+a0rluVlPmHtP16rN7TLc/fpz5tMH4EL0J4Yt8MkpGtkdr7pWcDRYbmlnaR0VaJmcU2rSw24zMg7jQrbppGaZTKUJhGEwmUQgEpJFAQDKiKY5bqcpgICBEbKvxS5zFlLY1CZ+63een91ZEqn9oH3pPCnRA86j/wAmI+ib9OxDY4/gs8LM/isRCVNEpKQSIQGMoAUiEBTTTY5N6xqYMpwJrC8a/XJZliqaGeiZOe7cYT+k2VdgHea32jfvU+98RmHmvBCvphrJBnY6eu6+bLulke9v8LnN/pcR+C5ubHWqvGsKEIXOt9CYts3xCLr/ANmj9x/zahC9Bium7fXNA2KEKyVmFb1PEqxahCRsgTQhARTdshCQRCyDZJCYATQhIMdbZUmHf+xX8KH/ABehCcJ0g28gsJQhFERQhClSJUShCAkEIQlQyjZYrj8EIVExU9m/eXzli37er/q1P+bkIWHP8RWDUQhC5Wj/2Q==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 descr="data:image/jpeg;base64,/9j/4AAQSkZJRgABAQAAAQABAAD/2wCEAAkGBhQQEBQUEBQVFBQVFBQUFRUUFBQUFBUUFBQVFBQUFRQXHCYeFxojGRQUHzAgIycpLCwsFR4xNTAqNSYrLCkBCQoKDgwOFw8PFykcHx0pKSwpKSwsLCksKSwsLCkpKSwsKSksKSkpLCksLCwpKSwpKSwpKSwpKSkpLCkpLCksKf/AABEIAOEA4QMBIgACEQEDEQH/xAAcAAACAgMBAQAAAAAAAAAAAAAAAQIFAwQGBwj/xAA/EAABAwIEAwUFBAgGAwAAAAABAAIRAwQFEiExQVFhBiJxgZETMqGx8AdywdEUIzNCUmKS4RVTc4Ky8SQ0Y//EABoBAAMBAQEBAAAAAAAAAAAAAAABAgMEBQb/xAAmEQEBAAICAQQCAgMBAAAAAAAAAQIRAxIhBCIxQRNRYXEyM4EF/9oADAMBAAIRAxEAPwDxxNCFeiEIQmjQJOEIT0AhCE9EaEJp6BIThEJ6BQhShSawnYJ9QhCFk9keR9EsqqYltFClCeVXMRtCE4UoRCfQtownCllRlV9C2hCcKUIAT6DaMIhSypwjoNscIhZMqjlU3jPaGVCnlQl0G2BNJNc2lBCaE9AIQmnoEmmiFWiEJgIAVngmA1LupkpDbVzj7rR168huVWpPNDRt7Z1Rwaxpc47ACT8F2eF/Z4Q0PuTH8gOo+8dvIfBdJguHUbMZaZBOmZ+UF7vEnRo6Kxdfy6S6TwAG3i4/ILlz5t+MW04/2553ZyiyD7NogQOPrIKrbyuGaBg04ACB5q0x3G2yWjUidSdJ/wBq5l9y6IMfImdwT/dZ/KvhkrXZEloBP0fPdAh2rmNdA1Bj5xKx06xmZaRpMkkjzW3XqAmZaY/h0MaCCOKA1a2C0niWjL4HQePJU95hbqZPEbzHBdCMzZcAT0G+nHqI+SG3YcO+NNQCd2nkRwC1w5ssL+03CVyWVOFb4lhOUy3YidNtfkqzKvV4bjyTeLlzlxuqgAjKp5UZV0fjR2QyoyrJlQQn+MbY4ThShOEdBtjypFqyQkQpuA2xwhZIQp/Ge2lCaELy9NgnCAmq0AE0QmArkIoTRCYCuYkyW1uaj2taJLjAC9GsK7bSn7Om0gxLtIlxjvE8B01XMdlrfJmqnQgAN2mXaAjrw81b39yRmkwQAXGeJ2A6xAXF6jLz1jfjnjbKcTDtXuGh1A92TxPPdRqdoCXHcNa3QbE8BsqG0Y6scx2kQOQG3irv/D+S5bdOiY7m1deVGvPEFvLaeJlRp0CWa6A7AxMc+at6WD6Aefqs9PCZPeGnEnc9PVHc/wAbniBMd53DQDQ9Cdz1W/h/ZutU2a5jeZ3jxXX4BgLSS9w6NHAcyPkunZbgDRK5VU45HE2XYo6ZifVbl32Tp5SI1PHj4yuuNNadyFNq5i8vxXBalDSczTo1x6mYPPVc/Wtnj3mkL1bFrIVabmEbggePBcJbUy5jmvHepyN9wzcekrq9Pz3iy7Rzc3HL4UGVGVbl/RDHEefkVqQvp+OzPGZT7eVlNXSMIyqZCFp1LbHlRCnCRCnqNoQkplRKzsVEUlJJRpTThCE15MjcJhCauQgmhMLSYkIThCYWkxLboMKOSiHfzF20yRoNOMLPVf8AqnahznaTwkjU+U/FRsaIdSZPLXl73vHwErC1wDHEbZtPDcR6/BePy/7L/brx/wAYssKogMEK8oNkKjwuqCFe2xXNXXi3rUKwZSBGoWlSp6rephS0ljetXgQAtw1Fp21KeC2TTPJOBIV1grGVkNON1ieEqbSrs0XDV2ZLiudoIPQgj/td9VC4rHKZZcPI/fY0fP8AFXgy5PhzOJb6+Q5DgFpQrPHBDmzy/wClVr6z0X+jF4nN/nThIpykSutkFEpyoEqLThFRKZKgSsMq0kEoUZTWPZWmqmkmuCNTCaSFcJJSBUU1pCNMJJhaQl3Y1j+j78XN05b/AJrTuKujY6COo0KssEwyqberUNN3siDFSDlzDQgHZVdvRzVGjgI9TqvI9RJOSurj3qOmwu3y0xO/FWTMSbRZnOsbfmtMg5YG50Sr0RTZnq6xs3h0C4664KvbV51DCZ6FRt+21QkAs08/yWC4xOq32ZDG5HmPdLi0TBhgIE8YldAMEaaNN9RlPM5sua0ZXjXgJ5QYkFP6OfPyssL7TzEESeCuqmIPjMduK84r2op1waJOXMN9D1B5ru/aF1KOiz3WsVOM9pHgdxwH11XPUu092Xa6t6Qr64w9pgbCRmdE+gVLbU7kVspJDM/vOax1P2cGe7GaZjZVEZN+xx+rI9rERqCDOnJZO0jQRTqjbYno7UfFFlbCqS17Yjpp96mTwPJbGJ2v/i1GEe6JHlqEpfJWeNOL7QHMWO5gt/pP91Uq0u2l9s18juvOnHvcvMBVMr6r0Oe+Gfw8bnx1mZKRKRKUrruTLQJUSUEqBKyyyVIbisZKCVEuXLnm1kNChmQufurTGE1FNRDNOUk1cI00gmrhGpKKauE6Kvdua1jZOUU2QBygSPMk+qxYXQ/WNPAmVGlUz0mniGFp/wBpH4QsuB1Jfrtw6aLwct453G/t7WcmeGOU+pHU2tEFwPJb11hrardfj3h6FatkzSVZ0WZljlPKcWnRsAyIDSRyzesKwL3kROUdN45DktylbALBiFdtJjidwCUt2NNSuavWgO04HRdRZT7Fp8FyTm52l7tztHBdZg72m3gu1gIEZhbAqTaBA09ND/dQFeNtei2Le9YXZT3Xcj+CUv0diLKIP/S1sRoyx3UEfBW9Sm2FoXbO6R6I0muDxvDjSsAHaOBY489XHT0K4+V3nby4/wDGYD7znj0bmK4ElfRf+ddcP/a8z1sn5NfqQyUpUSUiV23NyaMlQJQSoErmzzXIZKgSglIrlyyXIJQooWXZWiTlRTWsSaaSAqhJJpBMK4RynKiE1Uob2H3MS07HbxiI8/wCtcOptp1G7jNGh5lc8rGhfjK3MYc3Y7zG3muL1PDbe+MdfDy+3plXaGsWuDegVnYXCq2kPqNcNi0EeBg/it1tP2dbLwcA5vrBXnZeHVhVvWxDKIG5+Cq714eCDqDoeoKliTTTaXOBIBjTXTgVS/4/SBiHk7e6R81nJvy23WO6wI1AGtJge73jI81cYZZ1abAKhnhpMx1Wa1qPnSi793iP3vd9VeU2VdR+julrcx1EZefVUnSvoUA0yAATvH1v1WS4aHt134Ebg8wVkuPbAEikDEaaz3ttgqax7QuqmPYFveLJzDcGDpulpXlbYdizsxp1NHgSDwe3+IfiFtGrmIHX+6rRZk1Gud+5JkdQBH1yWr2rxF1ra56Zyvc4AGJiZn4J4Y3PKYz7Rllqbrlu32J+0uPZjaloeriAT6CB6rl5RUqFxJJkkySdSSdyVAlfRccnHhMZ9PIzyueVypkpEpSkSllmUgJUSUEqJK58s1yAlIlBKS57VCUIlCnYRTSTXSk01FNPZJBNRTVSkkmoymFUoNNJEp7Ds+z93NOkTwln9Jj5QutumCpSaR7zDIjlsR9clxfZ+DZnm2q7ylrV0GG4jplP0F5HPPddO/ivti9fdB1MTxEHquUxfAyamelULJIJBaHN4CeewCuBW3E9UMdPkub4dG9o4df125QatIhoY2DSeCQDOpzcOa6in2kB95sd0jckbnptrKoGURvEdVnYHcCqHXH+U8Vxeq9hbTqZCSIc1mwAiO+fjCxYThgt6fNxGpOpPEknmVuUqQGpEnmVCrVkpU/E+E6bpIbw3K4b7RsVz1GUgfdl58ToB6T6ro8XxdtrSLnHU7DiTwAXl13dOqvc95lziSfy8F1+k4/d3v05OfPx1YiUiUiUpXpXJxaOVEoJUSVllkrRkqMoJQsbkoJIQsrTCEkJAk1FNdaEkJJpg00gmFWyMJhJCewkmoq07P8AZ+re1fZ0QNGl73OMMpsG73ngPieCNhd9lKea1rf6jf8Ah/ZSoVyDlOhGx6K8wjBGW9B7WVDVl+rsmRshsd0STHUrXvMMBHVeXy5e+2O/DH2RgN6QQT5retr6SqVwI0KKby0y1RcZT3Y7ChWLlYi2C5K0xnKdQZ8Fvu7RdHf0lT1007rp4jRadWqSYG5WqMVc/wB1p89B8Vt2NHdx1KVmhvbzrtncl125skhga3zgF3xPwVDK3Mar57ms7nUf6AwPktGV6mHtxkefn5ytOUpRKUouSdAlJCSztMIQlKztM5SQhICUIQg0U1FNdMZmmkmnsGE0kwnsGmkmgGF7d9lvZg08OrOcIq3dN2TmGZSKQ8yS7zC81+z/ALLf4hespO/ZN/WVT/8ANpEt8XEhvmvfrtvs9Gd0CIA2AAgADgI0RfM0Hm+HWbqdswPnO4ue4HcEmAD5BbIohwhXuPWvtf1tPcftWcR/OOnNVtKkvMzxuOWq9HDKZY7invMFzcFQV7V1J0OGnA816AxgOhVZjNiC0Ajz6pCxRW1LiFvU6a2rbDssRtxHJb/6AEWlpXMpyQAFaPpZGGNTGgHPkFBlANcPFSxS4yMc7+EF3pqp+V/DxGu0hxDgQ4EyDoQZ1BHAyscrve32ENrUxe0hvlbW65tGVD1nunyXAlela84SkhCi0BCSFFphCSEjCE0kgaSJQgIppIC6NoNNJSCewApBOlSLiA0EkmAACSSeAA3K9S7FfYlVr5at+XUKehFIftnD+bhTHqegRvQecYbhVW5eKdCm+q87NY0uPiY2HUr03s59gleqA69qigP8tkVKnm73W/FevYNhltZU/ZWlNrGjcMG55vefePiSVK6vHcDHySnbL48Dw5/AuxlthOZtuXl1WC51QguIZoAIAhsu+Kz4nUAbmWS7uBWa5sBtUat5OI4Hx1Hmuar3pfvIiQQdwRuD1W0xuvKdh1y5rszTB+tFkbRbU1YMruLOE/y/ktYOU6LoKWfHM5qnjncbuJinBWC7YCrdsPGu/P8APmtW6tY0I815/Jw3D+nfx8sz/tXMYB9aLdDdJlaNVkDmihcnLCxaxJ7pd5qv7Tvi3qfcd6ASrKizVUPbW6DaLxzaR66fmifKcvhtdnrenc2zqR1p1GlnUBwBHmCCV5Ff2bqNV9N/vU3uYfFpheu9g7Y07WkXbmHeGaSB6Qtbtd9lzrqrUuLeq0Pf3jSeIBcAAcrxtMcQvR1bjHn35eRoVhi2A17V2W4pOpngXDunwcND5FV5WNMkk0JGSEISAQiUIASQhIEhNrZMDc6Dx5QvQ+y/2Q1a7Q+7caDTqGAA1SObp0Z4anwXREODs7J9Z4ZSY573bNY0ucfABeh4J9iNzVAdc1GUAd2x7R48YIaD5lel9mezFvh9Mtt26n36jtXv6F3LoICvPbjjqrmI2puy3Ye0w0A0WZ6vGvVjN1yn90fdHmr590Tu7N0Gg8+aw+3Ydyfmptptd7rgVeoljq3UCBHlosTa/MrNVoEcPrxWpUp9Fc0TJd2weMzdx9SqLEbMuOdv7T94HQVAOvB3X1V5Qrwd0V7YOEjUfJVKWnJMdmkiRGhadCCNwRwKyNbpKtLqwGbMdDtmHEcA7mPiFpilBc3luOSZMFrdkGCrWhch2h2VFc0iwzwKg+6LabiNTA+JAPwUmsqlNr5ymR9R6rALPVa1C5aMpp7O3B01jXbhoPoK0a6QCNjsvN5uLr7p8V38XL28Vi9nlC4DtW81q9Olwc7X7o3+AK72+OVhP1K5BmFk1hcO93LlZ14F/hMhZ4Y7q88tRci7dSty6i0Oe0tDWn3RvvGug4eC6bsvfuuLdtSqwMeZBA2kGJE6xoqbDcPNRrODe8XHmSYA9B8V01iwMho0Gy9LHxjHBfNp3FuHAteGuad2uAIPkVxmOfZRa15dRm3ef4Nac9WHbyIXd1XALW9pqiyUtvCcc+zi8tZPs/asH79GX6dWe8PRcu5sGDuPUL6dNbXRUnaDspbXrT7amM3CowBtQf7hv4GVllxfpUyfPiS6rtZ2ArWMvH62h/mNGreXtG/u+Oy5aFz2aWSSaSQCEIQHuXY3sBRsgHuAqV41qEaMPEUwdvHfwXYNqT4fNVVhiJe2HtynlIMgcQVutqg+K7ZGbcLpWCoVjbWg67LI4TqNlcIpSlACIVEz0sQc3fVbjbhr+U9VWQEholoN2tZ8R8NlhYS06JU7lw4qTriUA3uHEb8Fp3VmCJZ7w58Rynh+CzOKYKZKirQFRpGx5HcHqtSyZkeWuHCCr6vRnUbx6/3WMEOyFwb3QRoNx1nfdFoUF5hrHc6Tp0cJyz1Gy37Ok5rQHFro4idfIq2/RWuEbjrr5LQdYGke7qydidlPJh2xsVhl1y2rMcpmo6nSbPfd3ujG6uPyHms2I4cDTApgDKMoaNoI2+AWS0BLn1Hbu0A3ysHu+up81tsEuaCDBBM+Eb+MrHh49Y+ftry57y8DBmEUWA7wQfIkStxxUnabKB1W2mW0XVSUFyiU0BlayAgqTRoh4QEHMDgQQCCCCDqCDuCOS8l7efZwaOavZtJpal9Iamnzc3mzpuPDb1yIKxuPePl8lnnhs5XzKQku4+03ss22qtrURFOsTLRsypuY5AjWOhXELks1dNCQhCQfQVJ8ZOro9QSt63dJIO7TB/A+a0rluVlPmHtP16rN7TLc/fpz5tMH4EL0J4Yt8MkpGtkdr7pWcDRYbmlnaR0VaJmcU2rSw24zMg7jQrbppGaZTKUJhGEwmUQgEpJFAQDKiKY5bqcpgICBEbKvxS5zFlLY1CZ+63een91ZEqn9oH3pPCnRA86j/wAmI+ib9OxDY4/gs8LM/isRCVNEpKQSIQGMoAUiEBTTTY5N6xqYMpwJrC8a/XJZliqaGeiZOe7cYT+k2VdgHea32jfvU+98RmHmvBCvphrJBnY6eu6+bLulke9v8LnN/pcR+C5ubHWqvGsKEIXOt9CYts3xCLr/ANmj9x/zahC9Bium7fXNA2KEKyVmFb1PEqxahCRsgTQhARTdshCQRCyDZJCYATQhIMdbZUmHf+xX8KH/ABehCcJ0g28gsJQhFERQhClSJUShCAkEIQlQyjZYrj8EIVExU9m/eXzli37er/q1P+bkIWHP8RWDUQhC5Wj/2Q=="/>
          <p:cNvSpPr/>
          <p:nvPr/>
        </p:nvSpPr>
        <p:spPr>
          <a:xfrm>
            <a:off x="460375" y="160338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 descr="data:image/jpeg;base64,/9j/4AAQSkZJRgABAQAAAQABAAD/2wCEAAkGBhQQEBQUEBQVFBQVFBQUFRUUFBQUFBUUFBQVFBQUFRQXHCYeFxojGRQUHzAgIycpLCwsFR4xNTAqNSYrLCkBCQoKDgwOFw8PFykcHx0pKSwpKSwsLCksKSwsLCkpKSwsKSksKSkpLCksLCwpKSwpKSwpKSwpKSkpLCkpLCksKf/AABEIAOEA4QMBIgACEQEDEQH/xAAcAAACAgMBAQAAAAAAAAAAAAAAAQIFAwQGBwj/xAA/EAABAwIEAwUFBAgGAwAAAAABAAIRAwQFEiExQVFhBiJxgZETMqGx8AdywdEUIzNCUmKS4RVTc4Ky8SQ0Y//EABoBAAMBAQEBAAAAAAAAAAAAAAABAgMEBQb/xAAmEQEBAAICAQQCAgMBAAAAAAAAAQIRAxIhBCIxQRNRYXEyM4EF/9oADAMBAAIRAxEAPwDxxNCFeiEIQmjQJOEIT0AhCE9EaEJp6BIThEJ6BQhShSawnYJ9QhCFk9keR9EsqqYltFClCeVXMRtCE4UoRCfQtownCllRlV9C2hCcKUIAT6DaMIhSypwjoNscIhZMqjlU3jPaGVCnlQl0G2BNJNc2lBCaE9AIQmnoEmmiFWiEJgIAVngmA1LupkpDbVzj7rR168huVWpPNDRt7Z1Rwaxpc47ACT8F2eF/Z4Q0PuTH8gOo+8dvIfBdJguHUbMZaZBOmZ+UF7vEnRo6Kxdfy6S6TwAG3i4/ILlz5t+MW04/2553ZyiyD7NogQOPrIKrbyuGaBg04ACB5q0x3G2yWjUidSdJ/wBq5l9y6IMfImdwT/dZ/KvhkrXZEloBP0fPdAh2rmNdA1Bj5xKx06xmZaRpMkkjzW3XqAmZaY/h0MaCCOKA1a2C0niWjL4HQePJU95hbqZPEbzHBdCMzZcAT0G+nHqI+SG3YcO+NNQCd2nkRwC1w5ssL+03CVyWVOFb4lhOUy3YidNtfkqzKvV4bjyTeLlzlxuqgAjKp5UZV0fjR2QyoyrJlQQn+MbY4ThShOEdBtjypFqyQkQpuA2xwhZIQp/Ge2lCaELy9NgnCAmq0AE0QmArkIoTRCYCuYkyW1uaj2taJLjAC9GsK7bSn7Om0gxLtIlxjvE8B01XMdlrfJmqnQgAN2mXaAjrw81b39yRmkwQAXGeJ2A6xAXF6jLz1jfjnjbKcTDtXuGh1A92TxPPdRqdoCXHcNa3QbE8BsqG0Y6scx2kQOQG3irv/D+S5bdOiY7m1deVGvPEFvLaeJlRp0CWa6A7AxMc+at6WD6Aefqs9PCZPeGnEnc9PVHc/wAbniBMd53DQDQ9Cdz1W/h/ZutU2a5jeZ3jxXX4BgLSS9w6NHAcyPkunZbgDRK5VU45HE2XYo6ZifVbl32Tp5SI1PHj4yuuNNadyFNq5i8vxXBalDSczTo1x6mYPPVc/Wtnj3mkL1bFrIVabmEbggePBcJbUy5jmvHepyN9wzcekrq9Pz3iy7Rzc3HL4UGVGVbl/RDHEefkVqQvp+OzPGZT7eVlNXSMIyqZCFp1LbHlRCnCRCnqNoQkplRKzsVEUlJJRpTThCE15MjcJhCauQgmhMLSYkIThCYWkxLboMKOSiHfzF20yRoNOMLPVf8AqnahznaTwkjU+U/FRsaIdSZPLXl73vHwErC1wDHEbZtPDcR6/BePy/7L/brx/wAYssKogMEK8oNkKjwuqCFe2xXNXXi3rUKwZSBGoWlSp6rephS0ljetXgQAtw1Fp21KeC2TTPJOBIV1grGVkNON1ieEqbSrs0XDV2ZLiudoIPQgj/td9VC4rHKZZcPI/fY0fP8AFXgy5PhzOJb6+Q5DgFpQrPHBDmzy/wClVr6z0X+jF4nN/nThIpykSutkFEpyoEqLThFRKZKgSsMq0kEoUZTWPZWmqmkmuCNTCaSFcJJSBUU1pCNMJJhaQl3Y1j+j78XN05b/AJrTuKujY6COo0KssEwyqberUNN3siDFSDlzDQgHZVdvRzVGjgI9TqvI9RJOSurj3qOmwu3y0xO/FWTMSbRZnOsbfmtMg5YG50Sr0RTZnq6xs3h0C4664KvbV51DCZ6FRt+21QkAs08/yWC4xOq32ZDG5HmPdLi0TBhgIE8YldAMEaaNN9RlPM5sua0ZXjXgJ5QYkFP6OfPyssL7TzEESeCuqmIPjMduK84r2op1waJOXMN9D1B5ru/aF1KOiz3WsVOM9pHgdxwH11XPUu092Xa6t6Qr64w9pgbCRmdE+gVLbU7kVspJDM/vOax1P2cGe7GaZjZVEZN+xx+rI9rERqCDOnJZO0jQRTqjbYno7UfFFlbCqS17Yjpp96mTwPJbGJ2v/i1GEe6JHlqEpfJWeNOL7QHMWO5gt/pP91Uq0u2l9s18juvOnHvcvMBVMr6r0Oe+Gfw8bnx1mZKRKRKUrruTLQJUSUEqBKyyyVIbisZKCVEuXLnm1kNChmQufurTGE1FNRDNOUk1cI00gmrhGpKKauE6Kvdua1jZOUU2QBygSPMk+qxYXQ/WNPAmVGlUz0mniGFp/wBpH4QsuB1Jfrtw6aLwct453G/t7WcmeGOU+pHU2tEFwPJb11hrardfj3h6FatkzSVZ0WZljlPKcWnRsAyIDSRyzesKwL3kROUdN45DktylbALBiFdtJjidwCUt2NNSuavWgO04HRdRZT7Fp8FyTm52l7tztHBdZg72m3gu1gIEZhbAqTaBA09ND/dQFeNtei2Le9YXZT3Xcj+CUv0diLKIP/S1sRoyx3UEfBW9Sm2FoXbO6R6I0muDxvDjSsAHaOBY489XHT0K4+V3nby4/wDGYD7znj0bmK4ElfRf+ddcP/a8z1sn5NfqQyUpUSUiV23NyaMlQJQSoErmzzXIZKgSglIrlyyXIJQooWXZWiTlRTWsSaaSAqhJJpBMK4RynKiE1Uob2H3MS07HbxiI8/wCtcOptp1G7jNGh5lc8rGhfjK3MYc3Y7zG3muL1PDbe+MdfDy+3plXaGsWuDegVnYXCq2kPqNcNi0EeBg/it1tP2dbLwcA5vrBXnZeHVhVvWxDKIG5+Cq714eCDqDoeoKliTTTaXOBIBjTXTgVS/4/SBiHk7e6R81nJvy23WO6wI1AGtJge73jI81cYZZ1abAKhnhpMx1Wa1qPnSi793iP3vd9VeU2VdR+julrcx1EZefVUnSvoUA0yAATvH1v1WS4aHt134Ebg8wVkuPbAEikDEaaz3ttgqax7QuqmPYFveLJzDcGDpulpXlbYdizsxp1NHgSDwe3+IfiFtGrmIHX+6rRZk1Gud+5JkdQBH1yWr2rxF1ra56Zyvc4AGJiZn4J4Y3PKYz7Rllqbrlu32J+0uPZjaloeriAT6CB6rl5RUqFxJJkkySdSSdyVAlfRccnHhMZ9PIzyueVypkpEpSkSllmUgJUSUEqJK58s1yAlIlBKS57VCUIlCnYRTSTXSk01FNPZJBNRTVSkkmoymFUoNNJEp7Ds+z93NOkTwln9Jj5QutumCpSaR7zDIjlsR9clxfZ+DZnm2q7ylrV0GG4jplP0F5HPPddO/ivti9fdB1MTxEHquUxfAyamelULJIJBaHN4CeewCuBW3E9UMdPkub4dG9o4df125QatIhoY2DSeCQDOpzcOa6in2kB95sd0jckbnptrKoGURvEdVnYHcCqHXH+U8Vxeq9hbTqZCSIc1mwAiO+fjCxYThgt6fNxGpOpPEknmVuUqQGpEnmVCrVkpU/E+E6bpIbw3K4b7RsVz1GUgfdl58ToB6T6ro8XxdtrSLnHU7DiTwAXl13dOqvc95lziSfy8F1+k4/d3v05OfPx1YiUiUiUpXpXJxaOVEoJUSVllkrRkqMoJQsbkoJIQsrTCEkJAk1FNdaEkJJpg00gmFWyMJhJCewkmoq07P8AZ+re1fZ0QNGl73OMMpsG73ngPieCNhd9lKea1rf6jf8Ah/ZSoVyDlOhGx6K8wjBGW9B7WVDVl+rsmRshsd0STHUrXvMMBHVeXy5e+2O/DH2RgN6QQT5retr6SqVwI0KKby0y1RcZT3Y7ChWLlYi2C5K0xnKdQZ8Fvu7RdHf0lT1007rp4jRadWqSYG5WqMVc/wB1p89B8Vt2NHdx1KVmhvbzrtncl125skhga3zgF3xPwVDK3Mar57ms7nUf6AwPktGV6mHtxkefn5ytOUpRKUouSdAlJCSztMIQlKztM5SQhICUIQg0U1FNdMZmmkmnsGE0kwnsGmkmgGF7d9lvZg08OrOcIq3dN2TmGZSKQ8yS7zC81+z/ALLf4hespO/ZN/WVT/8ANpEt8XEhvmvfrtvs9Gd0CIA2AAgADgI0RfM0Hm+HWbqdswPnO4ue4HcEmAD5BbIohwhXuPWvtf1tPcftWcR/OOnNVtKkvMzxuOWq9HDKZY7invMFzcFQV7V1J0OGnA816AxgOhVZjNiC0Ajz6pCxRW1LiFvU6a2rbDssRtxHJb/6AEWlpXMpyQAFaPpZGGNTGgHPkFBlANcPFSxS4yMc7+EF3pqp+V/DxGu0hxDgQ4EyDoQZ1BHAyscrve32ENrUxe0hvlbW65tGVD1nunyXAlela84SkhCi0BCSFFphCSEjCE0kgaSJQgIppIC6NoNNJSCewApBOlSLiA0EkmAACSSeAA3K9S7FfYlVr5at+XUKehFIftnD+bhTHqegRvQecYbhVW5eKdCm+q87NY0uPiY2HUr03s59gleqA69qigP8tkVKnm73W/FevYNhltZU/ZWlNrGjcMG55vefePiSVK6vHcDHySnbL48Dw5/AuxlthOZtuXl1WC51QguIZoAIAhsu+Kz4nUAbmWS7uBWa5sBtUat5OI4Hx1Hmuar3pfvIiQQdwRuD1W0xuvKdh1y5rszTB+tFkbRbU1YMruLOE/y/ktYOU6LoKWfHM5qnjncbuJinBWC7YCrdsPGu/P8APmtW6tY0I815/Jw3D+nfx8sz/tXMYB9aLdDdJlaNVkDmihcnLCxaxJ7pd5qv7Tvi3qfcd6ASrKizVUPbW6DaLxzaR66fmifKcvhtdnrenc2zqR1p1GlnUBwBHmCCV5Ff2bqNV9N/vU3uYfFpheu9g7Y07WkXbmHeGaSB6Qtbtd9lzrqrUuLeq0Pf3jSeIBcAAcrxtMcQvR1bjHn35eRoVhi2A17V2W4pOpngXDunwcND5FV5WNMkk0JGSEISAQiUIASQhIEhNrZMDc6Dx5QvQ+y/2Q1a7Q+7caDTqGAA1SObp0Z4anwXREODs7J9Z4ZSY573bNY0ucfABeh4J9iNzVAdc1GUAd2x7R48YIaD5lel9mezFvh9Mtt26n36jtXv6F3LoICvPbjjqrmI2puy3Ye0w0A0WZ6vGvVjN1yn90fdHmr590Tu7N0Gg8+aw+3Ydyfmptptd7rgVeoljq3UCBHlosTa/MrNVoEcPrxWpUp9Fc0TJd2weMzdx9SqLEbMuOdv7T94HQVAOvB3X1V5Qrwd0V7YOEjUfJVKWnJMdmkiRGhadCCNwRwKyNbpKtLqwGbMdDtmHEcA7mPiFpilBc3luOSZMFrdkGCrWhch2h2VFc0iwzwKg+6LabiNTA+JAPwUmsqlNr5ymR9R6rALPVa1C5aMpp7O3B01jXbhoPoK0a6QCNjsvN5uLr7p8V38XL28Vi9nlC4DtW81q9Olwc7X7o3+AK72+OVhP1K5BmFk1hcO93LlZ14F/hMhZ4Y7q88tRci7dSty6i0Oe0tDWn3RvvGug4eC6bsvfuuLdtSqwMeZBA2kGJE6xoqbDcPNRrODe8XHmSYA9B8V01iwMho0Gy9LHxjHBfNp3FuHAteGuad2uAIPkVxmOfZRa15dRm3ef4Nac9WHbyIXd1XALW9pqiyUtvCcc+zi8tZPs/asH79GX6dWe8PRcu5sGDuPUL6dNbXRUnaDspbXrT7amM3CowBtQf7hv4GVllxfpUyfPiS6rtZ2ArWMvH62h/mNGreXtG/u+Oy5aFz2aWSSaSQCEIQHuXY3sBRsgHuAqV41qEaMPEUwdvHfwXYNqT4fNVVhiJe2HtynlIMgcQVutqg+K7ZGbcLpWCoVjbWg67LI4TqNlcIpSlACIVEz0sQc3fVbjbhr+U9VWQEholoN2tZ8R8NlhYS06JU7lw4qTriUA3uHEb8Fp3VmCJZ7w58Rynh+CzOKYKZKirQFRpGx5HcHqtSyZkeWuHCCr6vRnUbx6/3WMEOyFwb3QRoNx1nfdFoUF5hrHc6Tp0cJyz1Gy37Ok5rQHFro4idfIq2/RWuEbjrr5LQdYGke7qydidlPJh2xsVhl1y2rMcpmo6nSbPfd3ujG6uPyHms2I4cDTApgDKMoaNoI2+AWS0BLn1Hbu0A3ysHu+up81tsEuaCDBBM+Eb+MrHh49Y+ftry57y8DBmEUWA7wQfIkStxxUnabKB1W2mW0XVSUFyiU0BlayAgqTRoh4QEHMDgQQCCCCDqCDuCOS8l7efZwaOavZtJpal9Iamnzc3mzpuPDb1yIKxuPePl8lnnhs5XzKQku4+03ss22qtrURFOsTLRsypuY5AjWOhXELks1dNCQhCQfQVJ8ZOro9QSt63dJIO7TB/A+a0rluVlPmHtP16rN7TLc/fpz5tMH4EL0J4Yt8MkpGtkdr7pWcDRYbmlnaR0VaJmcU2rSw24zMg7jQrbppGaZTKUJhGEwmUQgEpJFAQDKiKY5bqcpgICBEbKvxS5zFlLY1CZ+63een91ZEqn9oH3pPCnRA86j/wAmI+ib9OxDY4/gs8LM/isRCVNEpKQSIQGMoAUiEBTTTY5N6xqYMpwJrC8a/XJZliqaGeiZOe7cYT+k2VdgHea32jfvU+98RmHmvBCvphrJBnY6eu6+bLulke9v8LnN/pcR+C5ubHWqvGsKEIXOt9CYts3xCLr/ANmj9x/zahC9Bium7fXNA2KEKyVmFb1PEqxahCRsgTQhARTdshCQRCyDZJCYATQhIMdbZUmHf+xX8KH/ABehCcJ0g28gsJQhFERQhClSJUShCAkEIQlQyjZYrj8EIVExU9m/eXzli37er/q1P+bkIWHP8RWDUQhC5Wj/2Q=="/>
          <p:cNvSpPr/>
          <p:nvPr/>
        </p:nvSpPr>
        <p:spPr>
          <a:xfrm>
            <a:off x="612775" y="3127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 descr="data:image/jpeg;base64,/9j/4AAQSkZJRgABAQAAAQABAAD/2wCEAAkGBhQQEBQUEBQVFBQVFBQUFRUUFBQUFBUUFBQVFBQUFRQXHCYeFxojGRQUHzAgIycpLCwsFR4xNTAqNSYrLCkBCQoKDgwOFw8PFykcHx0pKSwpKSwsLCksKSwsLCkpKSwsKSksKSkpLCksLCwpKSwpKSwpKSwpKSkpLCkpLCksKf/AABEIAOEA4QMBIgACEQEDEQH/xAAcAAACAgMBAQAAAAAAAAAAAAAAAQIFAwQGBwj/xAA/EAABAwIEAwUFBAgGAwAAAAABAAIRAwQFEiExQVFhBiJxgZETMqGx8AdywdEUIzNCUmKS4RVTc4Ky8SQ0Y//EABoBAAMBAQEBAAAAAAAAAAAAAAABAgMEBQb/xAAmEQEBAAICAQQCAgMBAAAAAAAAAQIRAxIhBCIxQRNRYXEyM4EF/9oADAMBAAIRAxEAPwDxxNCFeiEIQmjQJOEIT0AhCE9EaEJp6BIThEJ6BQhShSawnYJ9QhCFk9keR9EsqqYltFClCeVXMRtCE4UoRCfQtownCllRlV9C2hCcKUIAT6DaMIhSypwjoNscIhZMqjlU3jPaGVCnlQl0G2BNJNc2lBCaE9AIQmnoEmmiFWiEJgIAVngmA1LupkpDbVzj7rR168huVWpPNDRt7Z1Rwaxpc47ACT8F2eF/Z4Q0PuTH8gOo+8dvIfBdJguHUbMZaZBOmZ+UF7vEnRo6Kxdfy6S6TwAG3i4/ILlz5t+MW04/2553ZyiyD7NogQOPrIKrbyuGaBg04ACB5q0x3G2yWjUidSdJ/wBq5l9y6IMfImdwT/dZ/KvhkrXZEloBP0fPdAh2rmNdA1Bj5xKx06xmZaRpMkkjzW3XqAmZaY/h0MaCCOKA1a2C0niWjL4HQePJU95hbqZPEbzHBdCMzZcAT0G+nHqI+SG3YcO+NNQCd2nkRwC1w5ssL+03CVyWVOFb4lhOUy3YidNtfkqzKvV4bjyTeLlzlxuqgAjKp5UZV0fjR2QyoyrJlQQn+MbY4ThShOEdBtjypFqyQkQpuA2xwhZIQp/Ge2lCaELy9NgnCAmq0AE0QmArkIoTRCYCuYkyW1uaj2taJLjAC9GsK7bSn7Om0gxLtIlxjvE8B01XMdlrfJmqnQgAN2mXaAjrw81b39yRmkwQAXGeJ2A6xAXF6jLz1jfjnjbKcTDtXuGh1A92TxPPdRqdoCXHcNa3QbE8BsqG0Y6scx2kQOQG3irv/D+S5bdOiY7m1deVGvPEFvLaeJlRp0CWa6A7AxMc+at6WD6Aefqs9PCZPeGnEnc9PVHc/wAbniBMd53DQDQ9Cdz1W/h/ZutU2a5jeZ3jxXX4BgLSS9w6NHAcyPkunZbgDRK5VU45HE2XYo6ZifVbl32Tp5SI1PHj4yuuNNadyFNq5i8vxXBalDSczTo1x6mYPPVc/Wtnj3mkL1bFrIVabmEbggePBcJbUy5jmvHepyN9wzcekrq9Pz3iy7Rzc3HL4UGVGVbl/RDHEefkVqQvp+OzPGZT7eVlNXSMIyqZCFp1LbHlRCnCRCnqNoQkplRKzsVEUlJJRpTThCE15MjcJhCauQgmhMLSYkIThCYWkxLboMKOSiHfzF20yRoNOMLPVf8AqnahznaTwkjU+U/FRsaIdSZPLXl73vHwErC1wDHEbZtPDcR6/BePy/7L/brx/wAYssKogMEK8oNkKjwuqCFe2xXNXXi3rUKwZSBGoWlSp6rephS0ljetXgQAtw1Fp21KeC2TTPJOBIV1grGVkNON1ieEqbSrs0XDV2ZLiudoIPQgj/td9VC4rHKZZcPI/fY0fP8AFXgy5PhzOJb6+Q5DgFpQrPHBDmzy/wClVr6z0X+jF4nN/nThIpykSutkFEpyoEqLThFRKZKgSsMq0kEoUZTWPZWmqmkmuCNTCaSFcJJSBUU1pCNMJJhaQl3Y1j+j78XN05b/AJrTuKujY6COo0KssEwyqberUNN3siDFSDlzDQgHZVdvRzVGjgI9TqvI9RJOSurj3qOmwu3y0xO/FWTMSbRZnOsbfmtMg5YG50Sr0RTZnq6xs3h0C4664KvbV51DCZ6FRt+21QkAs08/yWC4xOq32ZDG5HmPdLi0TBhgIE8YldAMEaaNN9RlPM5sua0ZXjXgJ5QYkFP6OfPyssL7TzEESeCuqmIPjMduK84r2op1waJOXMN9D1B5ru/aF1KOiz3WsVOM9pHgdxwH11XPUu092Xa6t6Qr64w9pgbCRmdE+gVLbU7kVspJDM/vOax1P2cGe7GaZjZVEZN+xx+rI9rERqCDOnJZO0jQRTqjbYno7UfFFlbCqS17Yjpp96mTwPJbGJ2v/i1GEe6JHlqEpfJWeNOL7QHMWO5gt/pP91Uq0u2l9s18juvOnHvcvMBVMr6r0Oe+Gfw8bnx1mZKRKRKUrruTLQJUSUEqBKyyyVIbisZKCVEuXLnm1kNChmQufurTGE1FNRDNOUk1cI00gmrhGpKKauE6Kvdua1jZOUU2QBygSPMk+qxYXQ/WNPAmVGlUz0mniGFp/wBpH4QsuB1Jfrtw6aLwct453G/t7WcmeGOU+pHU2tEFwPJb11hrardfj3h6FatkzSVZ0WZljlPKcWnRsAyIDSRyzesKwL3kROUdN45DktylbALBiFdtJjidwCUt2NNSuavWgO04HRdRZT7Fp8FyTm52l7tztHBdZg72m3gu1gIEZhbAqTaBA09ND/dQFeNtei2Le9YXZT3Xcj+CUv0diLKIP/S1sRoyx3UEfBW9Sm2FoXbO6R6I0muDxvDjSsAHaOBY489XHT0K4+V3nby4/wDGYD7znj0bmK4ElfRf+ddcP/a8z1sn5NfqQyUpUSUiV23NyaMlQJQSoErmzzXIZKgSglIrlyyXIJQooWXZWiTlRTWsSaaSAqhJJpBMK4RynKiE1Uob2H3MS07HbxiI8/wCtcOptp1G7jNGh5lc8rGhfjK3MYc3Y7zG3muL1PDbe+MdfDy+3plXaGsWuDegVnYXCq2kPqNcNi0EeBg/it1tP2dbLwcA5vrBXnZeHVhVvWxDKIG5+Cq714eCDqDoeoKliTTTaXOBIBjTXTgVS/4/SBiHk7e6R81nJvy23WO6wI1AGtJge73jI81cYZZ1abAKhnhpMx1Wa1qPnSi793iP3vd9VeU2VdR+julrcx1EZefVUnSvoUA0yAATvH1v1WS4aHt134Ebg8wVkuPbAEikDEaaz3ttgqax7QuqmPYFveLJzDcGDpulpXlbYdizsxp1NHgSDwe3+IfiFtGrmIHX+6rRZk1Gud+5JkdQBH1yWr2rxF1ra56Zyvc4AGJiZn4J4Y3PKYz7Rllqbrlu32J+0uPZjaloeriAT6CB6rl5RUqFxJJkkySdSSdyVAlfRccnHhMZ9PIzyueVypkpEpSkSllmUgJUSUEqJK58s1yAlIlBKS57VCUIlCnYRTSTXSk01FNPZJBNRTVSkkmoymFUoNNJEp7Ds+z93NOkTwln9Jj5QutumCpSaR7zDIjlsR9clxfZ+DZnm2q7ylrV0GG4jplP0F5HPPddO/ivti9fdB1MTxEHquUxfAyamelULJIJBaHN4CeewCuBW3E9UMdPkub4dG9o4df125QatIhoY2DSeCQDOpzcOa6in2kB95sd0jckbnptrKoGURvEdVnYHcCqHXH+U8Vxeq9hbTqZCSIc1mwAiO+fjCxYThgt6fNxGpOpPEknmVuUqQGpEnmVCrVkpU/E+E6bpIbw3K4b7RsVz1GUgfdl58ToB6T6ro8XxdtrSLnHU7DiTwAXl13dOqvc95lziSfy8F1+k4/d3v05OfPx1YiUiUiUpXpXJxaOVEoJUSVllkrRkqMoJQsbkoJIQsrTCEkJAk1FNdaEkJJpg00gmFWyMJhJCewkmoq07P8AZ+re1fZ0QNGl73OMMpsG73ngPieCNhd9lKea1rf6jf8Ah/ZSoVyDlOhGx6K8wjBGW9B7WVDVl+rsmRshsd0STHUrXvMMBHVeXy5e+2O/DH2RgN6QQT5retr6SqVwI0KKby0y1RcZT3Y7ChWLlYi2C5K0xnKdQZ8Fvu7RdHf0lT1007rp4jRadWqSYG5WqMVc/wB1p89B8Vt2NHdx1KVmhvbzrtncl125skhga3zgF3xPwVDK3Mar57ms7nUf6AwPktGV6mHtxkefn5ytOUpRKUouSdAlJCSztMIQlKztM5SQhICUIQg0U1FNdMZmmkmnsGE0kwnsGmkmgGF7d9lvZg08OrOcIq3dN2TmGZSKQ8yS7zC81+z/ALLf4hespO/ZN/WVT/8ANpEt8XEhvmvfrtvs9Gd0CIA2AAgADgI0RfM0Hm+HWbqdswPnO4ue4HcEmAD5BbIohwhXuPWvtf1tPcftWcR/OOnNVtKkvMzxuOWq9HDKZY7invMFzcFQV7V1J0OGnA816AxgOhVZjNiC0Ajz6pCxRW1LiFvU6a2rbDssRtxHJb/6AEWlpXMpyQAFaPpZGGNTGgHPkFBlANcPFSxS4yMc7+EF3pqp+V/DxGu0hxDgQ4EyDoQZ1BHAyscrve32ENrUxe0hvlbW65tGVD1nunyXAlela84SkhCi0BCSFFphCSEjCE0kgaSJQgIppIC6NoNNJSCewApBOlSLiA0EkmAACSSeAA3K9S7FfYlVr5at+XUKehFIftnD+bhTHqegRvQecYbhVW5eKdCm+q87NY0uPiY2HUr03s59gleqA69qigP8tkVKnm73W/FevYNhltZU/ZWlNrGjcMG55vefePiSVK6vHcDHySnbL48Dw5/AuxlthOZtuXl1WC51QguIZoAIAhsu+Kz4nUAbmWS7uBWa5sBtUat5OI4Hx1Hmuar3pfvIiQQdwRuD1W0xuvKdh1y5rszTB+tFkbRbU1YMruLOE/y/ktYOU6LoKWfHM5qnjncbuJinBWC7YCrdsPGu/P8APmtW6tY0I815/Jw3D+nfx8sz/tXMYB9aLdDdJlaNVkDmihcnLCxaxJ7pd5qv7Tvi3qfcd6ASrKizVUPbW6DaLxzaR66fmifKcvhtdnrenc2zqR1p1GlnUBwBHmCCV5Ff2bqNV9N/vU3uYfFpheu9g7Y07WkXbmHeGaSB6Qtbtd9lzrqrUuLeq0Pf3jSeIBcAAcrxtMcQvR1bjHn35eRoVhi2A17V2W4pOpngXDunwcND5FV5WNMkk0JGSEISAQiUIASQhIEhNrZMDc6Dx5QvQ+y/2Q1a7Q+7caDTqGAA1SObp0Z4anwXREODs7J9Z4ZSY573bNY0ucfABeh4J9iNzVAdc1GUAd2x7R48YIaD5lel9mezFvh9Mtt26n36jtXv6F3LoICvPbjjqrmI2puy3Ye0w0A0WZ6vGvVjN1yn90fdHmr590Tu7N0Gg8+aw+3Ydyfmptptd7rgVeoljq3UCBHlosTa/MrNVoEcPrxWpUp9Fc0TJd2weMzdx9SqLEbMuOdv7T94HQVAOvB3X1V5Qrwd0V7YOEjUfJVKWnJMdmkiRGhadCCNwRwKyNbpKtLqwGbMdDtmHEcA7mPiFpilBc3luOSZMFrdkGCrWhch2h2VFc0iwzwKg+6LabiNTA+JAPwUmsqlNr5ymR9R6rALPVa1C5aMpp7O3B01jXbhoPoK0a6QCNjsvN5uLr7p8V38XL28Vi9nlC4DtW81q9Olwc7X7o3+AK72+OVhP1K5BmFk1hcO93LlZ14F/hMhZ4Y7q88tRci7dSty6i0Oe0tDWn3RvvGug4eC6bsvfuuLdtSqwMeZBA2kGJE6xoqbDcPNRrODe8XHmSYA9B8V01iwMho0Gy9LHxjHBfNp3FuHAteGuad2uAIPkVxmOfZRa15dRm3ef4Nac9WHbyIXd1XALW9pqiyUtvCcc+zi8tZPs/asH79GX6dWe8PRcu5sGDuPUL6dNbXRUnaDspbXrT7amM3CowBtQf7hv4GVllxfpUyfPiS6rtZ2ArWMvH62h/mNGreXtG/u+Oy5aFz2aWSSaSQCEIQHuXY3sBRsgHuAqV41qEaMPEUwdvHfwXYNqT4fNVVhiJe2HtynlIMgcQVutqg+K7ZGbcLpWCoVjbWg67LI4TqNlcIpSlACIVEz0sQc3fVbjbhr+U9VWQEholoN2tZ8R8NlhYS06JU7lw4qTriUA3uHEb8Fp3VmCJZ7w58Rynh+CzOKYKZKirQFRpGx5HcHqtSyZkeWuHCCr6vRnUbx6/3WMEOyFwb3QRoNx1nfdFoUF5hrHc6Tp0cJyz1Gy37Ok5rQHFro4idfIq2/RWuEbjrr5LQdYGke7qydidlPJh2xsVhl1y2rMcpmo6nSbPfd3ujG6uPyHms2I4cDTApgDKMoaNoI2+AWS0BLn1Hbu0A3ysHu+up81tsEuaCDBBM+Eb+MrHh49Y+ftry57y8DBmEUWA7wQfIkStxxUnabKB1W2mW0XVSUFyiU0BlayAgqTRoh4QEHMDgQQCCCCDqCDuCOS8l7efZwaOavZtJpal9Iamnzc3mzpuPDb1yIKxuPePl8lnnhs5XzKQku4+03ss22qtrURFOsTLRsypuY5AjWOhXELks1dNCQhCQfQVJ8ZOro9QSt63dJIO7TB/A+a0rluVlPmHtP16rN7TLc/fpz5tMH4EL0J4Yt8MkpGtkdr7pWcDRYbmlnaR0VaJmcU2rSw24zMg7jQrbppGaZTKUJhGEwmUQgEpJFAQDKiKY5bqcpgICBEbKvxS5zFlLY1CZ+63een91ZEqn9oH3pPCnRA86j/wAmI+ib9OxDY4/gs8LM/isRCVNEpKQSIQGMoAUiEBTTTY5N6xqYMpwJrC8a/XJZliqaGeiZOe7cYT+k2VdgHea32jfvU+98RmHmvBCvphrJBnY6eu6+bLulke9v8LnN/pcR+C5ubHWqvGsKEIXOt9CYts3xCLr/ANmj9x/zahC9Bium7fXNA2KEKyVmFb1PEqxahCRsgTQhARTdshCQRCyDZJCYATQhIMdbZUmHf+xX8KH/ABehCcJ0g28gsJQhFERQhClSJUShCAkEIQlQyjZYrj8EIVExU9m/eXzli37er/q1P+bkIWHP8RWDUQhC5Wj/2Q=="/>
          <p:cNvSpPr/>
          <p:nvPr/>
        </p:nvSpPr>
        <p:spPr>
          <a:xfrm>
            <a:off x="765175" y="4651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 descr="data:image/jpeg;base64,/9j/4AAQSkZJRgABAQAAAQABAAD/2wCEAAkGBhQQEBQUEBQVFBQVFBQUFRUUFBQUFBUUFBQVFBQUFRQXHCYeFxojGRQUHzAgIycpLCwsFR4xNTAqNSYrLCkBCQoKDgwOFw8PFykcHx0pKSwpKSwsLCksKSwsLCkpKSwsKSksKSkpLCksLCwpKSwpKSwpKSwpKSkpLCkpLCksKf/AABEIAOEA4QMBIgACEQEDEQH/xAAcAAACAgMBAQAAAAAAAAAAAAAAAQIFAwQGBwj/xAA/EAABAwIEAwUFBAgGAwAAAAABAAIRAwQFEiExQVFhBiJxgZETMqGx8AdywdEUIzNCUmKS4RVTc4Ky8SQ0Y//EABoBAAMBAQEBAAAAAAAAAAAAAAABAgMEBQb/xAAmEQEBAAICAQQCAgMBAAAAAAAAAQIRAxIhBCIxQRNRYXEyM4EF/9oADAMBAAIRAxEAPwDxxNCFeiEIQmjQJOEIT0AhCE9EaEJp6BIThEJ6BQhShSawnYJ9QhCFk9keR9EsqqYltFClCeVXMRtCE4UoRCfQtownCllRlV9C2hCcKUIAT6DaMIhSypwjoNscIhZMqjlU3jPaGVCnlQl0G2BNJNc2lBCaE9AIQmnoEmmiFWiEJgIAVngmA1LupkpDbVzj7rR168huVWpPNDRt7Z1Rwaxpc47ACT8F2eF/Z4Q0PuTH8gOo+8dvIfBdJguHUbMZaZBOmZ+UF7vEnRo6Kxdfy6S6TwAG3i4/ILlz5t+MW04/2553ZyiyD7NogQOPrIKrbyuGaBg04ACB5q0x3G2yWjUidSdJ/wBq5l9y6IMfImdwT/dZ/KvhkrXZEloBP0fPdAh2rmNdA1Bj5xKx06xmZaRpMkkjzW3XqAmZaY/h0MaCCOKA1a2C0niWjL4HQePJU95hbqZPEbzHBdCMzZcAT0G+nHqI+SG3YcO+NNQCd2nkRwC1w5ssL+03CVyWVOFb4lhOUy3YidNtfkqzKvV4bjyTeLlzlxuqgAjKp5UZV0fjR2QyoyrJlQQn+MbY4ThShOEdBtjypFqyQkQpuA2xwhZIQp/Ge2lCaELy9NgnCAmq0AE0QmArkIoTRCYCuYkyW1uaj2taJLjAC9GsK7bSn7Om0gxLtIlxjvE8B01XMdlrfJmqnQgAN2mXaAjrw81b39yRmkwQAXGeJ2A6xAXF6jLz1jfjnjbKcTDtXuGh1A92TxPPdRqdoCXHcNa3QbE8BsqG0Y6scx2kQOQG3irv/D+S5bdOiY7m1deVGvPEFvLaeJlRp0CWa6A7AxMc+at6WD6Aefqs9PCZPeGnEnc9PVHc/wAbniBMd53DQDQ9Cdz1W/h/ZutU2a5jeZ3jxXX4BgLSS9w6NHAcyPkunZbgDRK5VU45HE2XYo6ZifVbl32Tp5SI1PHj4yuuNNadyFNq5i8vxXBalDSczTo1x6mYPPVc/Wtnj3mkL1bFrIVabmEbggePBcJbUy5jmvHepyN9wzcekrq9Pz3iy7Rzc3HL4UGVGVbl/RDHEefkVqQvp+OzPGZT7eVlNXSMIyqZCFp1LbHlRCnCRCnqNoQkplRKzsVEUlJJRpTThCE15MjcJhCauQgmhMLSYkIThCYWkxLboMKOSiHfzF20yRoNOMLPVf8AqnahznaTwkjU+U/FRsaIdSZPLXl73vHwErC1wDHEbZtPDcR6/BePy/7L/brx/wAYssKogMEK8oNkKjwuqCFe2xXNXXi3rUKwZSBGoWlSp6rephS0ljetXgQAtw1Fp21KeC2TTPJOBIV1grGVkNON1ieEqbSrs0XDV2ZLiudoIPQgj/td9VC4rHKZZcPI/fY0fP8AFXgy5PhzOJb6+Q5DgFpQrPHBDmzy/wClVr6z0X+jF4nN/nThIpykSutkFEpyoEqLThFRKZKgSsMq0kEoUZTWPZWmqmkmuCNTCaSFcJJSBUU1pCNMJJhaQl3Y1j+j78XN05b/AJrTuKujY6COo0KssEwyqberUNN3siDFSDlzDQgHZVdvRzVGjgI9TqvI9RJOSurj3qOmwu3y0xO/FWTMSbRZnOsbfmtMg5YG50Sr0RTZnq6xs3h0C4664KvbV51DCZ6FRt+21QkAs08/yWC4xOq32ZDG5HmPdLi0TBhgIE8YldAMEaaNN9RlPM5sua0ZXjXgJ5QYkFP6OfPyssL7TzEESeCuqmIPjMduK84r2op1waJOXMN9D1B5ru/aF1KOiz3WsVOM9pHgdxwH11XPUu092Xa6t6Qr64w9pgbCRmdE+gVLbU7kVspJDM/vOax1P2cGe7GaZjZVEZN+xx+rI9rERqCDOnJZO0jQRTqjbYno7UfFFlbCqS17Yjpp96mTwPJbGJ2v/i1GEe6JHlqEpfJWeNOL7QHMWO5gt/pP91Uq0u2l9s18juvOnHvcvMBVMr6r0Oe+Gfw8bnx1mZKRKRKUrruTLQJUSUEqBKyyyVIbisZKCVEuXLnm1kNChmQufurTGE1FNRDNOUk1cI00gmrhGpKKauE6Kvdua1jZOUU2QBygSPMk+qxYXQ/WNPAmVGlUz0mniGFp/wBpH4QsuB1Jfrtw6aLwct453G/t7WcmeGOU+pHU2tEFwPJb11hrardfj3h6FatkzSVZ0WZljlPKcWnRsAyIDSRyzesKwL3kROUdN45DktylbALBiFdtJjidwCUt2NNSuavWgO04HRdRZT7Fp8FyTm52l7tztHBdZg72m3gu1gIEZhbAqTaBA09ND/dQFeNtei2Le9YXZT3Xcj+CUv0diLKIP/S1sRoyx3UEfBW9Sm2FoXbO6R6I0muDxvDjSsAHaOBY489XHT0K4+V3nby4/wDGYD7znj0bmK4ElfRf+ddcP/a8z1sn5NfqQyUpUSUiV23NyaMlQJQSoErmzzXIZKgSglIrlyyXIJQooWXZWiTlRTWsSaaSAqhJJpBMK4RynKiE1Uob2H3MS07HbxiI8/wCtcOptp1G7jNGh5lc8rGhfjK3MYc3Y7zG3muL1PDbe+MdfDy+3plXaGsWuDegVnYXCq2kPqNcNi0EeBg/it1tP2dbLwcA5vrBXnZeHVhVvWxDKIG5+Cq714eCDqDoeoKliTTTaXOBIBjTXTgVS/4/SBiHk7e6R81nJvy23WO6wI1AGtJge73jI81cYZZ1abAKhnhpMx1Wa1qPnSi793iP3vd9VeU2VdR+julrcx1EZefVUnSvoUA0yAATvH1v1WS4aHt134Ebg8wVkuPbAEikDEaaz3ttgqax7QuqmPYFveLJzDcGDpulpXlbYdizsxp1NHgSDwe3+IfiFtGrmIHX+6rRZk1Gud+5JkdQBH1yWr2rxF1ra56Zyvc4AGJiZn4J4Y3PKYz7Rllqbrlu32J+0uPZjaloeriAT6CB6rl5RUqFxJJkkySdSSdyVAlfRccnHhMZ9PIzyueVypkpEpSkSllmUgJUSUEqJK58s1yAlIlBKS57VCUIlCnYRTSTXSk01FNPZJBNRTVSkkmoymFUoNNJEp7Ds+z93NOkTwln9Jj5QutumCpSaR7zDIjlsR9clxfZ+DZnm2q7ylrV0GG4jplP0F5HPPddO/ivti9fdB1MTxEHquUxfAyamelULJIJBaHN4CeewCuBW3E9UMdPkub4dG9o4df125QatIhoY2DSeCQDOpzcOa6in2kB95sd0jckbnptrKoGURvEdVnYHcCqHXH+U8Vxeq9hbTqZCSIc1mwAiO+fjCxYThgt6fNxGpOpPEknmVuUqQGpEnmVCrVkpU/E+E6bpIbw3K4b7RsVz1GUgfdl58ToB6T6ro8XxdtrSLnHU7DiTwAXl13dOqvc95lziSfy8F1+k4/d3v05OfPx1YiUiUiUpXpXJxaOVEoJUSVllkrRkqMoJQsbkoJIQsrTCEkJAk1FNdaEkJJpg00gmFWyMJhJCewkmoq07P8AZ+re1fZ0QNGl73OMMpsG73ngPieCNhd9lKea1rf6jf8Ah/ZSoVyDlOhGx6K8wjBGW9B7WVDVl+rsmRshsd0STHUrXvMMBHVeXy5e+2O/DH2RgN6QQT5retr6SqVwI0KKby0y1RcZT3Y7ChWLlYi2C5K0xnKdQZ8Fvu7RdHf0lT1007rp4jRadWqSYG5WqMVc/wB1p89B8Vt2NHdx1KVmhvbzrtncl125skhga3zgF3xPwVDK3Mar57ms7nUf6AwPktGV6mHtxkefn5ytOUpRKUouSdAlJCSztMIQlKztM5SQhICUIQg0U1FNdMZmmkmnsGE0kwnsGmkmgGF7d9lvZg08OrOcIq3dN2TmGZSKQ8yS7zC81+z/ALLf4hespO/ZN/WVT/8ANpEt8XEhvmvfrtvs9Gd0CIA2AAgADgI0RfM0Hm+HWbqdswPnO4ue4HcEmAD5BbIohwhXuPWvtf1tPcftWcR/OOnNVtKkvMzxuOWq9HDKZY7invMFzcFQV7V1J0OGnA816AxgOhVZjNiC0Ajz6pCxRW1LiFvU6a2rbDssRtxHJb/6AEWlpXMpyQAFaPpZGGNTGgHPkFBlANcPFSxS4yMc7+EF3pqp+V/DxGu0hxDgQ4EyDoQZ1BHAyscrve32ENrUxe0hvlbW65tGVD1nunyXAlela84SkhCi0BCSFFphCSEjCE0kgaSJQgIppIC6NoNNJSCewApBOlSLiA0EkmAACSSeAA3K9S7FfYlVr5at+XUKehFIftnD+bhTHqegRvQecYbhVW5eKdCm+q87NY0uPiY2HUr03s59gleqA69qigP8tkVKnm73W/FevYNhltZU/ZWlNrGjcMG55vefePiSVK6vHcDHySnbL48Dw5/AuxlthOZtuXl1WC51QguIZoAIAhsu+Kz4nUAbmWS7uBWa5sBtUat5OI4Hx1Hmuar3pfvIiQQdwRuD1W0xuvKdh1y5rszTB+tFkbRbU1YMruLOE/y/ktYOU6LoKWfHM5qnjncbuJinBWC7YCrdsPGu/P8APmtW6tY0I815/Jw3D+nfx8sz/tXMYB9aLdDdJlaNVkDmihcnLCxaxJ7pd5qv7Tvi3qfcd6ASrKizVUPbW6DaLxzaR66fmifKcvhtdnrenc2zqR1p1GlnUBwBHmCCV5Ff2bqNV9N/vU3uYfFpheu9g7Y07WkXbmHeGaSB6Qtbtd9lzrqrUuLeq0Pf3jSeIBcAAcrxtMcQvR1bjHn35eRoVhi2A17V2W4pOpngXDunwcND5FV5WNMkk0JGSEISAQiUIASQhIEhNrZMDc6Dx5QvQ+y/2Q1a7Q+7caDTqGAA1SObp0Z4anwXREODs7J9Z4ZSY573bNY0ucfABeh4J9iNzVAdc1GUAd2x7R48YIaD5lel9mezFvh9Mtt26n36jtXv6F3LoICvPbjjqrmI2puy3Ye0w0A0WZ6vGvVjN1yn90fdHmr590Tu7N0Gg8+aw+3Ydyfmptptd7rgVeoljq3UCBHlosTa/MrNVoEcPrxWpUp9Fc0TJd2weMzdx9SqLEbMuOdv7T94HQVAOvB3X1V5Qrwd0V7YOEjUfJVKWnJMdmkiRGhadCCNwRwKyNbpKtLqwGbMdDtmHEcA7mPiFpilBc3luOSZMFrdkGCrWhch2h2VFc0iwzwKg+6LabiNTA+JAPwUmsqlNr5ymR9R6rALPVa1C5aMpp7O3B01jXbhoPoK0a6QCNjsvN5uLr7p8V38XL28Vi9nlC4DtW81q9Olwc7X7o3+AK72+OVhP1K5BmFk1hcO93LlZ14F/hMhZ4Y7q88tRci7dSty6i0Oe0tDWn3RvvGug4eC6bsvfuuLdtSqwMeZBA2kGJE6xoqbDcPNRrODe8XHmSYA9B8V01iwMho0Gy9LHxjHBfNp3FuHAteGuad2uAIPkVxmOfZRa15dRm3ef4Nac9WHbyIXd1XALW9pqiyUtvCcc+zi8tZPs/asH79GX6dWe8PRcu5sGDuPUL6dNbXRUnaDspbXrT7amM3CowBtQf7hv4GVllxfpUyfPiS6rtZ2ArWMvH62h/mNGreXtG/u+Oy5aFz2aWSSaSQCEIQHuXY3sBRsgHuAqV41qEaMPEUwdvHfwXYNqT4fNVVhiJe2HtynlIMgcQVutqg+K7ZGbcLpWCoVjbWg67LI4TqNlcIpSlACIVEz0sQc3fVbjbhr+U9VWQEholoN2tZ8R8NlhYS06JU7lw4qTriUA3uHEb8Fp3VmCJZ7w58Rynh+CzOKYKZKirQFRpGx5HcHqtSyZkeWuHCCr6vRnUbx6/3WMEOyFwb3QRoNx1nfdFoUF5hrHc6Tp0cJyz1Gy37Ok5rQHFro4idfIq2/RWuEbjrr5LQdYGke7qydidlPJh2xsVhl1y2rMcpmo6nSbPfd3ujG6uPyHms2I4cDTApgDKMoaNoI2+AWS0BLn1Hbu0A3ysHu+up81tsEuaCDBBM+Eb+MrHh49Y+ftry57y8DBmEUWA7wQfIkStxxUnabKB1W2mW0XVSUFyiU0BlayAgqTRoh4QEHMDgQQCCCCDqCDuCOS8l7efZwaOavZtJpal9Iamnzc3mzpuPDb1yIKxuPePl8lnnhs5XzKQku4+03ss22qtrURFOsTLRsypuY5AjWOhXELks1dNCQhCQfQVJ8ZOro9QSt63dJIO7TB/A+a0rluVlPmHtP16rN7TLc/fpz5tMH4EL0J4Yt8MkpGtkdr7pWcDRYbmlnaR0VaJmcU2rSw24zMg7jQrbppGaZTKUJhGEwmUQgEpJFAQDKiKY5bqcpgICBEbKvxS5zFlLY1CZ+63een91ZEqn9oH3pPCnRA86j/wAmI+ib9OxDY4/gs8LM/isRCVNEpKQSIQGMoAUiEBTTTY5N6xqYMpwJrC8a/XJZliqaGeiZOe7cYT+k2VdgHea32jfvU+98RmHmvBCvphrJBnY6eu6+bLulke9v8LnN/pcR+C5ubHWqvGsKEIXOt9CYts3xCLr/ANmj9x/zahC9Bium7fXNA2KEKyVmFb1PEqxahCRsgTQhARTdshCQRCyDZJCYATQhIMdbZUmHf+xX8KH/ABehCcJ0g28gsJQhFERQhClSJUShCAkEIQlQyjZYrj8EIVExU9m/eXzli37er/q1P+bkIWHP8RWDUQhC5Wj/2Q=="/>
          <p:cNvSpPr/>
          <p:nvPr/>
        </p:nvSpPr>
        <p:spPr>
          <a:xfrm>
            <a:off x="917575" y="6175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 descr="data:image/jpeg;base64,/9j/4AAQSkZJRgABAQAAAQABAAD/2wCEAAkGBhQSERUTExQWFRQWGRgXGBcXFxgWGhYXFRUXFxcaGBcYHSYeFxojHBcUHy8gJScpLCwsGB4xNTAqNSYrLCkBCQoKDgwOGg8PGCkkHBwpKSwpKSwpKSkpKSkpLCkpKSkpLykpKSwpKSkpLCkpKSwsLCksKSksLCkpLCksLCwpLP/AABEIAPAAoAMBIgACEQEDEQH/xAAcAAACAwEBAQEAAAAAAAAAAAAFBgMEBwIBAAj/xABEEAABAgMFBQYDBgMGBgMAAAABAhEAAyEEBRIxQQZRYXGBBxMikaGxMsHRFCNCYuHwUnLxM4KSk7LDFRZzoqPSJENj/8QAGQEAAwEBAQAAAAAAAAAAAAAAAQIDBAAF/8QAIxEAAgICAgIDAAMAAAAAAAAAAAECEQMhEjEEQRMiMkJRYf/aAAwDAQACEQMRAD8A1Pa7a6Td8gzppcmiED4lq3D5nSMC2j7TbdbFF5ipUs5S5SigAHQqFVHiT0j3tO2hXbLwmF3lSiZUsaAILKI/mU9eAhYCYjKV9CNliy3XMmkKwrUCWxYVKc+sELdcplDxIKTuKSD6iNg7Lp8ldmQlQAmyQykszuSyoaL7TZrQnAvCtWgo411hHjct2LVn5hmXeRXDSODMwxre1t22aTiwBOH4W/MzljGaqsqVmnWJy06kcUJE0vE0xL5R9KuuYpYShJJJ6DmchBuzXKmX/aKxKGYBLcgfxQWr6HUGxcwl23xaF0z1BxKU3EN/qhpRbEoDBNRQANryck+kU7S+N6pOpV+paDRRYv7FlV2zR8UtQ5pjsS8NWrBqTNKSXJJNKl+r6iJZxkzMQUAM6p8Nd8dJWc8L9ME2e0qWoAqYCDitnAuoBJ4wIVdjVlqCm0NDT0grdW0Hdkhbu/kIm9dDQSupEX/L5CxiBZ2aDE2zBCBhDvwFIgvfadCw4dh7/R4ZtlLGJssFQctn0ick5KmX4RekI94IJyHpFq6b3myFBSZkxDH8KlD0dvSNMOzsss4BaFfanZ8IDpFRWESaFlhrY87N7fBQSmeoVoF5V3KHzh5Sp4/PVjklaeJzjWez691TLP3cwuuWcL70s6T5FukbcORy0zMfneVMqSfxOeprFGeplcIl7yjRyJb5xNOnZIYLo2nXLZiUqZnB1yy5RNaL/mlQUiYoKVnWpIyheQGjlFowqBGmUF7WjhovO6Zi0uuYSsAmpdOTni/GOLtuBSAFLo+mZPQZCJrmt65iXW+Ea8XZsTRZtM+pGJ1PybrHOKLYoXtleYwol8zhbLrvFDFCdaMJxFydBugiZBU1W5RUt9hxUrVn/esG0auNEEm1M7JxEvwpufMVj6ehRD4QAdUthB3HWKoseBX4m3AtyrqesEEz1JwuQEmrO5I65e8GwUDlu2TksKmvTVPSOfsygxpTnBMJNfhA3EsOZObxBa5Bw7hv38o4JBIJo2g3cYmtNnQsnE4I1fPnEclCiRpT9IvrszgKyUaHcWyhQuNkc272QBhyGmsPexhwywkjRoUrDaXxIIdWhOoeohw2bO8ERKWgwpMaTAy80JUGOsEVGA1vS6gN5ick0UyOkUJdhSkOGB+UHth1NOmAZMj3WPlAq3p7uXi3ULxL2b24TJ85tBL9TNi2GLjNHnNmKdxrHqI870kUgjYLnmzSEpS5O6Bv2SBqohloJUHg5eezc6R8aG16RSkyvEHgqfE4YEJEqQkAhz4t9Tk+jxQTaPGz4lUAelYs3jMGQBZqDLTOKV32Zlpf+pesU9G2CpIbrBdZ7sccuO+Ln/CRqH/dIuWNQCUjdFrGBE2bFHQuTrgJB/pA9d0FIfXkw4Eaw7JmA8orzJaScoUfghLXd6myyiNN3KJyzPWsOSrEN0d2e7gKmOti/Ghcsmzqi1NeUGJWy5I8XOkM8iYkCgEdC0QWzuJn182BUpTgUckHJmGXF4Oyr6ShKTkSAfOLe0lmC0OdPfSACLOFDSn6QJ/m0Z8ip6G+x3n3kfWyX4ngbYbUlAiW338gZnKJcnJDdx2d3woLlEEZxD2V2Pu59o4917zYA3htakBgawc7KLYZk+ef+l6mbFPHvns8990L1/3HZJNmKkpCVpYoUPxuKjjFbYm/pclZMwHCoEO3wwkptJLPUwSstUuAWGunnD5ZO7WiTZpG0d+SbQkJR4mBD8+cJk+5g7iB9ntuE5wZstvxcSNOGsTf2dyFu2CbzmnvDXh6NENnmeIVbKILyV96s7iWjmwEqWkCusaKpHpR9GjWCc6UxdE3SKF3yThEW5ksisSZuiSmWc4llpioq2NnEkq2gwBiw/lE6FCB8201ETyrS2scEslT6R0FtEAtaTSnlHpVugMDIL6n/dKI0EIllvhkg1zIPyhp2omYZCjwjOJEx0EPmaaPDpWjFldMc7Pa+8oFFzEk251EgkvAK6yQM9MtRBVFunAVNBGaRHJKPH/S9arilhDln3wd7KynvpwToJT+c2Ei13/MWCkD5CHHshUDOntm0p//ACxfBFqaZm9mXSbt+9ShdHaoOkMdvssuVLSUOnCQGNXzeFm02orIIcNlWtIjnW6YpipRU28w5JHU2ij59ILbPWdM1RxkBKWqePWAYWVmDuzVkcrSoZ4D7iEb0X8fGp5FGXRXvqwKlzlBQdLuC1CDBXZ270qGODd63billCqghknJi2XKK9js65YSQARTEBQk79xOUOna2ei4cHro6vO9zJ8KS1NM+kChtGtqCYoasCr1y6RevSfLKlK8Rlj4CQAVAUDgb4W7wvdQT4cSAS2ZGTM/nAjG2dKVIKTto6eIKHMEebx3ZL8B1gDZLdNCcSpiqFviJFRzrFvH3gdkuz4kgB+bZw0opaDCfsY13gQkVdzH1pvfCKmLV1XIVSwTh0/EHy3H2hSveW0xYU6i7AAszHWnt5xNRKynQes+0iM8SepaC1m2tRXI5ZF4z1VrloLGWk5ZpJNcqkxesFtQpvu0B/ys46GGlCiCyW6HDaa3Im2ZRT14NGe2QZKfXyhql2dQkTcIDEMACcyaYSfnAi80iVZpcooGMKxhYKCWWnxJJQfEAoUffHR6J5tlaZbMJDHrF+VtCwZgeMLPeFZaL6bARUliI6WOKWzGF5d7IBOIHPRoeex6elU+0lO6T7zozWcUBNKRoPYfJabaDv7n3nQ+GK5WKjPZFmBji1WdtIJoszAch7RDbGaMacrIA+zAIqYZtmbYCqaU6JB5MSPnC6ggiL2y9rEu0MPxgorkdQPMRbi2afGlxyxbGKxhc6aCCWDuDkBrBWzpeO5ViEs4kOygcQJHhOnSILMuAtHtTds6n3KknFhc5jdFC1XRiPilE+Xzhms0+gcD6R9bLWGeGQvGxOmbNksyAgNqY8tVzkBCJZcksQwIL+zZ9IMT7ViLByd0W7BYsPiUQVmgAySNw3k74blYyxqg9c92IEvDhBATXV9HfjGd3ls+qZOmsB4TQZEgn+kardaWDHd6QvXpZgleMGjsfkRxEd0GUUzOpmzSVHxrUg5VByGVYJWHZWWph3jkBhh09Ic5U9P4gFDiIJyu6YlKRzDCC22ReNRdoUxd6pMshfiSA9CagVeFXa67U/dGS/dlBFc8SWBdtSGjQbYnGSnN6MOI3QA2hsCZMiSg/wBpiKyM2BSwfc5aJK09AyRTxuzPZFiUmrFoJzEKUigIHHOLMxRNM3iCZaiBR/pBcnJHmdLYHnODWNV7E5jrn8pXvNjOZNkxqcxqHZFICJs4UylZc5sXxPdElRm0220HT2ihaFk55R6E/KLAmpZoyxVEweUNrHVllKCgpJYggg8QXEezMzHcic0XVjcq6NAu22iekEllZkcRnHcosYQkXwpCgUliK0h8krxJCtCAfMPCNUerhz/J2tovy52jx3OmoSCTA2zrJJinaZK5i/yjOtIVO+jYmWZlrKgSgUHrFhW1KBhFH3EsXiMIITh+UArxu4KLkB+UNxa7G5IcJG2oHAxxab/lzkqQSzgscmLUI6xnYtJfCBwg5s5dBEzvCnzrXfBSbA5IKWNekzPyg1KYB0k+bwFvmUTUDxDdHF2W9RTxEJL6gtMNzrX3akLw4mNQPeFza69QZxIzUkEg7yIlvPaU2dIATiWt24BJ/X0hPnWpUxZUouomDEweTlVcV2SptdcuUXO8BTUjkBAmYuPZVtNAcoLT9GBydUwlZZZWdwjSeyyzFE2c+6V7zYQEWkBLgCHzsotZmTp3ASvebFcX6OijGlT/AJR4JkeqktEWGBp9CHZW8c4jHYSwiLFBqgnkaPci3kS/5E+gaM6eHrZ20f8AxpZ4EeSjCz6NfjfphM+EKbUwJtl7GU+7UwUWqKyJQUqo84ij047KNn2rCgyE4jxc+gjlV7zF5Iz3JfygnJuFCFiZKOEu5SfhqDRtBWCd3pWjCFSQSnF4kkMMQLMDUnKKNWUXJLqxR+1lDkyhTMlJoYJ2LbMIoqWnmPD7wwFPeBaRZplXoUgPT+I8oE3psVMm0VhlJUQaVX4RqBQR1ATk/wCJFP2qlrIwV3jd1ia7gnESMjURWmbNyZCRhq1HOvKI7KtQVkw0hZCPQJ2wnffJA0R7qJ+kApQeLl92nHPWdHwjkmnygetwKRSPR42T7TbLE+UwoYrImmPkTSc4v2KxuaesG+K2IcotrBqvGldiK3m2g8JP+9GaW2UxaNL7EENMn8pXvNimPbs5Gb2uWVEBNenCKlokqTmGi3YbVgqqkcXjbkrNIzwVKhEgcVx73KtxizZJYxVgnalIAoYeU60hrB6bpWUv7w0bM0sw4KWPUH5wFmXt4WZyzPDBs0l7KDvWv5fQwLtGvx1suzDSIJamU8SlUcSgCWPnCUb4snXaimoqN0QJ2kCC9W3f1iybPoekQzLgSs1MckzQpV0WE7bpamMch+sdWbaAzCyQXOalGrfKI5GyEvVRgtIuZEtPh9YamHm32U7VLfPSBZUVEkck/MwSviZ4cO/2iG7LPQqIozDlCMy5GIlpsKgogirx4ixKMP8AaLHLIJYdc4F/YnNGAiSytHluLQvJuEqZjDNdmzZwVziORIKdaPlvg5YLbXCB0gufLRSKTXQtr2UOMl4fezGxiXNmjVpT9DNihbpakh2gv2ezMU6YeEv3mRrwpp7JUYXMmYshEZsxFYksxYh4vT7WlqcoHXRO66BmIiJPtJMQzVRdue5lzz4aIHxLOQ+p4Q1IZb6L1yXQZysRBwJzb8StEv7xqG0d1iR3SEpAQmUlIajlJIV6mFayyko7tCAyQpKRvqsOeZjVrbYkz5ZQvPNKtUnJ+UUjDnBmiD+OSMztEvWKZoYO3pda5K8KxxDVChvSdeUCZ0qj6RmaadM3XatHy7ew4iKyr6IiGfLimqTHdB+QIytoG0Ji3Lv7FXLdAaVZ+EWpFlr8hlHHcy2kmcuuR9BD5sZcom94CPBgKTzVk3EZwA2euNc5WCWK6k5JG88OEald9jRZ5Ylo6nUnfF8WPk7M+XJxVe2ZHabsIJBqxIPMFj6iKM6yqGQhovKTgtE5B0WSK/xeIe8QmS/7/bxmyY0mx4tTWwCJKiK5Re2fsBM0ExeNkgjc8lpggQikxpRpMmv+zNK6RH2ey2nTOSP9yL21NJUUOzxbzpvKX7zI2LUzz/RhC1u0S2C65k4kIFBmo0SnmflDVZNk5CA6yZpZ2PhTk+Qr5mCKqAJSyUioSkAAfWIrR0cT9gOzbLykEBajNWWoPCkeVT5wfWAhOBACUjIBgB0bOKtnS6no+n75RKoUf6mnIRzLKKRXE857iCOhcdKCNestoC0JWmoUAodQ8Y5MJeuh0+gjQuzq+QuUZKj4pdQ+qCX9D7iNHjy3QmRXsY7TIRNQUTEuDodOIOh4woXvs2uW6keNH/cBxH4ofplmeIFWUxeeNSWxYZXDoyS02dJEC1oY/rGhbT7PykpXOJ7tg6iMidHGROUKUu5cRB76UR/MXA/kAcxjlhlejXHJF9g5Es6w3bMbIrnkKU8uXvZlK/lB9zSDdx7FShhmE96aEEthHJO/m8NaDgDARfHg9yJTzVqJLYbOiQgS5ScKfMk7ydTxjtKiTWKptW8RN9tGEnIAE9AHjVVGRu+zPNoLZjtk4gUCsPPCkJ9wY8lT61OXsdIFJmEkqqSpRJPMk5dYsyVAkufKpy4x5k9tmuOgsIu3UPvIAqtBSRmxLbi+/wAokm3qqSQQa7j7vuiaVMq8lrYwbZL+5MC+zNbzpvKX7zYht17qtEsoUA+8fOLPZxZVItE4KGktiKg1mZGLJ3NGWSaElM0sxrQDzFY+zpX5Z1McpQcLjIN7NQ8wf2aSypeZ3ZZF6+gFIQqepleFmd2rlnq3OOZiGBFWH13tHQq2Wbuw0FfpHSk0Zsn0y5xxxSmSdff2fpnHdy3qZFoTMHwgkK4pLBXPOPZ5fe7ON3OmTNESZLjCwpUaaV/fGDF07Oe9G22O1BQHH1iwQ8JOwd7Y5PdqPjlnDzSPh9IcvtYQlS1HwpBUTwSCT7R6SdoytUZH21bW4VpsUsl0gLmEaFQLDm3vCVKuYS0hKlTO8HxBJBCFGuFIwlykEOf4i2hgpf1l+1JVPNLQpapqTn8RxBJ3hgnlEV22gzFd4mZ3SycZImJQpE38Q8RDeLGa0ZUQyN+i2NR5VI0jsfvsELsS5pmM82SV0VhLd4g/ykg8lRpwsY1jB5F9TJFss80rJKSpSkuohyDioSWCk1Db+Ub5Z7QFoStJ8KgFA8CHEGMpNC5IpS10cfYUboDbX4ZVjmqAYlOEf3qfWGB4z3tGv8GYiypOTLW7tiUDgD72xFuIjpSaQsVbE6z1YNV3yPSLyE+Yy+WcRy5aCMRzLGh1bdFhKs2356MDWjRiZoOVynGY5neDSkV1pxqBOmmfmfOLOAku2/fRy/OOBv3O/wC9+UcE9LNl+/OGPYlTzl6URo2ZXC4mY+R8i1COUMOxA+9Vn8KPdcPj/QkujP5coYH4AHfTWBhvbAopmBkksC2XTd9YN2dikAEA0y4/0iled2CYmozpizYwBi7IwkOPFRxWnlHCpgBAyV7c/wB/OBl0WWbLKkq/swWSaFQ5A9IKpkflah59Wzz9TAaOIBKcCmI+m/qI8kzCM+bb9G9TSJDKYMCKc2JFQTzyjgguDpplQ7tY44IbPzjKn01qDv3jy9ocLytaptlnSxmpBS/PP0hUuNIUsIUHGhyIf6VbmYb7JLbElRGR/vUjbi3FEZdgu5tm3kssCiiN40aE1djCZ1omhDBCu6BDKSlqqmLGRySkPQkkaQ97YbTiw2PCP7ZaSafgBGfBRdhGeECVPExE0IUPECcJKkrGNIUlwVJKSARqCYGXqkNipt8iyLEr7QpRCBKSkFATmjGlugOeGgDigdo1XZa8ibEgZlJKaOaByPeMq/4smQhcyb4RMK1B/jnFQI8CNUUHiYJGGhLRp3Z/NSqzUYFJc8UkAgiDjugZav6jVY5zpcxkdund9OnzCHxLUeYdkU5eUaZfNoEmxzpnwkpIFcirwivV4y+UwHkPkMuvtE8z9Axr2cS3lli+HfqBuppn5CL6Zoq79NKNWsUlT2JbSpf66/oIjSoNSqvQsKjgXMZywSkFgdQd+j+g/QRCbUlNSxHplECbUwq+e7M5UOuoaFG8r+M+bhlv3YNTli5DdnzpHHDHZ7aCfCXD03txfNqQ5bCn75b7kf6pkIt12Ys7u2+nlDzsIPvl8kcs5kNDsWfQiSQWSM6A5aNTfSv7o9goGGpBVu4xWt842e0GSojwrKS1MiQNa09x1td2270fKjQtBs4mJfgT1aunH2iUFxVhTy5+seIA+R5fJuLx6KfSgduZyMAJEoVGnHJ6e/1ERzE6ZPo7n6jzi7pz01Y50iFSdOhIzPF9P0jjjuxzClSVhiQQacN/R40ZFmQcCjlQjlm8ZxL8xQZlsW5/3lDRLvUixliykBSATUAmiSeABD8jGrBKrTJzV9CJt7bvtkqbOBcJWJiKZS37tQyegVKVV8jAzZ28reRKSJ8yTZx4AtCEuw/CkhOJZ0G6CExaJiJpShKJaklKUp8IYzZYGtMVSQ9HaLdntqkSgpPxrdCasJaEMFJQHooqUkOGLCO+X67DPHxm0vRV2ku1U8LURMEzCVgzXM1Qlj8T/legoIf+y1Q+womk1wBPVJKflClY7QpSZiJhUSEqmBSnWpBSll4SSSQUEuKjKGfYiz/Z7EZLhWFcwBQ/EkqCkkdFRXBPkmmSyLiGduLcRZJKNZi3I4JD+5EJKqjzw/1zg9t7PedIl/wSgW4qUPpANcrIZVod/L6c4zZv0Vh0QEZVw619Ov7pHmR35k8CBv8ATqI6m6E5Vo1W186a0pnHiAAcg+eXk49hERyvaCclVGRrQ08VRk+p0cZxQsdyiUfuwSl2fMgDT81D6cIIlZHhB18s9Nzeg4RXlOknhrxzf98N8EARsmTpD9XGRJ5/pDXsGj75ZOoR7zISza2qQztkQA9NG5/rDv2fyySpR/KnyrpuxQ8OxZdFDtT2OUpRtcoOSGmJbdksb6UMKN0WnvJaST+U/Tlr0jfpksEMYS727OZKlqmSgZSlVVgYAkZEpZn8oecL2hIyoQTLAfLQvr/X6xGGKuLZ51B8tPTOGpewUzLGGH/56Vp8ccI2BmAjx5bkEHzxwnBlOSFpKn8JFeArqz1p6x6lLjxem+jc8xDINhJorjT/AJZbyx0jobDTa/eZtXAdMvx/t47gzuSFeSmu59cuDvp6xxe1rUJJCQrxkJUACSXceFqucqbzDQvYGYc1j/Lyfd4849mbCTikjvWdqhKgaauJgLwVFpg5ozDaK90SkGQgAzfB3hHwyQhQV3QIotbhOIjwhmDmsGLLM+0SEkpSha3mpGQW7JmeKiQtwCxYEPrBi39iy5jHvwkhxSTTDoG7zSvnFqxdlU+XLCPtDhLt9yRRWjd4YrKKaoRSalbBlmsJlhQdK5xBGELSUy0KfvFrXiYuAzO7nlB7ZC0hUrClQVhmKSSN4wkjixjhPZcoBgsc8CudPvaHWDl17MTZNSUqJViKu7wlRYB1MpipgHOsNhSiwTdgDam14rbM3JCU/wCFLt5kwMQuhJzy5Qz2vYmauYtZWHWrE2Anp8dRQeURTNg5pBHeCv5D/wC8RnFuTY8ZKgA3PIHfQ/OI6OygGD668xx86Qxp2Cmj/wCwf5Zy/wAcff8AIc0ZLAbL7s0o38cLwY3JC3OlMCQ5D0Y1AD6c+o3RXQkkOK6U3MGp+36Q3S9hZwymAf3D0pjjuR2fKKnWtRf+EBPrUjKO+Nnc0J9ksip05KEpNB5O1VFtK+fnr+y90CTLA3Dz3mI7l2VlyckgPUtmTxOsMKEtFoxolJ2f/9k="/>
          <p:cNvSpPr/>
          <p:nvPr/>
        </p:nvSpPr>
        <p:spPr>
          <a:xfrm>
            <a:off x="1069975" y="769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 descr="data:image/jpeg;base64,/9j/4AAQSkZJRgABAQAAAQABAAD/2wCEAAkGBhQSERUTExQWFRQWGRgXGBcXFxgWGhYXFRUXFxcaGBcYHSYeFxojHBcUHy8gJScpLCwsGB4xNTAqNSYrLCkBCQoKDgwOGg8PGCkkHBwpKSwpKSwpKSkpKSkpLCkpKSkpLykpKSwpKSkpLCkpKSwsLCksKSksLCkpLCksLCwpLP/AABEIAPAAoAMBIgACEQEDEQH/xAAcAAACAwEBAQEAAAAAAAAAAAAFBgMEBwIBAAj/xABEEAABAgMFBQYDBgMGBgMAAAABAhEAAyEEBRIxQQZRYXGBBxMikaGxMsHRFCNCYuHwUnLxM4KSk7LDFRZzoqPSJENj/8QAGQEAAwEBAQAAAAAAAAAAAAAAAQIDBAAF/8QAIxEAAgICAgIDAAMAAAAAAAAAAAECEQMhEjEEQRMiMkJRYf/aAAwDAQACEQMRAD8A1Pa7a6Td8gzppcmiED4lq3D5nSMC2j7TbdbFF5ipUs5S5SigAHQqFVHiT0j3tO2hXbLwmF3lSiZUsaAILKI/mU9eAhYCYjKV9CNliy3XMmkKwrUCWxYVKc+sELdcplDxIKTuKSD6iNg7Lp8ldmQlQAmyQykszuSyoaL7TZrQnAvCtWgo411hHjct2LVn5hmXeRXDSODMwxre1t22aTiwBOH4W/MzljGaqsqVmnWJy06kcUJE0vE0xL5R9KuuYpYShJJJ6DmchBuzXKmX/aKxKGYBLcgfxQWr6HUGxcwl23xaF0z1BxKU3EN/qhpRbEoDBNRQANryck+kU7S+N6pOpV+paDRRYv7FlV2zR8UtQ5pjsS8NWrBqTNKSXJJNKl+r6iJZxkzMQUAM6p8Nd8dJWc8L9ME2e0qWoAqYCDitnAuoBJ4wIVdjVlqCm0NDT0grdW0Hdkhbu/kIm9dDQSupEX/L5CxiBZ2aDE2zBCBhDvwFIgvfadCw4dh7/R4ZtlLGJssFQctn0ick5KmX4RekI94IJyHpFq6b3myFBSZkxDH8KlD0dvSNMOzsss4BaFfanZ8IDpFRWESaFlhrY87N7fBQSmeoVoF5V3KHzh5Sp4/PVjklaeJzjWez691TLP3cwuuWcL70s6T5FukbcORy0zMfneVMqSfxOeprFGeplcIl7yjRyJb5xNOnZIYLo2nXLZiUqZnB1yy5RNaL/mlQUiYoKVnWpIyheQGjlFowqBGmUF7WjhovO6Zi0uuYSsAmpdOTni/GOLtuBSAFLo+mZPQZCJrmt65iXW+Ea8XZsTRZtM+pGJ1PybrHOKLYoXtleYwol8zhbLrvFDFCdaMJxFydBugiZBU1W5RUt9hxUrVn/esG0auNEEm1M7JxEvwpufMVj6ehRD4QAdUthB3HWKoseBX4m3AtyrqesEEz1JwuQEmrO5I65e8GwUDlu2TksKmvTVPSOfsygxpTnBMJNfhA3EsOZObxBa5Bw7hv38o4JBIJo2g3cYmtNnQsnE4I1fPnEclCiRpT9IvrszgKyUaHcWyhQuNkc272QBhyGmsPexhwywkjRoUrDaXxIIdWhOoeohw2bO8ERKWgwpMaTAy80JUGOsEVGA1vS6gN5ick0UyOkUJdhSkOGB+UHth1NOmAZMj3WPlAq3p7uXi3ULxL2b24TJ85tBL9TNi2GLjNHnNmKdxrHqI870kUgjYLnmzSEpS5O6Bv2SBqohloJUHg5eezc6R8aG16RSkyvEHgqfE4YEJEqQkAhz4t9Tk+jxQTaPGz4lUAelYs3jMGQBZqDLTOKV32Zlpf+pesU9G2CpIbrBdZ7sccuO+Ln/CRqH/dIuWNQCUjdFrGBE2bFHQuTrgJB/pA9d0FIfXkw4Eaw7JmA8orzJaScoUfghLXd6myyiNN3KJyzPWsOSrEN0d2e7gKmOti/Ghcsmzqi1NeUGJWy5I8XOkM8iYkCgEdC0QWzuJn182BUpTgUckHJmGXF4Oyr6ShKTkSAfOLe0lmC0OdPfSACLOFDSn6QJ/m0Z8ip6G+x3n3kfWyX4ngbYbUlAiW338gZnKJcnJDdx2d3woLlEEZxD2V2Pu59o4917zYA3htakBgawc7KLYZk+ef+l6mbFPHvns8990L1/3HZJNmKkpCVpYoUPxuKjjFbYm/pclZMwHCoEO3wwkptJLPUwSstUuAWGunnD5ZO7WiTZpG0d+SbQkJR4mBD8+cJk+5g7iB9ntuE5wZstvxcSNOGsTf2dyFu2CbzmnvDXh6NENnmeIVbKILyV96s7iWjmwEqWkCusaKpHpR9GjWCc6UxdE3SKF3yThEW5ksisSZuiSmWc4llpioq2NnEkq2gwBiw/lE6FCB8201ETyrS2scEslT6R0FtEAtaTSnlHpVugMDIL6n/dKI0EIllvhkg1zIPyhp2omYZCjwjOJEx0EPmaaPDpWjFldMc7Pa+8oFFzEk251EgkvAK6yQM9MtRBVFunAVNBGaRHJKPH/S9arilhDln3wd7KynvpwToJT+c2Ei13/MWCkD5CHHshUDOntm0p//ACxfBFqaZm9mXSbt+9ShdHaoOkMdvssuVLSUOnCQGNXzeFm02orIIcNlWtIjnW6YpipRU28w5JHU2ij59ILbPWdM1RxkBKWqePWAYWVmDuzVkcrSoZ4D7iEb0X8fGp5FGXRXvqwKlzlBQdLuC1CDBXZ270qGODd63billCqghknJi2XKK9js65YSQARTEBQk79xOUOna2ei4cHro6vO9zJ8KS1NM+kChtGtqCYoasCr1y6RevSfLKlK8Rlj4CQAVAUDgb4W7wvdQT4cSAS2ZGTM/nAjG2dKVIKTto6eIKHMEebx3ZL8B1gDZLdNCcSpiqFviJFRzrFvH3gdkuz4kgB+bZw0opaDCfsY13gQkVdzH1pvfCKmLV1XIVSwTh0/EHy3H2hSveW0xYU6i7AAszHWnt5xNRKynQes+0iM8SepaC1m2tRXI5ZF4z1VrloLGWk5ZpJNcqkxesFtQpvu0B/ys46GGlCiCyW6HDaa3Im2ZRT14NGe2QZKfXyhql2dQkTcIDEMACcyaYSfnAi80iVZpcooGMKxhYKCWWnxJJQfEAoUffHR6J5tlaZbMJDHrF+VtCwZgeMLPeFZaL6bARUliI6WOKWzGF5d7IBOIHPRoeex6elU+0lO6T7zozWcUBNKRoPYfJabaDv7n3nQ+GK5WKjPZFmBji1WdtIJoszAch7RDbGaMacrIA+zAIqYZtmbYCqaU6JB5MSPnC6ggiL2y9rEu0MPxgorkdQPMRbi2afGlxyxbGKxhc6aCCWDuDkBrBWzpeO5ViEs4kOygcQJHhOnSILMuAtHtTds6n3KknFhc5jdFC1XRiPilE+Xzhms0+gcD6R9bLWGeGQvGxOmbNksyAgNqY8tVzkBCJZcksQwIL+zZ9IMT7ViLByd0W7BYsPiUQVmgAySNw3k74blYyxqg9c92IEvDhBATXV9HfjGd3ls+qZOmsB4TQZEgn+kardaWDHd6QvXpZgleMGjsfkRxEd0GUUzOpmzSVHxrUg5VByGVYJWHZWWph3jkBhh09Ic5U9P4gFDiIJyu6YlKRzDCC22ReNRdoUxd6pMshfiSA9CagVeFXa67U/dGS/dlBFc8SWBdtSGjQbYnGSnN6MOI3QA2hsCZMiSg/wBpiKyM2BSwfc5aJK09AyRTxuzPZFiUmrFoJzEKUigIHHOLMxRNM3iCZaiBR/pBcnJHmdLYHnODWNV7E5jrn8pXvNjOZNkxqcxqHZFICJs4UylZc5sXxPdElRm0220HT2ihaFk55R6E/KLAmpZoyxVEweUNrHVllKCgpJYggg8QXEezMzHcic0XVjcq6NAu22iekEllZkcRnHcosYQkXwpCgUliK0h8krxJCtCAfMPCNUerhz/J2tovy52jx3OmoSCTA2zrJJinaZK5i/yjOtIVO+jYmWZlrKgSgUHrFhW1KBhFH3EsXiMIITh+UArxu4KLkB+UNxa7G5IcJG2oHAxxab/lzkqQSzgscmLUI6xnYtJfCBwg5s5dBEzvCnzrXfBSbA5IKWNekzPyg1KYB0k+bwFvmUTUDxDdHF2W9RTxEJL6gtMNzrX3akLw4mNQPeFza69QZxIzUkEg7yIlvPaU2dIATiWt24BJ/X0hPnWpUxZUouomDEweTlVcV2SptdcuUXO8BTUjkBAmYuPZVtNAcoLT9GBydUwlZZZWdwjSeyyzFE2c+6V7zYQEWkBLgCHzsotZmTp3ASvebFcX6OijGlT/AJR4JkeqktEWGBp9CHZW8c4jHYSwiLFBqgnkaPci3kS/5E+gaM6eHrZ20f8AxpZ4EeSjCz6NfjfphM+EKbUwJtl7GU+7UwUWqKyJQUqo84ij047KNn2rCgyE4jxc+gjlV7zF5Iz3JfygnJuFCFiZKOEu5SfhqDRtBWCd3pWjCFSQSnF4kkMMQLMDUnKKNWUXJLqxR+1lDkyhTMlJoYJ2LbMIoqWnmPD7wwFPeBaRZplXoUgPT+I8oE3psVMm0VhlJUQaVX4RqBQR1ATk/wCJFP2qlrIwV3jd1ia7gnESMjURWmbNyZCRhq1HOvKI7KtQVkw0hZCPQJ2wnffJA0R7qJ+kApQeLl92nHPWdHwjkmnygetwKRSPR42T7TbLE+UwoYrImmPkTSc4v2KxuaesG+K2IcotrBqvGldiK3m2g8JP+9GaW2UxaNL7EENMn8pXvNimPbs5Gb2uWVEBNenCKlokqTmGi3YbVgqqkcXjbkrNIzwVKhEgcVx73KtxizZJYxVgnalIAoYeU60hrB6bpWUv7w0bM0sw4KWPUH5wFmXt4WZyzPDBs0l7KDvWv5fQwLtGvx1suzDSIJamU8SlUcSgCWPnCUb4snXaimoqN0QJ2kCC9W3f1iybPoekQzLgSs1MckzQpV0WE7bpamMch+sdWbaAzCyQXOalGrfKI5GyEvVRgtIuZEtPh9YamHm32U7VLfPSBZUVEkck/MwSviZ4cO/2iG7LPQqIozDlCMy5GIlpsKgogirx4ixKMP8AaLHLIJYdc4F/YnNGAiSytHluLQvJuEqZjDNdmzZwVziORIKdaPlvg5YLbXCB0gufLRSKTXQtr2UOMl4fezGxiXNmjVpT9DNihbpakh2gv2ezMU6YeEv3mRrwpp7JUYXMmYshEZsxFYksxYh4vT7WlqcoHXRO66BmIiJPtJMQzVRdue5lzz4aIHxLOQ+p4Q1IZb6L1yXQZysRBwJzb8StEv7xqG0d1iR3SEpAQmUlIajlJIV6mFayyko7tCAyQpKRvqsOeZjVrbYkz5ZQvPNKtUnJ+UUjDnBmiD+OSMztEvWKZoYO3pda5K8KxxDVChvSdeUCZ0qj6RmaadM3XatHy7ew4iKyr6IiGfLimqTHdB+QIytoG0Ji3Lv7FXLdAaVZ+EWpFlr8hlHHcy2kmcuuR9BD5sZcom94CPBgKTzVk3EZwA2euNc5WCWK6k5JG88OEald9jRZ5Ylo6nUnfF8WPk7M+XJxVe2ZHabsIJBqxIPMFj6iKM6yqGQhovKTgtE5B0WSK/xeIe8QmS/7/bxmyY0mx4tTWwCJKiK5Re2fsBM0ExeNkgjc8lpggQikxpRpMmv+zNK6RH2ey2nTOSP9yL21NJUUOzxbzpvKX7zI2LUzz/RhC1u0S2C65k4kIFBmo0SnmflDVZNk5CA6yZpZ2PhTk+Qr5mCKqAJSyUioSkAAfWIrR0cT9gOzbLykEBajNWWoPCkeVT5wfWAhOBACUjIBgB0bOKtnS6no+n75RKoUf6mnIRzLKKRXE857iCOhcdKCNestoC0JWmoUAodQ8Y5MJeuh0+gjQuzq+QuUZKj4pdQ+qCX9D7iNHjy3QmRXsY7TIRNQUTEuDodOIOh4woXvs2uW6keNH/cBxH4ofplmeIFWUxeeNSWxYZXDoyS02dJEC1oY/rGhbT7PykpXOJ7tg6iMidHGROUKUu5cRB76UR/MXA/kAcxjlhlejXHJF9g5Es6w3bMbIrnkKU8uXvZlK/lB9zSDdx7FShhmE96aEEthHJO/m8NaDgDARfHg9yJTzVqJLYbOiQgS5ScKfMk7ydTxjtKiTWKptW8RN9tGEnIAE9AHjVVGRu+zPNoLZjtk4gUCsPPCkJ9wY8lT61OXsdIFJmEkqqSpRJPMk5dYsyVAkufKpy4x5k9tmuOgsIu3UPvIAqtBSRmxLbi+/wAokm3qqSQQa7j7vuiaVMq8lrYwbZL+5MC+zNbzpvKX7zYht17qtEsoUA+8fOLPZxZVItE4KGktiKg1mZGLJ3NGWSaElM0sxrQDzFY+zpX5Z1McpQcLjIN7NQ8wf2aSypeZ3ZZF6+gFIQqepleFmd2rlnq3OOZiGBFWH13tHQq2Wbuw0FfpHSk0Zsn0y5xxxSmSdff2fpnHdy3qZFoTMHwgkK4pLBXPOPZ5fe7ON3OmTNESZLjCwpUaaV/fGDF07Oe9G22O1BQHH1iwQ8JOwd7Y5PdqPjlnDzSPh9IcvtYQlS1HwpBUTwSCT7R6SdoytUZH21bW4VpsUsl0gLmEaFQLDm3vCVKuYS0hKlTO8HxBJBCFGuFIwlykEOf4i2hgpf1l+1JVPNLQpapqTn8RxBJ3hgnlEV22gzFd4mZ3SycZImJQpE38Q8RDeLGa0ZUQyN+i2NR5VI0jsfvsELsS5pmM82SV0VhLd4g/ykg8lRpwsY1jB5F9TJFss80rJKSpSkuohyDioSWCk1Db+Ub5Z7QFoStJ8KgFA8CHEGMpNC5IpS10cfYUboDbX4ZVjmqAYlOEf3qfWGB4z3tGv8GYiypOTLW7tiUDgD72xFuIjpSaQsVbE6z1YNV3yPSLyE+Yy+WcRy5aCMRzLGh1bdFhKs2356MDWjRiZoOVynGY5neDSkV1pxqBOmmfmfOLOAku2/fRy/OOBv3O/wC9+UcE9LNl+/OGPYlTzl6URo2ZXC4mY+R8i1COUMOxA+9Vn8KPdcPj/QkujP5coYH4AHfTWBhvbAopmBkksC2XTd9YN2dikAEA0y4/0iled2CYmozpizYwBi7IwkOPFRxWnlHCpgBAyV7c/wB/OBl0WWbLKkq/swWSaFQ5A9IKpkflah59Wzz9TAaOIBKcCmI+m/qI8kzCM+bb9G9TSJDKYMCKc2JFQTzyjgguDpplQ7tY44IbPzjKn01qDv3jy9ocLytaptlnSxmpBS/PP0hUuNIUsIUHGhyIf6VbmYb7JLbElRGR/vUjbi3FEZdgu5tm3kssCiiN40aE1djCZ1omhDBCu6BDKSlqqmLGRySkPQkkaQ97YbTiw2PCP7ZaSafgBGfBRdhGeECVPExE0IUPECcJKkrGNIUlwVJKSARqCYGXqkNipt8iyLEr7QpRCBKSkFATmjGlugOeGgDigdo1XZa8ibEgZlJKaOaByPeMq/4smQhcyb4RMK1B/jnFQI8CNUUHiYJGGhLRp3Z/NSqzUYFJc8UkAgiDjugZav6jVY5zpcxkdund9OnzCHxLUeYdkU5eUaZfNoEmxzpnwkpIFcirwivV4y+UwHkPkMuvtE8z9Axr2cS3lli+HfqBuppn5CL6Zoq79NKNWsUlT2JbSpf66/oIjSoNSqvQsKjgXMZywSkFgdQd+j+g/QRCbUlNSxHplECbUwq+e7M5UOuoaFG8r+M+bhlv3YNTli5DdnzpHHDHZ7aCfCXD03txfNqQ5bCn75b7kf6pkIt12Ys7u2+nlDzsIPvl8kcs5kNDsWfQiSQWSM6A5aNTfSv7o9goGGpBVu4xWt842e0GSojwrKS1MiQNa09x1td2270fKjQtBs4mJfgT1aunH2iUFxVhTy5+seIA+R5fJuLx6KfSgduZyMAJEoVGnHJ6e/1ERzE6ZPo7n6jzi7pz01Y50iFSdOhIzPF9P0jjjuxzClSVhiQQacN/R40ZFmQcCjlQjlm8ZxL8xQZlsW5/3lDRLvUixliykBSATUAmiSeABD8jGrBKrTJzV9CJt7bvtkqbOBcJWJiKZS37tQyegVKVV8jAzZ28reRKSJ8yTZx4AtCEuw/CkhOJZ0G6CExaJiJpShKJaklKUp8IYzZYGtMVSQ9HaLdntqkSgpPxrdCasJaEMFJQHooqUkOGLCO+X67DPHxm0vRV2ku1U8LURMEzCVgzXM1Qlj8T/legoIf+y1Q+womk1wBPVJKflClY7QpSZiJhUSEqmBSnWpBSll4SSSQUEuKjKGfYiz/Z7EZLhWFcwBQ/EkqCkkdFRXBPkmmSyLiGduLcRZJKNZi3I4JD+5EJKqjzw/1zg9t7PedIl/wSgW4qUPpANcrIZVod/L6c4zZv0Vh0QEZVw619Ov7pHmR35k8CBv8ATqI6m6E5Vo1W186a0pnHiAAcg+eXk49hERyvaCclVGRrQ08VRk+p0cZxQsdyiUfuwSl2fMgDT81D6cIIlZHhB18s9Nzeg4RXlOknhrxzf98N8EARsmTpD9XGRJ5/pDXsGj75ZOoR7zISza2qQztkQA9NG5/rDv2fyySpR/KnyrpuxQ8OxZdFDtT2OUpRtcoOSGmJbdksb6UMKN0WnvJaST+U/Tlr0jfpksEMYS727OZKlqmSgZSlVVgYAkZEpZn8oecL2hIyoQTLAfLQvr/X6xGGKuLZ51B8tPTOGpewUzLGGH/56Vp8ccI2BmAjx5bkEHzxwnBlOSFpKn8JFeArqz1p6x6lLjxem+jc8xDINhJorjT/AJZbyx0jobDTa/eZtXAdMvx/t47gzuSFeSmu59cuDvp6xxe1rUJJCQrxkJUACSXceFqucqbzDQvYGYc1j/Lyfd4849mbCTikjvWdqhKgaauJgLwVFpg5ozDaK90SkGQgAzfB3hHwyQhQV3QIotbhOIjwhmDmsGLLM+0SEkpSha3mpGQW7JmeKiQtwCxYEPrBi39iy5jHvwkhxSTTDoG7zSvnFqxdlU+XLCPtDhLt9yRRWjd4YrKKaoRSalbBlmsJlhQdK5xBGELSUy0KfvFrXiYuAzO7nlB7ZC0hUrClQVhmKSSN4wkjixjhPZcoBgsc8CudPvaHWDl17MTZNSUqJViKu7wlRYB1MpipgHOsNhSiwTdgDam14rbM3JCU/wCFLt5kwMQuhJzy5Qz2vYmauYtZWHWrE2Anp8dRQeURTNg5pBHeCv5D/wC8RnFuTY8ZKgA3PIHfQ/OI6OygGD668xx86Qxp2Cmj/wCwf5Zy/wAcff8AIc0ZLAbL7s0o38cLwY3JC3OlMCQ5D0Y1AD6c+o3RXQkkOK6U3MGp+36Q3S9hZwymAf3D0pjjuR2fKKnWtRf+EBPrUjKO+Nnc0J9ksip05KEpNB5O1VFtK+fnr+y90CTLA3Dz3mI7l2VlyckgPUtmTxOsMKEtFoxolJ2f/9k="/>
          <p:cNvSpPr/>
          <p:nvPr/>
        </p:nvSpPr>
        <p:spPr>
          <a:xfrm>
            <a:off x="1222375" y="9223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" sz="3400" dirty="0">
                <a:solidFill>
                  <a:schemeClr val="dk2"/>
                </a:solidFill>
              </a:rPr>
              <a:t>Building Detector – Training Models</a:t>
            </a:r>
            <a:endParaRPr sz="3400" dirty="0">
              <a:solidFill>
                <a:schemeClr val="dk2"/>
              </a:solidFill>
            </a:endParaRPr>
          </a:p>
        </p:txBody>
      </p:sp>
      <p:sp>
        <p:nvSpPr>
          <p:cNvPr id="362" name="Google Shape;362;p32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310635" cy="3226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>
              <a:spcBef>
                <a:spcPts val="2000"/>
              </a:spcBef>
              <a:buSzPts val="1600"/>
              <a:buFont typeface="Wingdings" panose="05000000000000000000" pitchFamily="2" charset="2"/>
              <a:buChar char="q"/>
            </a:pPr>
            <a:r>
              <a:rPr lang="en" sz="2800" b="1" dirty="0"/>
              <a:t>Used</a:t>
            </a:r>
            <a:r>
              <a:rPr lang="en" sz="2800" dirty="0"/>
              <a:t> the ground truth data from </a:t>
            </a:r>
            <a:r>
              <a:rPr lang="en" sz="2800" b="1" dirty="0"/>
              <a:t>182 Thinklets </a:t>
            </a:r>
            <a:r>
              <a:rPr lang="en" sz="2800" dirty="0"/>
              <a:t>and features distilled from the same set of data</a:t>
            </a:r>
            <a:endParaRPr sz="2800" dirty="0"/>
          </a:p>
          <a:p>
            <a:pPr marL="469900">
              <a:spcBef>
                <a:spcPts val="1000"/>
              </a:spcBef>
              <a:buSzPts val="1600"/>
              <a:buFont typeface="Wingdings" panose="05000000000000000000" pitchFamily="2" charset="2"/>
              <a:buChar char="q"/>
            </a:pPr>
            <a:r>
              <a:rPr lang="en" sz="2800" b="1" dirty="0"/>
              <a:t>Trained</a:t>
            </a:r>
            <a:r>
              <a:rPr lang="en" sz="2800" dirty="0"/>
              <a:t> models using </a:t>
            </a:r>
            <a:r>
              <a:rPr lang="en" sz="2800" b="1" dirty="0"/>
              <a:t>XGBoost</a:t>
            </a:r>
            <a:r>
              <a:rPr lang="en" sz="2800" dirty="0"/>
              <a:t> to predict the presence of the 5 SRL indicators</a:t>
            </a:r>
            <a:endParaRPr sz="2800" dirty="0"/>
          </a:p>
          <a:p>
            <a:pPr marL="469900">
              <a:spcBef>
                <a:spcPts val="1000"/>
              </a:spcBef>
              <a:buSzPts val="1600"/>
              <a:buFont typeface="Wingdings" panose="05000000000000000000" pitchFamily="2" charset="2"/>
              <a:buChar char="q"/>
            </a:pPr>
            <a:r>
              <a:rPr lang="en" sz="2800" b="1" dirty="0"/>
              <a:t>Evaluated</a:t>
            </a:r>
            <a:r>
              <a:rPr lang="en" sz="2800" dirty="0"/>
              <a:t> the model performance using </a:t>
            </a:r>
            <a:r>
              <a:rPr lang="en" sz="2800" b="1" dirty="0"/>
              <a:t>10-fold student-level Cross-Validation </a:t>
            </a:r>
            <a:r>
              <a:rPr lang="en" sz="2800" dirty="0"/>
              <a:t>(we will discuss next week)</a:t>
            </a:r>
            <a:endParaRPr sz="2800" b="1" dirty="0"/>
          </a:p>
          <a:p>
            <a:pPr marL="469900">
              <a:spcBef>
                <a:spcPts val="1000"/>
              </a:spcBef>
              <a:spcAft>
                <a:spcPts val="1000"/>
              </a:spcAft>
              <a:buSzPts val="1600"/>
              <a:buFont typeface="Wingdings" panose="05000000000000000000" pitchFamily="2" charset="2"/>
              <a:buChar char="q"/>
            </a:pPr>
            <a:r>
              <a:rPr lang="en" sz="2800" b="1" dirty="0"/>
              <a:t>Computed</a:t>
            </a:r>
            <a:r>
              <a:rPr lang="en" sz="2800" dirty="0"/>
              <a:t> the average </a:t>
            </a:r>
            <a:r>
              <a:rPr lang="en" sz="2800" b="1" dirty="0"/>
              <a:t>AUC ROC </a:t>
            </a:r>
            <a:r>
              <a:rPr lang="en-US" sz="2800" dirty="0"/>
              <a:t>(we will discuss next week)</a:t>
            </a:r>
            <a:r>
              <a:rPr lang="en" sz="2800" dirty="0"/>
              <a:t> of each model</a:t>
            </a:r>
            <a:endParaRPr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-US" sz="4400" dirty="0">
                <a:solidFill>
                  <a:schemeClr val="dk2"/>
                </a:solidFill>
              </a:rPr>
              <a:t>Results -- Model Performance</a:t>
            </a:r>
          </a:p>
        </p:txBody>
      </p:sp>
      <p:sp>
        <p:nvSpPr>
          <p:cNvPr id="368" name="Google Shape;368;p33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229600" cy="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>
              <a:spcBef>
                <a:spcPts val="2000"/>
              </a:spcBef>
              <a:buSzPts val="1600"/>
              <a:buFont typeface="Wingdings" panose="05000000000000000000" pitchFamily="2" charset="2"/>
              <a:buChar char="q"/>
            </a:pPr>
            <a:r>
              <a:rPr lang="en" sz="2400" dirty="0"/>
              <a:t>A model could not be built for Strategy Orientation </a:t>
            </a:r>
            <a:endParaRPr sz="2400" dirty="0"/>
          </a:p>
          <a:p>
            <a:pPr marL="469900">
              <a:spcBef>
                <a:spcPts val="1000"/>
              </a:spcBef>
              <a:spcAft>
                <a:spcPts val="1000"/>
              </a:spcAft>
              <a:buSzPts val="1600"/>
              <a:buFont typeface="Wingdings" panose="05000000000000000000" pitchFamily="2" charset="2"/>
              <a:buChar char="q"/>
            </a:pPr>
            <a:r>
              <a:rPr lang="en" sz="2400" dirty="0"/>
              <a:t>The other models reached an AUC ROC above 0.75</a:t>
            </a:r>
            <a:br>
              <a:rPr lang="en" sz="1600" dirty="0"/>
            </a:br>
            <a:endParaRPr sz="1600" dirty="0"/>
          </a:p>
        </p:txBody>
      </p:sp>
      <p:pic>
        <p:nvPicPr>
          <p:cNvPr id="369" name="Google Shape;3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204" y="2976889"/>
            <a:ext cx="5807491" cy="357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" sz="4400" dirty="0">
                <a:solidFill>
                  <a:schemeClr val="dk2"/>
                </a:solidFill>
              </a:rPr>
              <a:t>Results -- Feature Importance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75" name="Google Shape;375;p34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605200" cy="16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84200" indent="-457200">
              <a:spcBef>
                <a:spcPts val="2000"/>
              </a:spcBef>
              <a:buSzPts val="1600"/>
              <a:buFont typeface="Wingdings" panose="05000000000000000000" pitchFamily="2" charset="2"/>
              <a:buChar char="q"/>
            </a:pPr>
            <a:r>
              <a:rPr lang="en" sz="2800" b="1" dirty="0"/>
              <a:t>Calculated</a:t>
            </a:r>
            <a:r>
              <a:rPr lang="en" sz="2800" dirty="0"/>
              <a:t> </a:t>
            </a:r>
            <a:r>
              <a:rPr lang="en" sz="2800" b="1" dirty="0"/>
              <a:t>SHapley Additive exPlanations (SHAP) value</a:t>
            </a:r>
            <a:r>
              <a:rPr lang="en" sz="2800" dirty="0"/>
              <a:t> (we will discuss later this week) of each feature in each model </a:t>
            </a:r>
            <a:endParaRPr sz="2800" dirty="0"/>
          </a:p>
          <a:p>
            <a:pPr marL="584200" indent="-457200">
              <a:spcBef>
                <a:spcPts val="1000"/>
              </a:spcBef>
              <a:buSzPts val="1600"/>
              <a:buFont typeface="Wingdings" panose="05000000000000000000" pitchFamily="2" charset="2"/>
              <a:buChar char="q"/>
            </a:pPr>
            <a:r>
              <a:rPr lang="en" sz="2800" b="1" dirty="0"/>
              <a:t>Reported</a:t>
            </a:r>
            <a:r>
              <a:rPr lang="en" sz="2800" dirty="0"/>
              <a:t> the </a:t>
            </a:r>
            <a:r>
              <a:rPr lang="en" sz="2800" b="1" dirty="0"/>
              <a:t>most important 5 features</a:t>
            </a:r>
            <a:r>
              <a:rPr lang="en" sz="2800" dirty="0"/>
              <a:t> in each model</a:t>
            </a:r>
            <a:endParaRPr sz="2800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5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" sz="4400" dirty="0">
                <a:solidFill>
                  <a:schemeClr val="dk2"/>
                </a:solidFill>
              </a:rPr>
              <a:t>Results -- Feature Importance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381" name="Google Shape;381;p35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605200" cy="1500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84200" indent="-457200">
              <a:buSzPts val="1600"/>
              <a:buFont typeface="Wingdings" panose="05000000000000000000" pitchFamily="2" charset="2"/>
              <a:buChar char="q"/>
            </a:pPr>
            <a:r>
              <a:rPr lang="en" sz="2900" dirty="0"/>
              <a:t>We found:</a:t>
            </a:r>
            <a:endParaRPr sz="2900" dirty="0"/>
          </a:p>
          <a:p>
            <a:pPr marL="1041400" lvl="1" indent="-457200">
              <a:buSzPts val="1600"/>
              <a:buFont typeface="Wingdings" panose="05000000000000000000" pitchFamily="2" charset="2"/>
              <a:buChar char="q"/>
            </a:pPr>
            <a:r>
              <a:rPr lang="en" sz="2900" dirty="0"/>
              <a:t>Most of the features are from the </a:t>
            </a:r>
            <a:r>
              <a:rPr lang="en" sz="2900" b="1" dirty="0"/>
              <a:t>Understand</a:t>
            </a:r>
            <a:r>
              <a:rPr lang="en" sz="2900" dirty="0"/>
              <a:t> and the </a:t>
            </a:r>
            <a:r>
              <a:rPr lang="en" sz="2900" b="1" dirty="0"/>
              <a:t>Plan</a:t>
            </a:r>
            <a:r>
              <a:rPr lang="en" sz="2900" dirty="0"/>
              <a:t> phase </a:t>
            </a:r>
            <a:endParaRPr sz="2900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6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" sz="4400" dirty="0">
                <a:solidFill>
                  <a:schemeClr val="dk2"/>
                </a:solidFill>
              </a:rPr>
              <a:t>Results -- Feature Importance</a:t>
            </a:r>
            <a:endParaRPr sz="4400" dirty="0">
              <a:solidFill>
                <a:schemeClr val="dk2"/>
              </a:solidFill>
            </a:endParaRPr>
          </a:p>
        </p:txBody>
      </p:sp>
      <p:graphicFrame>
        <p:nvGraphicFramePr>
          <p:cNvPr id="388" name="Google Shape;388;p36"/>
          <p:cNvGraphicFramePr/>
          <p:nvPr>
            <p:extLst>
              <p:ext uri="{D42A27DB-BD31-4B8C-83A1-F6EECF244321}">
                <p14:modId xmlns:p14="http://schemas.microsoft.com/office/powerpoint/2010/main" val="1325135719"/>
              </p:ext>
            </p:extLst>
          </p:nvPr>
        </p:nvGraphicFramePr>
        <p:xfrm>
          <a:off x="952500" y="3513953"/>
          <a:ext cx="7239000" cy="23367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Numerical Representation</a:t>
                      </a:r>
                      <a:endParaRPr sz="1600" u="sng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 of numerical values  </a:t>
                      </a:r>
                      <a:endParaRPr sz="1600" dirty="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Similarity measure </a:t>
                      </a:r>
                      <a:endParaRPr sz="16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sz="16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sng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1600" u="sng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endParaRPr sz="1600" u="sng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sz="16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Google Shape;381;p35">
            <a:extLst>
              <a:ext uri="{FF2B5EF4-FFF2-40B4-BE49-F238E27FC236}">
                <a16:creationId xmlns:a16="http://schemas.microsoft.com/office/drawing/2014/main" id="{D10B2428-A48F-6594-8B82-22D70724A9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521700" cy="4529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84200" indent="-457200">
              <a:buSzPts val="1600"/>
              <a:buFont typeface="Wingdings" panose="05000000000000000000" pitchFamily="2" charset="2"/>
              <a:buChar char="q"/>
            </a:pPr>
            <a:r>
              <a:rPr lang="en" sz="2900" dirty="0"/>
              <a:t>We found:</a:t>
            </a:r>
            <a:endParaRPr sz="2900" dirty="0"/>
          </a:p>
          <a:p>
            <a:pPr marL="1041400" lvl="1" indent="-457200">
              <a:buSzPts val="1600"/>
              <a:buFont typeface="Wingdings" panose="05000000000000000000" pitchFamily="2" charset="2"/>
              <a:buChar char="q"/>
            </a:pPr>
            <a:r>
              <a:rPr lang="en" sz="2900" dirty="0"/>
              <a:t>Most of the features are from the </a:t>
            </a:r>
            <a:r>
              <a:rPr lang="en" sz="2900" b="1" dirty="0"/>
              <a:t>Understand</a:t>
            </a:r>
            <a:r>
              <a:rPr lang="en" sz="2900" dirty="0"/>
              <a:t> and the </a:t>
            </a:r>
            <a:r>
              <a:rPr lang="en" sz="2900" b="1" dirty="0"/>
              <a:t>Plan</a:t>
            </a:r>
            <a:r>
              <a:rPr lang="en" sz="2900" dirty="0"/>
              <a:t> phase </a:t>
            </a:r>
            <a:endParaRPr sz="2900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" sz="4400" dirty="0">
                <a:solidFill>
                  <a:schemeClr val="dk2"/>
                </a:solidFill>
              </a:rPr>
              <a:t>Results -- Feature Importance</a:t>
            </a:r>
            <a:endParaRPr sz="4400" dirty="0">
              <a:solidFill>
                <a:schemeClr val="dk2"/>
              </a:solidFill>
            </a:endParaRPr>
          </a:p>
        </p:txBody>
      </p:sp>
      <p:graphicFrame>
        <p:nvGraphicFramePr>
          <p:cNvPr id="395" name="Google Shape;395;p37"/>
          <p:cNvGraphicFramePr/>
          <p:nvPr>
            <p:extLst>
              <p:ext uri="{D42A27DB-BD31-4B8C-83A1-F6EECF244321}">
                <p14:modId xmlns:p14="http://schemas.microsoft.com/office/powerpoint/2010/main" val="378782414"/>
              </p:ext>
            </p:extLst>
          </p:nvPr>
        </p:nvGraphicFramePr>
        <p:xfrm>
          <a:off x="950976" y="3511296"/>
          <a:ext cx="7239000" cy="23367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Numerical Representation</a:t>
                      </a:r>
                      <a:endParaRPr sz="1600" u="sng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 of numerical values  </a:t>
                      </a:r>
                      <a:endParaRPr sz="160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Similarity measure </a:t>
                      </a:r>
                      <a:endParaRPr sz="16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sz="16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u="sng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Contextual Representation</a:t>
                      </a:r>
                      <a:endParaRPr sz="1600" u="sng" dirty="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 of keywords </a:t>
                      </a:r>
                      <a:endParaRPr sz="1600" dirty="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Length of the responses </a:t>
                      </a:r>
                      <a:endParaRPr sz="1600" u="sng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sz="16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Google Shape;381;p35">
            <a:extLst>
              <a:ext uri="{FF2B5EF4-FFF2-40B4-BE49-F238E27FC236}">
                <a16:creationId xmlns:a16="http://schemas.microsoft.com/office/drawing/2014/main" id="{9F79F43E-6F58-CD61-A5DE-AE8686CC1A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521700" cy="1684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84200" indent="-457200">
              <a:buSzPts val="1600"/>
              <a:buFont typeface="Wingdings" panose="05000000000000000000" pitchFamily="2" charset="2"/>
              <a:buChar char="q"/>
            </a:pPr>
            <a:r>
              <a:rPr lang="en" sz="2900" dirty="0"/>
              <a:t>We found:</a:t>
            </a:r>
            <a:endParaRPr sz="2900" dirty="0"/>
          </a:p>
          <a:p>
            <a:pPr marL="1041400" lvl="1" indent="-457200">
              <a:buSzPts val="1600"/>
              <a:buFont typeface="Wingdings" panose="05000000000000000000" pitchFamily="2" charset="2"/>
              <a:buChar char="q"/>
            </a:pPr>
            <a:r>
              <a:rPr lang="en" sz="2900" dirty="0"/>
              <a:t>Most of the features are from the </a:t>
            </a:r>
            <a:r>
              <a:rPr lang="en" sz="2900" b="1" dirty="0"/>
              <a:t>Understand</a:t>
            </a:r>
            <a:r>
              <a:rPr lang="en" sz="2900" dirty="0"/>
              <a:t> and the </a:t>
            </a:r>
            <a:r>
              <a:rPr lang="en" sz="2900" b="1" dirty="0"/>
              <a:t>Plan</a:t>
            </a:r>
            <a:r>
              <a:rPr lang="en" sz="2900" dirty="0"/>
              <a:t> phase </a:t>
            </a:r>
            <a:endParaRPr sz="2900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" sz="4400" dirty="0">
                <a:solidFill>
                  <a:schemeClr val="dk2"/>
                </a:solidFill>
              </a:rPr>
              <a:t>Results -- Feature Importance</a:t>
            </a:r>
            <a:endParaRPr sz="4400" dirty="0">
              <a:solidFill>
                <a:schemeClr val="dk2"/>
              </a:solidFill>
            </a:endParaRPr>
          </a:p>
        </p:txBody>
      </p:sp>
      <p:graphicFrame>
        <p:nvGraphicFramePr>
          <p:cNvPr id="402" name="Google Shape;402;p38"/>
          <p:cNvGraphicFramePr/>
          <p:nvPr>
            <p:extLst>
              <p:ext uri="{D42A27DB-BD31-4B8C-83A1-F6EECF244321}">
                <p14:modId xmlns:p14="http://schemas.microsoft.com/office/powerpoint/2010/main" val="1782410000"/>
              </p:ext>
            </p:extLst>
          </p:nvPr>
        </p:nvGraphicFramePr>
        <p:xfrm>
          <a:off x="950976" y="3511296"/>
          <a:ext cx="7239000" cy="23367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Numerical Representation</a:t>
                      </a:r>
                      <a:endParaRPr sz="1600" u="sng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 of numerical values  </a:t>
                      </a:r>
                      <a:endParaRPr sz="160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Similarity measure </a:t>
                      </a:r>
                      <a:endParaRPr sz="16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Outcome Orientation</a:t>
                      </a:r>
                      <a:endParaRPr sz="1600" u="sng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600"/>
                        <a:buFont typeface="Old Standard TT"/>
                        <a:buChar char="●"/>
                      </a:pPr>
                      <a:r>
                        <a:rPr lang="en" sz="16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 of keywords</a:t>
                      </a:r>
                      <a:endParaRPr sz="16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1600"/>
                        <a:buFont typeface="Old Standard TT"/>
                        <a:buChar char="●"/>
                      </a:pPr>
                      <a:r>
                        <a:rPr lang="en" sz="16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 of numerical values</a:t>
                      </a:r>
                      <a:endParaRPr sz="16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Contextual Representation</a:t>
                      </a:r>
                      <a:endParaRPr sz="1600" u="sng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 of keywords </a:t>
                      </a:r>
                      <a:endParaRPr sz="1600" dirty="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Length of the responses </a:t>
                      </a:r>
                      <a:endParaRPr sz="16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sz="16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Google Shape;381;p35">
            <a:extLst>
              <a:ext uri="{FF2B5EF4-FFF2-40B4-BE49-F238E27FC236}">
                <a16:creationId xmlns:a16="http://schemas.microsoft.com/office/drawing/2014/main" id="{C9F64949-DBA8-4DE8-C3F9-FAEDA09C6A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558784" cy="4526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84200" indent="-457200">
              <a:buSzPts val="1600"/>
              <a:buFont typeface="Wingdings" panose="05000000000000000000" pitchFamily="2" charset="2"/>
              <a:buChar char="q"/>
            </a:pPr>
            <a:r>
              <a:rPr lang="en" sz="2900" dirty="0"/>
              <a:t>We found:</a:t>
            </a:r>
            <a:endParaRPr sz="2900" dirty="0"/>
          </a:p>
          <a:p>
            <a:pPr marL="1041400" lvl="1" indent="-457200">
              <a:buSzPts val="1600"/>
              <a:buFont typeface="Wingdings" panose="05000000000000000000" pitchFamily="2" charset="2"/>
              <a:buChar char="q"/>
            </a:pPr>
            <a:r>
              <a:rPr lang="en" sz="2900" dirty="0"/>
              <a:t>Most of the features are from the </a:t>
            </a:r>
            <a:r>
              <a:rPr lang="en" sz="2900" b="1" dirty="0"/>
              <a:t>Understand</a:t>
            </a:r>
            <a:r>
              <a:rPr lang="en" sz="2900" dirty="0"/>
              <a:t> and the </a:t>
            </a:r>
            <a:r>
              <a:rPr lang="en" sz="2900" b="1" dirty="0"/>
              <a:t>Plan</a:t>
            </a:r>
            <a:r>
              <a:rPr lang="en" sz="2900" dirty="0"/>
              <a:t> phase </a:t>
            </a:r>
            <a:endParaRPr sz="2900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" sz="4400" dirty="0">
                <a:solidFill>
                  <a:schemeClr val="dk2"/>
                </a:solidFill>
              </a:rPr>
              <a:t>Results -- Feature Importance</a:t>
            </a:r>
            <a:endParaRPr sz="4400" dirty="0">
              <a:solidFill>
                <a:schemeClr val="dk2"/>
              </a:solidFill>
            </a:endParaRPr>
          </a:p>
        </p:txBody>
      </p:sp>
      <p:graphicFrame>
        <p:nvGraphicFramePr>
          <p:cNvPr id="409" name="Google Shape;409;p39"/>
          <p:cNvGraphicFramePr/>
          <p:nvPr>
            <p:extLst>
              <p:ext uri="{D42A27DB-BD31-4B8C-83A1-F6EECF244321}">
                <p14:modId xmlns:p14="http://schemas.microsoft.com/office/powerpoint/2010/main" val="3305199008"/>
              </p:ext>
            </p:extLst>
          </p:nvPr>
        </p:nvGraphicFramePr>
        <p:xfrm>
          <a:off x="950976" y="3511296"/>
          <a:ext cx="7239000" cy="23367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Numerical Representation</a:t>
                      </a:r>
                      <a:endParaRPr sz="1600" u="sng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 of numerical values  </a:t>
                      </a:r>
                      <a:endParaRPr sz="160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Similarity measure </a:t>
                      </a:r>
                      <a:endParaRPr sz="16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Outcome Orientation</a:t>
                      </a:r>
                      <a:endParaRPr sz="1600" u="sng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600"/>
                        <a:buFont typeface="Old Standard TT"/>
                        <a:buChar char="●"/>
                      </a:pPr>
                      <a:r>
                        <a:rPr lang="en" sz="16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 of keywords</a:t>
                      </a:r>
                      <a:endParaRPr sz="16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1600"/>
                        <a:buFont typeface="Old Standard TT"/>
                        <a:buChar char="●"/>
                      </a:pPr>
                      <a:r>
                        <a:rPr lang="en" sz="16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 of numerical values</a:t>
                      </a:r>
                      <a:endParaRPr sz="16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Contextual Representation</a:t>
                      </a:r>
                      <a:endParaRPr sz="1600" u="sng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 of keywords </a:t>
                      </a:r>
                      <a:endParaRPr sz="1600" dirty="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600"/>
                        <a:buFont typeface="Old Standard TT"/>
                        <a:buChar char="●"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Length of the responses </a:t>
                      </a:r>
                      <a:endParaRPr sz="16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u="sng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Data Transformation</a:t>
                      </a:r>
                      <a:endParaRPr sz="1600" u="sng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600"/>
                        <a:buFont typeface="Old Standard TT"/>
                        <a:buChar char="●"/>
                      </a:pPr>
                      <a:r>
                        <a:rPr lang="en" sz="1600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Strategy selection</a:t>
                      </a:r>
                      <a:endParaRPr sz="16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1600"/>
                        <a:buFont typeface="Old Standard TT"/>
                        <a:buChar char="●"/>
                      </a:pPr>
                      <a:r>
                        <a:rPr lang="en" sz="1600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Length of the responses</a:t>
                      </a:r>
                      <a:endParaRPr sz="16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Google Shape;381;p35">
            <a:extLst>
              <a:ext uri="{FF2B5EF4-FFF2-40B4-BE49-F238E27FC236}">
                <a16:creationId xmlns:a16="http://schemas.microsoft.com/office/drawing/2014/main" id="{9F257AB1-0C43-B139-CD30-FA229E0B3F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558784" cy="4526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84200" indent="-457200">
              <a:buSzPts val="1600"/>
              <a:buFont typeface="Wingdings" panose="05000000000000000000" pitchFamily="2" charset="2"/>
              <a:buChar char="q"/>
            </a:pPr>
            <a:r>
              <a:rPr lang="en" sz="2900" dirty="0"/>
              <a:t>We found:</a:t>
            </a:r>
            <a:endParaRPr sz="2900" dirty="0"/>
          </a:p>
          <a:p>
            <a:pPr marL="1041400" lvl="1" indent="-457200">
              <a:buSzPts val="1600"/>
              <a:buFont typeface="Wingdings" panose="05000000000000000000" pitchFamily="2" charset="2"/>
              <a:buChar char="q"/>
            </a:pPr>
            <a:r>
              <a:rPr lang="en" sz="2900" dirty="0"/>
              <a:t>Most of the features are from the </a:t>
            </a:r>
            <a:r>
              <a:rPr lang="en" sz="2900" b="1" dirty="0"/>
              <a:t>Understand</a:t>
            </a:r>
            <a:r>
              <a:rPr lang="en" sz="2900" dirty="0"/>
              <a:t> and the </a:t>
            </a:r>
            <a:r>
              <a:rPr lang="en" sz="2900" b="1" dirty="0"/>
              <a:t>Plan</a:t>
            </a:r>
            <a:r>
              <a:rPr lang="en" sz="2900" dirty="0"/>
              <a:t> phase </a:t>
            </a:r>
            <a:endParaRPr sz="2900"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 dirty="0">
                <a:solidFill>
                  <a:schemeClr val="dk2"/>
                </a:solidFill>
              </a:rPr>
              <a:t>Results  -- Algorithmic Bias </a:t>
            </a:r>
            <a:br>
              <a:rPr lang="en" sz="3400" dirty="0">
                <a:solidFill>
                  <a:schemeClr val="dk2"/>
                </a:solidFill>
              </a:rPr>
            </a:br>
            <a:r>
              <a:rPr lang="en" sz="2200" dirty="0">
                <a:solidFill>
                  <a:schemeClr val="dk2"/>
                </a:solidFill>
              </a:rPr>
              <a:t>(we will discuss next week)</a:t>
            </a:r>
            <a:endParaRPr sz="2200" dirty="0">
              <a:solidFill>
                <a:schemeClr val="dk2"/>
              </a:solidFill>
            </a:endParaRPr>
          </a:p>
        </p:txBody>
      </p:sp>
      <p:sp>
        <p:nvSpPr>
          <p:cNvPr id="415" name="Google Shape;415;p40"/>
          <p:cNvSpPr txBox="1"/>
          <p:nvPr/>
        </p:nvSpPr>
        <p:spPr>
          <a:xfrm>
            <a:off x="414675" y="1915475"/>
            <a:ext cx="841770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6" name="Google Shape;41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12" y="3059031"/>
            <a:ext cx="8902426" cy="34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0"/>
          <p:cNvSpPr txBox="1"/>
          <p:nvPr/>
        </p:nvSpPr>
        <p:spPr>
          <a:xfrm>
            <a:off x="612648" y="1600200"/>
            <a:ext cx="785869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69900" indent="-342900">
              <a:lnSpc>
                <a:spcPct val="115000"/>
              </a:lnSpc>
              <a:buClr>
                <a:schemeClr val="accent2"/>
              </a:buClr>
              <a:buSzPts val="1600"/>
              <a:buFont typeface="Wingdings" panose="05000000000000000000" pitchFamily="2" charset="2"/>
              <a:buChar char="q"/>
            </a:pPr>
            <a:r>
              <a:rPr lang="en" sz="24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In each detector, relatively </a:t>
            </a:r>
            <a:r>
              <a:rPr lang="en" sz="2400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small differences in AUC ROC</a:t>
            </a:r>
            <a:r>
              <a:rPr lang="en" sz="24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were observed across gender and racial/ethnic groups</a:t>
            </a:r>
            <a:endParaRPr sz="2400" dirty="0">
              <a:solidFill>
                <a:schemeClr val="dk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1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" sz="4400" dirty="0">
                <a:solidFill>
                  <a:schemeClr val="dk2"/>
                </a:solidFill>
              </a:rPr>
              <a:t>Results  -- Algorithmic Bias</a:t>
            </a:r>
            <a:endParaRPr sz="4400" dirty="0">
              <a:solidFill>
                <a:schemeClr val="dk2"/>
              </a:solidFill>
            </a:endParaRPr>
          </a:p>
        </p:txBody>
      </p:sp>
      <p:pic>
        <p:nvPicPr>
          <p:cNvPr id="423" name="Google Shape;423;p41"/>
          <p:cNvPicPr preferRelativeResize="0"/>
          <p:nvPr/>
        </p:nvPicPr>
        <p:blipFill rotWithShape="1">
          <a:blip r:embed="rId3">
            <a:alphaModFix/>
          </a:blip>
          <a:srcRect t="6006"/>
          <a:stretch/>
        </p:blipFill>
        <p:spPr>
          <a:xfrm>
            <a:off x="3837261" y="1534367"/>
            <a:ext cx="4287551" cy="15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1"/>
          <p:cNvPicPr preferRelativeResize="0"/>
          <p:nvPr/>
        </p:nvPicPr>
        <p:blipFill rotWithShape="1">
          <a:blip r:embed="rId4">
            <a:alphaModFix/>
          </a:blip>
          <a:srcRect t="6006"/>
          <a:stretch/>
        </p:blipFill>
        <p:spPr>
          <a:xfrm>
            <a:off x="3843724" y="4834175"/>
            <a:ext cx="4274612" cy="158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1"/>
          <p:cNvPicPr preferRelativeResize="0"/>
          <p:nvPr/>
        </p:nvPicPr>
        <p:blipFill rotWithShape="1">
          <a:blip r:embed="rId5">
            <a:alphaModFix/>
          </a:blip>
          <a:srcRect t="6006"/>
          <a:stretch/>
        </p:blipFill>
        <p:spPr>
          <a:xfrm>
            <a:off x="3837261" y="3207392"/>
            <a:ext cx="4287549" cy="15874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1"/>
          <p:cNvSpPr txBox="1"/>
          <p:nvPr/>
        </p:nvSpPr>
        <p:spPr>
          <a:xfrm>
            <a:off x="876627" y="2069626"/>
            <a:ext cx="2912352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dirty="0">
                <a:latin typeface="+mj-lt"/>
                <a:ea typeface="Old Standard TT"/>
                <a:cs typeface="Old Standard TT"/>
                <a:sym typeface="Old Standard TT"/>
              </a:rPr>
              <a:t>Contextual Representation</a:t>
            </a:r>
            <a:endParaRPr sz="1600" dirty="0">
              <a:latin typeface="+mj-l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27" name="Google Shape;427;p41"/>
          <p:cNvSpPr txBox="1"/>
          <p:nvPr/>
        </p:nvSpPr>
        <p:spPr>
          <a:xfrm>
            <a:off x="876627" y="3673276"/>
            <a:ext cx="2912352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dirty="0">
                <a:latin typeface="+mj-lt"/>
                <a:ea typeface="Old Standard TT"/>
                <a:cs typeface="Old Standard TT"/>
                <a:sym typeface="Old Standard TT"/>
              </a:rPr>
              <a:t>Outcome Orientation</a:t>
            </a:r>
            <a:endParaRPr sz="1600" dirty="0">
              <a:latin typeface="+mj-l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28" name="Google Shape;428;p41"/>
          <p:cNvSpPr txBox="1"/>
          <p:nvPr/>
        </p:nvSpPr>
        <p:spPr>
          <a:xfrm>
            <a:off x="876627" y="5323176"/>
            <a:ext cx="2912352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1600" dirty="0">
                <a:latin typeface="+mj-lt"/>
                <a:ea typeface="Old Standard TT"/>
                <a:cs typeface="Old Standard TT"/>
                <a:sym typeface="Old Standard TT"/>
              </a:rPr>
              <a:t>Data Transformation</a:t>
            </a:r>
            <a:endParaRPr sz="1600" dirty="0">
              <a:latin typeface="+mj-l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Case Study of Classification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Zhang, J., Andres, J.M.A.L., Hutt, S., Baker, R.S.,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Ocumpaugh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, J., Mills, C., Brooks, J.,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Sethuraman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, S., Young, T. (2022) Detecting SMART Model Cognitive Operations in Mathematical Problem-Solving Process.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+mj-lt"/>
              </a:rPr>
              <a:t>Proceedings of the International Conference on Educational Data Mining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. </a:t>
            </a:r>
            <a:endParaRPr lang="en-US" sz="18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29" name="Shape 129" descr="data:image/jpeg;base64,/9j/4AAQSkZJRgABAQAAAQABAAD/2wCEAAkGBxQTEBQQExQWFhUWGBIUFxcVFRQUFRYWIBUXGhQVFR8YHzQgGBomGxQUITEhJSktLi8uGR8zODMsNygtLisBCgoKDQ0OGg8QFywfICQsLCssLCssLCwsLCwsLDcsLCwrLCw3LCsrLCssLCs3Kys3LDcsKyssLCsrKysrKysrK//AABEIAFAAUAMBIgACEQEDEQH/xAAcAAACAwEBAQEAAAAAAAAAAAAGBwMEBQIACAH/xAA5EAABAwIDBQUFBQkAAAAAAAABAAIDBBEFEiEGMUFRcQcTIpGhMlJhgbEUwcLR8BUjJUJyc5Kisv/EABkBAAMBAQEAAAAAAAAAAAAAAAABAwIEBf/EAB4RAAICAgIDAAAAAAAAAAAAAAABAhEDMSFBBBIy/9oADAMBAAIRAxEAPwDVfEonRK8WLlzFkRnmFY+JY7BCcrnXPJutuqpbRbRXJihOnF35IEqxr9UbNUMaHHadzc2ew+I1WlTZZG5mEEfBKiZha0ciLq1gGMSU7w5h0v4m8CPzQDQ0DSrh1GtLCKhk8YkbuPoeIKvCmCBAy6hUTqFFppgo30osmKyTIh3brEe4pHEe085B89/oikMS47Xqi32eL+48/wCoH4kDQCRyvccrd5R9s9skwR55TmcdbcuqFNk42B/eSGzW9TrwCPm4/EG3BHnv6Kc5PSO3x8ca9mR4pgscjchba263BLrFcPdTy5Hag7ijV+0LnO8TmsHAfzH9dFQxaP7WHtyEGOzg4AkEandb4JQuwzqMlaLPZ5imSfuSdJP+hxCZRSIwiV0ckch3Me0g9Cnpe4uq9nEzrOopHrxXBQI0MqUHa5PesYz3I2+pJTlypG9qjf4jJ/Sz6IBGps1gT3wAi7b6kAAG3UrXwzBY2ulB1Bbk1drv1N+dyqWH4uTA0N3lo+Wiigp87sscj3WFrNaCBzub81BttnrRUElRsU1HA14bITewt4QMw3aniVo5GD2b267+CH5qcRNyGJ7i7T2g8jXf8FdooyACTdK6BtVoFNoKF0bX2HhbI2xtuvckHy9Ez9nKnvaSJ/HKAeo0+5LLbPEniV0DSMhEZdprfgjXs2qs1MWX9k/r7lZHnZdhO5q4IVlzVGWrRI0gEiO0U58TmHLK3yaE+gF88bQTiStqZOBfLb/IgegQNFzZPFmtBhfwuBfiEYUdEAc0Za2/EBKDMb3CKcDxuQMte9lKce0duDOvljIbGGguc7Mee5Zs9YL3CwP2o9+9T95ZpcVJlZSvQI4zMXVchPE2+WiOOyyotLIy+9rT5Gx+vol2XZpC7mSVp7PYyaacSgXAOo3XFrELprg85j/LVwWrEwbbKlqAP3gY73X+E/LgfNEA11Go5hBk9itcyGJ0j3BoAO/nbSy+c5zdz3cySiPa3al1TMdfADZrfghd8l7/ADTRoz7XK08IdYkFVIR47HibKaSHVNqwi6dhdTxAgFV8exNrWd20guOlhrZCry4aXNupsv2CPW54aqSxc2y0s9qkiV7crbcT9FABqF07XVeVSJM0rYwXaGemcDE8ge6dWnqFiroFaoyf/9k="/>
          <p:cNvSpPr/>
          <p:nvPr/>
        </p:nvSpPr>
        <p:spPr>
          <a:xfrm>
            <a:off x="155575" y="-144461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 descr="data:image/jpeg;base64,/9j/4AAQSkZJRgABAQAAAQABAAD/2wCEAAkGBhQQEBQUEBQVFBQVFBQUFRUUFBQUFBUUFBQVFBQUFRQXHCYeFxojGRQUHzAgIycpLCwsFR4xNTAqNSYrLCkBCQoKDgwOFw8PFykcHx0pKSwpKSwsLCksKSwsLCkpKSwsKSksKSkpLCksLCwpKSwpKSwpKSwpKSkpLCkpLCksKf/AABEIAOEA4QMBIgACEQEDEQH/xAAcAAACAgMBAQAAAAAAAAAAAAAAAQIFAwQGBwj/xAA/EAABAwIEAwUFBAgGAwAAAAABAAIRAwQFEiExQVFhBiJxgZETMqGx8AdywdEUIzNCUmKS4RVTc4Ky8SQ0Y//EABoBAAMBAQEBAAAAAAAAAAAAAAABAgMEBQb/xAAmEQEBAAICAQQCAgMBAAAAAAAAAQIRAxIhBCIxQRNRYXEyM4EF/9oADAMBAAIRAxEAPwDxxNCFeiEIQmjQJOEIT0AhCE9EaEJp6BIThEJ6BQhShSawnYJ9QhCFk9keR9EsqqYltFClCeVXMRtCE4UoRCfQtownCllRlV9C2hCcKUIAT6DaMIhSypwjoNscIhZMqjlU3jPaGVCnlQl0G2BNJNc2lBCaE9AIQmnoEmmiFWiEJgIAVngmA1LupkpDbVzj7rR168huVWpPNDRt7Z1Rwaxpc47ACT8F2eF/Z4Q0PuTH8gOo+8dvIfBdJguHUbMZaZBOmZ+UF7vEnRo6Kxdfy6S6TwAG3i4/ILlz5t+MW04/2553ZyiyD7NogQOPrIKrbyuGaBg04ACB5q0x3G2yWjUidSdJ/wBq5l9y6IMfImdwT/dZ/KvhkrXZEloBP0fPdAh2rmNdA1Bj5xKx06xmZaRpMkkjzW3XqAmZaY/h0MaCCOKA1a2C0niWjL4HQePJU95hbqZPEbzHBdCMzZcAT0G+nHqI+SG3YcO+NNQCd2nkRwC1w5ssL+03CVyWVOFb4lhOUy3YidNtfkqzKvV4bjyTeLlzlxuqgAjKp5UZV0fjR2QyoyrJlQQn+MbY4ThShOEdBtjypFqyQkQpuA2xwhZIQp/Ge2lCaELy9NgnCAmq0AE0QmArkIoTRCYCuYkyW1uaj2taJLjAC9GsK7bSn7Om0gxLtIlxjvE8B01XMdlrfJmqnQgAN2mXaAjrw81b39yRmkwQAXGeJ2A6xAXF6jLz1jfjnjbKcTDtXuGh1A92TxPPdRqdoCXHcNa3QbE8BsqG0Y6scx2kQOQG3irv/D+S5bdOiY7m1deVGvPEFvLaeJlRp0CWa6A7AxMc+at6WD6Aefqs9PCZPeGnEnc9PVHc/wAbniBMd53DQDQ9Cdz1W/h/ZutU2a5jeZ3jxXX4BgLSS9w6NHAcyPkunZbgDRK5VU45HE2XYo6ZifVbl32Tp5SI1PHj4yuuNNadyFNq5i8vxXBalDSczTo1x6mYPPVc/Wtnj3mkL1bFrIVabmEbggePBcJbUy5jmvHepyN9wzcekrq9Pz3iy7Rzc3HL4UGVGVbl/RDHEefkVqQvp+OzPGZT7eVlNXSMIyqZCFp1LbHlRCnCRCnqNoQkplRKzsVEUlJJRpTThCE15MjcJhCauQgmhMLSYkIThCYWkxLboMKOSiHfzF20yRoNOMLPVf8AqnahznaTwkjU+U/FRsaIdSZPLXl73vHwErC1wDHEbZtPDcR6/BePy/7L/brx/wAYssKogMEK8oNkKjwuqCFe2xXNXXi3rUKwZSBGoWlSp6rephS0ljetXgQAtw1Fp21KeC2TTPJOBIV1grGVkNON1ieEqbSrs0XDV2ZLiudoIPQgj/td9VC4rHKZZcPI/fY0fP8AFXgy5PhzOJb6+Q5DgFpQrPHBDmzy/wClVr6z0X+jF4nN/nThIpykSutkFEpyoEqLThFRKZKgSsMq0kEoUZTWPZWmqmkmuCNTCaSFcJJSBUU1pCNMJJhaQl3Y1j+j78XN05b/AJrTuKujY6COo0KssEwyqberUNN3siDFSDlzDQgHZVdvRzVGjgI9TqvI9RJOSurj3qOmwu3y0xO/FWTMSbRZnOsbfmtMg5YG50Sr0RTZnq6xs3h0C4664KvbV51DCZ6FRt+21QkAs08/yWC4xOq32ZDG5HmPdLi0TBhgIE8YldAMEaaNN9RlPM5sua0ZXjXgJ5QYkFP6OfPyssL7TzEESeCuqmIPjMduK84r2op1waJOXMN9D1B5ru/aF1KOiz3WsVOM9pHgdxwH11XPUu092Xa6t6Qr64w9pgbCRmdE+gVLbU7kVspJDM/vOax1P2cGe7GaZjZVEZN+xx+rI9rERqCDOnJZO0jQRTqjbYno7UfFFlbCqS17Yjpp96mTwPJbGJ2v/i1GEe6JHlqEpfJWeNOL7QHMWO5gt/pP91Uq0u2l9s18juvOnHvcvMBVMr6r0Oe+Gfw8bnx1mZKRKRKUrruTLQJUSUEqBKyyyVIbisZKCVEuXLnm1kNChmQufurTGE1FNRDNOUk1cI00gmrhGpKKauE6Kvdua1jZOUU2QBygSPMk+qxYXQ/WNPAmVGlUz0mniGFp/wBpH4QsuB1Jfrtw6aLwct453G/t7WcmeGOU+pHU2tEFwPJb11hrardfj3h6FatkzSVZ0WZljlPKcWnRsAyIDSRyzesKwL3kROUdN45DktylbALBiFdtJjidwCUt2NNSuavWgO04HRdRZT7Fp8FyTm52l7tztHBdZg72m3gu1gIEZhbAqTaBA09ND/dQFeNtei2Le9YXZT3Xcj+CUv0diLKIP/S1sRoyx3UEfBW9Sm2FoXbO6R6I0muDxvDjSsAHaOBY489XHT0K4+V3nby4/wDGYD7znj0bmK4ElfRf+ddcP/a8z1sn5NfqQyUpUSUiV23NyaMlQJQSoErmzzXIZKgSglIrlyyXIJQooWXZWiTlRTWsSaaSAqhJJpBMK4RynKiE1Uob2H3MS07HbxiI8/wCtcOptp1G7jNGh5lc8rGhfjK3MYc3Y7zG3muL1PDbe+MdfDy+3plXaGsWuDegVnYXCq2kPqNcNi0EeBg/it1tP2dbLwcA5vrBXnZeHVhVvWxDKIG5+Cq714eCDqDoeoKliTTTaXOBIBjTXTgVS/4/SBiHk7e6R81nJvy23WO6wI1AGtJge73jI81cYZZ1abAKhnhpMx1Wa1qPnSi793iP3vd9VeU2VdR+julrcx1EZefVUnSvoUA0yAATvH1v1WS4aHt134Ebg8wVkuPbAEikDEaaz3ttgqax7QuqmPYFveLJzDcGDpulpXlbYdizsxp1NHgSDwe3+IfiFtGrmIHX+6rRZk1Gud+5JkdQBH1yWr2rxF1ra56Zyvc4AGJiZn4J4Y3PKYz7Rllqbrlu32J+0uPZjaloeriAT6CB6rl5RUqFxJJkkySdSSdyVAlfRccnHhMZ9PIzyueVypkpEpSkSllmUgJUSUEqJK58s1yAlIlBKS57VCUIlCnYRTSTXSk01FNPZJBNRTVSkkmoymFUoNNJEp7Ds+z93NOkTwln9Jj5QutumCpSaR7zDIjlsR9clxfZ+DZnm2q7ylrV0GG4jplP0F5HPPddO/ivti9fdB1MTxEHquUxfAyamelULJIJBaHN4CeewCuBW3E9UMdPkub4dG9o4df125QatIhoY2DSeCQDOpzcOa6in2kB95sd0jckbnptrKoGURvEdVnYHcCqHXH+U8Vxeq9hbTqZCSIc1mwAiO+fjCxYThgt6fNxGpOpPEknmVuUqQGpEnmVCrVkpU/E+E6bpIbw3K4b7RsVz1GUgfdl58ToB6T6ro8XxdtrSLnHU7DiTwAXl13dOqvc95lziSfy8F1+k4/d3v05OfPx1YiUiUiUpXpXJxaOVEoJUSVllkrRkqMoJQsbkoJIQsrTCEkJAk1FNdaEkJJpg00gmFWyMJhJCewkmoq07P8AZ+re1fZ0QNGl73OMMpsG73ngPieCNhd9lKea1rf6jf8Ah/ZSoVyDlOhGx6K8wjBGW9B7WVDVl+rsmRshsd0STHUrXvMMBHVeXy5e+2O/DH2RgN6QQT5retr6SqVwI0KKby0y1RcZT3Y7ChWLlYi2C5K0xnKdQZ8Fvu7RdHf0lT1007rp4jRadWqSYG5WqMVc/wB1p89B8Vt2NHdx1KVmhvbzrtncl125skhga3zgF3xPwVDK3Mar57ms7nUf6AwPktGV6mHtxkefn5ytOUpRKUouSdAlJCSztMIQlKztM5SQhICUIQg0U1FNdMZmmkmnsGE0kwnsGmkmgGF7d9lvZg08OrOcIq3dN2TmGZSKQ8yS7zC81+z/ALLf4hespO/ZN/WVT/8ANpEt8XEhvmvfrtvs9Gd0CIA2AAgADgI0RfM0Hm+HWbqdswPnO4ue4HcEmAD5BbIohwhXuPWvtf1tPcftWcR/OOnNVtKkvMzxuOWq9HDKZY7invMFzcFQV7V1J0OGnA816AxgOhVZjNiC0Ajz6pCxRW1LiFvU6a2rbDssRtxHJb/6AEWlpXMpyQAFaPpZGGNTGgHPkFBlANcPFSxS4yMc7+EF3pqp+V/DxGu0hxDgQ4EyDoQZ1BHAyscrve32ENrUxe0hvlbW65tGVD1nunyXAlela84SkhCi0BCSFFphCSEjCE0kgaSJQgIppIC6NoNNJSCewApBOlSLiA0EkmAACSSeAA3K9S7FfYlVr5at+XUKehFIftnD+bhTHqegRvQecYbhVW5eKdCm+q87NY0uPiY2HUr03s59gleqA69qigP8tkVKnm73W/FevYNhltZU/ZWlNrGjcMG55vefePiSVK6vHcDHySnbL48Dw5/AuxlthOZtuXl1WC51QguIZoAIAhsu+Kz4nUAbmWS7uBWa5sBtUat5OI4Hx1Hmuar3pfvIiQQdwRuD1W0xuvKdh1y5rszTB+tFkbRbU1YMruLOE/y/ktYOU6LoKWfHM5qnjncbuJinBWC7YCrdsPGu/P8APmtW6tY0I815/Jw3D+nfx8sz/tXMYB9aLdDdJlaNVkDmihcnLCxaxJ7pd5qv7Tvi3qfcd6ASrKizVUPbW6DaLxzaR66fmifKcvhtdnrenc2zqR1p1GlnUBwBHmCCV5Ff2bqNV9N/vU3uYfFpheu9g7Y07WkXbmHeGaSB6Qtbtd9lzrqrUuLeq0Pf3jSeIBcAAcrxtMcQvR1bjHn35eRoVhi2A17V2W4pOpngXDunwcND5FV5WNMkk0JGSEISAQiUIASQhIEhNrZMDc6Dx5QvQ+y/2Q1a7Q+7caDTqGAA1SObp0Z4anwXREODs7J9Z4ZSY573bNY0ucfABeh4J9iNzVAdc1GUAd2x7R48YIaD5lel9mezFvh9Mtt26n36jtXv6F3LoICvPbjjqrmI2puy3Ye0w0A0WZ6vGvVjN1yn90fdHmr590Tu7N0Gg8+aw+3Ydyfmptptd7rgVeoljq3UCBHlosTa/MrNVoEcPrxWpUp9Fc0TJd2weMzdx9SqLEbMuOdv7T94HQVAOvB3X1V5Qrwd0V7YOEjUfJVKWnJMdmkiRGhadCCNwRwKyNbpKtLqwGbMdDtmHEcA7mPiFpilBc3luOSZMFrdkGCrWhch2h2VFc0iwzwKg+6LabiNTA+JAPwUmsqlNr5ymR9R6rALPVa1C5aMpp7O3B01jXbhoPoK0a6QCNjsvN5uLr7p8V38XL28Vi9nlC4DtW81q9Olwc7X7o3+AK72+OVhP1K5BmFk1hcO93LlZ14F/hMhZ4Y7q88tRci7dSty6i0Oe0tDWn3RvvGug4eC6bsvfuuLdtSqwMeZBA2kGJE6xoqbDcPNRrODe8XHmSYA9B8V01iwMho0Gy9LHxjHBfNp3FuHAteGuad2uAIPkVxmOfZRa15dRm3ef4Nac9WHbyIXd1XALW9pqiyUtvCcc+zi8tZPs/asH79GX6dWe8PRcu5sGDuPUL6dNbXRUnaDspbXrT7amM3CowBtQf7hv4GVllxfpUyfPiS6rtZ2ArWMvH62h/mNGreXtG/u+Oy5aFz2aWSSaSQCEIQHuXY3sBRsgHuAqV41qEaMPEUwdvHfwXYNqT4fNVVhiJe2HtynlIMgcQVutqg+K7ZGbcLpWCoVjbWg67LI4TqNlcIpSlACIVEz0sQc3fVbjbhr+U9VWQEholoN2tZ8R8NlhYS06JU7lw4qTriUA3uHEb8Fp3VmCJZ7w58Rynh+CzOKYKZKirQFRpGx5HcHqtSyZkeWuHCCr6vRnUbx6/3WMEOyFwb3QRoNx1nfdFoUF5hrHc6Tp0cJyz1Gy37Ok5rQHFro4idfIq2/RWuEbjrr5LQdYGke7qydidlPJh2xsVhl1y2rMcpmo6nSbPfd3ujG6uPyHms2I4cDTApgDKMoaNoI2+AWS0BLn1Hbu0A3ysHu+up81tsEuaCDBBM+Eb+MrHh49Y+ftry57y8DBmEUWA7wQfIkStxxUnabKB1W2mW0XVSUFyiU0BlayAgqTRoh4QEHMDgQQCCCCDqCDuCOS8l7efZwaOavZtJpal9Iamnzc3mzpuPDb1yIKxuPePl8lnnhs5XzKQku4+03ss22qtrURFOsTLRsypuY5AjWOhXELks1dNCQhCQfQVJ8ZOro9QSt63dJIO7TB/A+a0rluVlPmHtP16rN7TLc/fpz5tMH4EL0J4Yt8MkpGtkdr7pWcDRYbmlnaR0VaJmcU2rSw24zMg7jQrbppGaZTKUJhGEwmUQgEpJFAQDKiKY5bqcpgICBEbKvxS5zFlLY1CZ+63een91ZEqn9oH3pPCnRA86j/wAmI+ib9OxDY4/gs8LM/isRCVNEpKQSIQGMoAUiEBTTTY5N6xqYMpwJrC8a/XJZliqaGeiZOe7cYT+k2VdgHea32jfvU+98RmHmvBCvphrJBnY6eu6+bLulke9v8LnN/pcR+C5ubHWqvGsKEIXOt9CYts3xCLr/ANmj9x/zahC9Bium7fXNA2KEKyVmFb1PEqxahCRsgTQhARTdshCQRCyDZJCYATQhIMdbZUmHf+xX8KH/ABehCcJ0g28gsJQhFERQhClSJUShCAkEIQlQyjZYrj8EIVExU9m/eXzli37er/q1P+bkIWHP8RWDUQhC5Wj/2Q==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 descr="data:image/jpeg;base64,/9j/4AAQSkZJRgABAQAAAQABAAD/2wCEAAkGBhQQEBQUEBQVFBQVFBQUFRUUFBQUFBUUFBQVFBQUFRQXHCYeFxojGRQUHzAgIycpLCwsFR4xNTAqNSYrLCkBCQoKDgwOFw8PFykcHx0pKSwpKSwsLCksKSwsLCkpKSwsKSksKSkpLCksLCwpKSwpKSwpKSwpKSkpLCkpLCksKf/AABEIAOEA4QMBIgACEQEDEQH/xAAcAAACAgMBAQAAAAAAAAAAAAAAAQIFAwQGBwj/xAA/EAABAwIEAwUFBAgGAwAAAAABAAIRAwQFEiExQVFhBiJxgZETMqGx8AdywdEUIzNCUmKS4RVTc4Ky8SQ0Y//EABoBAAMBAQEBAAAAAAAAAAAAAAABAgMEBQb/xAAmEQEBAAICAQQCAgMBAAAAAAAAAQIRAxIhBCIxQRNRYXEyM4EF/9oADAMBAAIRAxEAPwDxxNCFeiEIQmjQJOEIT0AhCE9EaEJp6BIThEJ6BQhShSawnYJ9QhCFk9keR9EsqqYltFClCeVXMRtCE4UoRCfQtownCllRlV9C2hCcKUIAT6DaMIhSypwjoNscIhZMqjlU3jPaGVCnlQl0G2BNJNc2lBCaE9AIQmnoEmmiFWiEJgIAVngmA1LupkpDbVzj7rR168huVWpPNDRt7Z1Rwaxpc47ACT8F2eF/Z4Q0PuTH8gOo+8dvIfBdJguHUbMZaZBOmZ+UF7vEnRo6Kxdfy6S6TwAG3i4/ILlz5t+MW04/2553ZyiyD7NogQOPrIKrbyuGaBg04ACB5q0x3G2yWjUidSdJ/wBq5l9y6IMfImdwT/dZ/KvhkrXZEloBP0fPdAh2rmNdA1Bj5xKx06xmZaRpMkkjzW3XqAmZaY/h0MaCCOKA1a2C0niWjL4HQePJU95hbqZPEbzHBdCMzZcAT0G+nHqI+SG3YcO+NNQCd2nkRwC1w5ssL+03CVyWVOFb4lhOUy3YidNtfkqzKvV4bjyTeLlzlxuqgAjKp5UZV0fjR2QyoyrJlQQn+MbY4ThShOEdBtjypFqyQkQpuA2xwhZIQp/Ge2lCaELy9NgnCAmq0AE0QmArkIoTRCYCuYkyW1uaj2taJLjAC9GsK7bSn7Om0gxLtIlxjvE8B01XMdlrfJmqnQgAN2mXaAjrw81b39yRmkwQAXGeJ2A6xAXF6jLz1jfjnjbKcTDtXuGh1A92TxPPdRqdoCXHcNa3QbE8BsqG0Y6scx2kQOQG3irv/D+S5bdOiY7m1deVGvPEFvLaeJlRp0CWa6A7AxMc+at6WD6Aefqs9PCZPeGnEnc9PVHc/wAbniBMd53DQDQ9Cdz1W/h/ZutU2a5jeZ3jxXX4BgLSS9w6NHAcyPkunZbgDRK5VU45HE2XYo6ZifVbl32Tp5SI1PHj4yuuNNadyFNq5i8vxXBalDSczTo1x6mYPPVc/Wtnj3mkL1bFrIVabmEbggePBcJbUy5jmvHepyN9wzcekrq9Pz3iy7Rzc3HL4UGVGVbl/RDHEefkVqQvp+OzPGZT7eVlNXSMIyqZCFp1LbHlRCnCRCnqNoQkplRKzsVEUlJJRpTThCE15MjcJhCauQgmhMLSYkIThCYWkxLboMKOSiHfzF20yRoNOMLPVf8AqnahznaTwkjU+U/FRsaIdSZPLXl73vHwErC1wDHEbZtPDcR6/BePy/7L/brx/wAYssKogMEK8oNkKjwuqCFe2xXNXXi3rUKwZSBGoWlSp6rephS0ljetXgQAtw1Fp21KeC2TTPJOBIV1grGVkNON1ieEqbSrs0XDV2ZLiudoIPQgj/td9VC4rHKZZcPI/fY0fP8AFXgy5PhzOJb6+Q5DgFpQrPHBDmzy/wClVr6z0X+jF4nN/nThIpykSutkFEpyoEqLThFRKZKgSsMq0kEoUZTWPZWmqmkmuCNTCaSFcJJSBUU1pCNMJJhaQl3Y1j+j78XN05b/AJrTuKujY6COo0KssEwyqberUNN3siDFSDlzDQgHZVdvRzVGjgI9TqvI9RJOSurj3qOmwu3y0xO/FWTMSbRZnOsbfmtMg5YG50Sr0RTZnq6xs3h0C4664KvbV51DCZ6FRt+21QkAs08/yWC4xOq32ZDG5HmPdLi0TBhgIE8YldAMEaaNN9RlPM5sua0ZXjXgJ5QYkFP6OfPyssL7TzEESeCuqmIPjMduK84r2op1waJOXMN9D1B5ru/aF1KOiz3WsVOM9pHgdxwH11XPUu092Xa6t6Qr64w9pgbCRmdE+gVLbU7kVspJDM/vOax1P2cGe7GaZjZVEZN+xx+rI9rERqCDOnJZO0jQRTqjbYno7UfFFlbCqS17Yjpp96mTwPJbGJ2v/i1GEe6JHlqEpfJWeNOL7QHMWO5gt/pP91Uq0u2l9s18juvOnHvcvMBVMr6r0Oe+Gfw8bnx1mZKRKRKUrruTLQJUSUEqBKyyyVIbisZKCVEuXLnm1kNChmQufurTGE1FNRDNOUk1cI00gmrhGpKKauE6Kvdua1jZOUU2QBygSPMk+qxYXQ/WNPAmVGlUz0mniGFp/wBpH4QsuB1Jfrtw6aLwct453G/t7WcmeGOU+pHU2tEFwPJb11hrardfj3h6FatkzSVZ0WZljlPKcWnRsAyIDSRyzesKwL3kROUdN45DktylbALBiFdtJjidwCUt2NNSuavWgO04HRdRZT7Fp8FyTm52l7tztHBdZg72m3gu1gIEZhbAqTaBA09ND/dQFeNtei2Le9YXZT3Xcj+CUv0diLKIP/S1sRoyx3UEfBW9Sm2FoXbO6R6I0muDxvDjSsAHaOBY489XHT0K4+V3nby4/wDGYD7znj0bmK4ElfRf+ddcP/a8z1sn5NfqQyUpUSUiV23NyaMlQJQSoErmzzXIZKgSglIrlyyXIJQooWXZWiTlRTWsSaaSAqhJJpBMK4RynKiE1Uob2H3MS07HbxiI8/wCtcOptp1G7jNGh5lc8rGhfjK3MYc3Y7zG3muL1PDbe+MdfDy+3plXaGsWuDegVnYXCq2kPqNcNi0EeBg/it1tP2dbLwcA5vrBXnZeHVhVvWxDKIG5+Cq714eCDqDoeoKliTTTaXOBIBjTXTgVS/4/SBiHk7e6R81nJvy23WO6wI1AGtJge73jI81cYZZ1abAKhnhpMx1Wa1qPnSi793iP3vd9VeU2VdR+julrcx1EZefVUnSvoUA0yAATvH1v1WS4aHt134Ebg8wVkuPbAEikDEaaz3ttgqax7QuqmPYFveLJzDcGDpulpXlbYdizsxp1NHgSDwe3+IfiFtGrmIHX+6rRZk1Gud+5JkdQBH1yWr2rxF1ra56Zyvc4AGJiZn4J4Y3PKYz7Rllqbrlu32J+0uPZjaloeriAT6CB6rl5RUqFxJJkkySdSSdyVAlfRccnHhMZ9PIzyueVypkpEpSkSllmUgJUSUEqJK58s1yAlIlBKS57VCUIlCnYRTSTXSk01FNPZJBNRTVSkkmoymFUoNNJEp7Ds+z93NOkTwln9Jj5QutumCpSaR7zDIjlsR9clxfZ+DZnm2q7ylrV0GG4jplP0F5HPPddO/ivti9fdB1MTxEHquUxfAyamelULJIJBaHN4CeewCuBW3E9UMdPkub4dG9o4df125QatIhoY2DSeCQDOpzcOa6in2kB95sd0jckbnptrKoGURvEdVnYHcCqHXH+U8Vxeq9hbTqZCSIc1mwAiO+fjCxYThgt6fNxGpOpPEknmVuUqQGpEnmVCrVkpU/E+E6bpIbw3K4b7RsVz1GUgfdl58ToB6T6ro8XxdtrSLnHU7DiTwAXl13dOqvc95lziSfy8F1+k4/d3v05OfPx1YiUiUiUpXpXJxaOVEoJUSVllkrRkqMoJQsbkoJIQsrTCEkJAk1FNdaEkJJpg00gmFWyMJhJCewkmoq07P8AZ+re1fZ0QNGl73OMMpsG73ngPieCNhd9lKea1rf6jf8Ah/ZSoVyDlOhGx6K8wjBGW9B7WVDVl+rsmRshsd0STHUrXvMMBHVeXy5e+2O/DH2RgN6QQT5retr6SqVwI0KKby0y1RcZT3Y7ChWLlYi2C5K0xnKdQZ8Fvu7RdHf0lT1007rp4jRadWqSYG5WqMVc/wB1p89B8Vt2NHdx1KVmhvbzrtncl125skhga3zgF3xPwVDK3Mar57ms7nUf6AwPktGV6mHtxkefn5ytOUpRKUouSdAlJCSztMIQlKztM5SQhICUIQg0U1FNdMZmmkmnsGE0kwnsGmkmgGF7d9lvZg08OrOcIq3dN2TmGZSKQ8yS7zC81+z/ALLf4hespO/ZN/WVT/8ANpEt8XEhvmvfrtvs9Gd0CIA2AAgADgI0RfM0Hm+HWbqdswPnO4ue4HcEmAD5BbIohwhXuPWvtf1tPcftWcR/OOnNVtKkvMzxuOWq9HDKZY7invMFzcFQV7V1J0OGnA816AxgOhVZjNiC0Ajz6pCxRW1LiFvU6a2rbDssRtxHJb/6AEWlpXMpyQAFaPpZGGNTGgHPkFBlANcPFSxS4yMc7+EF3pqp+V/DxGu0hxDgQ4EyDoQZ1BHAyscrve32ENrUxe0hvlbW65tGVD1nunyXAlela84SkhCi0BCSFFphCSEjCE0kgaSJQgIppIC6NoNNJSCewApBOlSLiA0EkmAACSSeAA3K9S7FfYlVr5at+XUKehFIftnD+bhTHqegRvQecYbhVW5eKdCm+q87NY0uPiY2HUr03s59gleqA69qigP8tkVKnm73W/FevYNhltZU/ZWlNrGjcMG55vefePiSVK6vHcDHySnbL48Dw5/AuxlthOZtuXl1WC51QguIZoAIAhsu+Kz4nUAbmWS7uBWa5sBtUat5OI4Hx1Hmuar3pfvIiQQdwRuD1W0xuvKdh1y5rszTB+tFkbRbU1YMruLOE/y/ktYOU6LoKWfHM5qnjncbuJinBWC7YCrdsPGu/P8APmtW6tY0I815/Jw3D+nfx8sz/tXMYB9aLdDdJlaNVkDmihcnLCxaxJ7pd5qv7Tvi3qfcd6ASrKizVUPbW6DaLxzaR66fmifKcvhtdnrenc2zqR1p1GlnUBwBHmCCV5Ff2bqNV9N/vU3uYfFpheu9g7Y07WkXbmHeGaSB6Qtbtd9lzrqrUuLeq0Pf3jSeIBcAAcrxtMcQvR1bjHn35eRoVhi2A17V2W4pOpngXDunwcND5FV5WNMkk0JGSEISAQiUIASQhIEhNrZMDc6Dx5QvQ+y/2Q1a7Q+7caDTqGAA1SObp0Z4anwXREODs7J9Z4ZSY573bNY0ucfABeh4J9iNzVAdc1GUAd2x7R48YIaD5lel9mezFvh9Mtt26n36jtXv6F3LoICvPbjjqrmI2puy3Ye0w0A0WZ6vGvVjN1yn90fdHmr590Tu7N0Gg8+aw+3Ydyfmptptd7rgVeoljq3UCBHlosTa/MrNVoEcPrxWpUp9Fc0TJd2weMzdx9SqLEbMuOdv7T94HQVAOvB3X1V5Qrwd0V7YOEjUfJVKWnJMdmkiRGhadCCNwRwKyNbpKtLqwGbMdDtmHEcA7mPiFpilBc3luOSZMFrdkGCrWhch2h2VFc0iwzwKg+6LabiNTA+JAPwUmsqlNr5ymR9R6rALPVa1C5aMpp7O3B01jXbhoPoK0a6QCNjsvN5uLr7p8V38XL28Vi9nlC4DtW81q9Olwc7X7o3+AK72+OVhP1K5BmFk1hcO93LlZ14F/hMhZ4Y7q88tRci7dSty6i0Oe0tDWn3RvvGug4eC6bsvfuuLdtSqwMeZBA2kGJE6xoqbDcPNRrODe8XHmSYA9B8V01iwMho0Gy9LHxjHBfNp3FuHAteGuad2uAIPkVxmOfZRa15dRm3ef4Nac9WHbyIXd1XALW9pqiyUtvCcc+zi8tZPs/asH79GX6dWe8PRcu5sGDuPUL6dNbXRUnaDspbXrT7amM3CowBtQf7hv4GVllxfpUyfPiS6rtZ2ArWMvH62h/mNGreXtG/u+Oy5aFz2aWSSaSQCEIQHuXY3sBRsgHuAqV41qEaMPEUwdvHfwXYNqT4fNVVhiJe2HtynlIMgcQVutqg+K7ZGbcLpWCoVjbWg67LI4TqNlcIpSlACIVEz0sQc3fVbjbhr+U9VWQEholoN2tZ8R8NlhYS06JU7lw4qTriUA3uHEb8Fp3VmCJZ7w58Rynh+CzOKYKZKirQFRpGx5HcHqtSyZkeWuHCCr6vRnUbx6/3WMEOyFwb3QRoNx1nfdFoUF5hrHc6Tp0cJyz1Gy37Ok5rQHFro4idfIq2/RWuEbjrr5LQdYGke7qydidlPJh2xsVhl1y2rMcpmo6nSbPfd3ujG6uPyHms2I4cDTApgDKMoaNoI2+AWS0BLn1Hbu0A3ysHu+up81tsEuaCDBBM+Eb+MrHh49Y+ftry57y8DBmEUWA7wQfIkStxxUnabKB1W2mW0XVSUFyiU0BlayAgqTRoh4QEHMDgQQCCCCDqCDuCOS8l7efZwaOavZtJpal9Iamnzc3mzpuPDb1yIKxuPePl8lnnhs5XzKQku4+03ss22qtrURFOsTLRsypuY5AjWOhXELks1dNCQhCQfQVJ8ZOro9QSt63dJIO7TB/A+a0rluVlPmHtP16rN7TLc/fpz5tMH4EL0J4Yt8MkpGtkdr7pWcDRYbmlnaR0VaJmcU2rSw24zMg7jQrbppGaZTKUJhGEwmUQgEpJFAQDKiKY5bqcpgICBEbKvxS5zFlLY1CZ+63een91ZEqn9oH3pPCnRA86j/wAmI+ib9OxDY4/gs8LM/isRCVNEpKQSIQGMoAUiEBTTTY5N6xqYMpwJrC8a/XJZliqaGeiZOe7cYT+k2VdgHea32jfvU+98RmHmvBCvphrJBnY6eu6+bLulke9v8LnN/pcR+C5ubHWqvGsKEIXOt9CYts3xCLr/ANmj9x/zahC9Bium7fXNA2KEKyVmFb1PEqxahCRsgTQhARTdshCQRCyDZJCYATQhIMdbZUmHf+xX8KH/ABehCcJ0g28gsJQhFERQhClSJUShCAkEIQlQyjZYrj8EIVExU9m/eXzli37er/q1P+bkIWHP8RWDUQhC5Wj/2Q=="/>
          <p:cNvSpPr/>
          <p:nvPr/>
        </p:nvSpPr>
        <p:spPr>
          <a:xfrm>
            <a:off x="460375" y="160338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 descr="data:image/jpeg;base64,/9j/4AAQSkZJRgABAQAAAQABAAD/2wCEAAkGBhQQEBQUEBQVFBQVFBQUFRUUFBQUFBUUFBQVFBQUFRQXHCYeFxojGRQUHzAgIycpLCwsFR4xNTAqNSYrLCkBCQoKDgwOFw8PFykcHx0pKSwpKSwsLCksKSwsLCkpKSwsKSksKSkpLCksLCwpKSwpKSwpKSwpKSkpLCkpLCksKf/AABEIAOEA4QMBIgACEQEDEQH/xAAcAAACAgMBAQAAAAAAAAAAAAAAAQIFAwQGBwj/xAA/EAABAwIEAwUFBAgGAwAAAAABAAIRAwQFEiExQVFhBiJxgZETMqGx8AdywdEUIzNCUmKS4RVTc4Ky8SQ0Y//EABoBAAMBAQEBAAAAAAAAAAAAAAABAgMEBQb/xAAmEQEBAAICAQQCAgMBAAAAAAAAAQIRAxIhBCIxQRNRYXEyM4EF/9oADAMBAAIRAxEAPwDxxNCFeiEIQmjQJOEIT0AhCE9EaEJp6BIThEJ6BQhShSawnYJ9QhCFk9keR9EsqqYltFClCeVXMRtCE4UoRCfQtownCllRlV9C2hCcKUIAT6DaMIhSypwjoNscIhZMqjlU3jPaGVCnlQl0G2BNJNc2lBCaE9AIQmnoEmmiFWiEJgIAVngmA1LupkpDbVzj7rR168huVWpPNDRt7Z1Rwaxpc47ACT8F2eF/Z4Q0PuTH8gOo+8dvIfBdJguHUbMZaZBOmZ+UF7vEnRo6Kxdfy6S6TwAG3i4/ILlz5t+MW04/2553ZyiyD7NogQOPrIKrbyuGaBg04ACB5q0x3G2yWjUidSdJ/wBq5l9y6IMfImdwT/dZ/KvhkrXZEloBP0fPdAh2rmNdA1Bj5xKx06xmZaRpMkkjzW3XqAmZaY/h0MaCCOKA1a2C0niWjL4HQePJU95hbqZPEbzHBdCMzZcAT0G+nHqI+SG3YcO+NNQCd2nkRwC1w5ssL+03CVyWVOFb4lhOUy3YidNtfkqzKvV4bjyTeLlzlxuqgAjKp5UZV0fjR2QyoyrJlQQn+MbY4ThShOEdBtjypFqyQkQpuA2xwhZIQp/Ge2lCaELy9NgnCAmq0AE0QmArkIoTRCYCuYkyW1uaj2taJLjAC9GsK7bSn7Om0gxLtIlxjvE8B01XMdlrfJmqnQgAN2mXaAjrw81b39yRmkwQAXGeJ2A6xAXF6jLz1jfjnjbKcTDtXuGh1A92TxPPdRqdoCXHcNa3QbE8BsqG0Y6scx2kQOQG3irv/D+S5bdOiY7m1deVGvPEFvLaeJlRp0CWa6A7AxMc+at6WD6Aefqs9PCZPeGnEnc9PVHc/wAbniBMd53DQDQ9Cdz1W/h/ZutU2a5jeZ3jxXX4BgLSS9w6NHAcyPkunZbgDRK5VU45HE2XYo6ZifVbl32Tp5SI1PHj4yuuNNadyFNq5i8vxXBalDSczTo1x6mYPPVc/Wtnj3mkL1bFrIVabmEbggePBcJbUy5jmvHepyN9wzcekrq9Pz3iy7Rzc3HL4UGVGVbl/RDHEefkVqQvp+OzPGZT7eVlNXSMIyqZCFp1LbHlRCnCRCnqNoQkplRKzsVEUlJJRpTThCE15MjcJhCauQgmhMLSYkIThCYWkxLboMKOSiHfzF20yRoNOMLPVf8AqnahznaTwkjU+U/FRsaIdSZPLXl73vHwErC1wDHEbZtPDcR6/BePy/7L/brx/wAYssKogMEK8oNkKjwuqCFe2xXNXXi3rUKwZSBGoWlSp6rephS0ljetXgQAtw1Fp21KeC2TTPJOBIV1grGVkNON1ieEqbSrs0XDV2ZLiudoIPQgj/td9VC4rHKZZcPI/fY0fP8AFXgy5PhzOJb6+Q5DgFpQrPHBDmzy/wClVr6z0X+jF4nN/nThIpykSutkFEpyoEqLThFRKZKgSsMq0kEoUZTWPZWmqmkmuCNTCaSFcJJSBUU1pCNMJJhaQl3Y1j+j78XN05b/AJrTuKujY6COo0KssEwyqberUNN3siDFSDlzDQgHZVdvRzVGjgI9TqvI9RJOSurj3qOmwu3y0xO/FWTMSbRZnOsbfmtMg5YG50Sr0RTZnq6xs3h0C4664KvbV51DCZ6FRt+21QkAs08/yWC4xOq32ZDG5HmPdLi0TBhgIE8YldAMEaaNN9RlPM5sua0ZXjXgJ5QYkFP6OfPyssL7TzEESeCuqmIPjMduK84r2op1waJOXMN9D1B5ru/aF1KOiz3WsVOM9pHgdxwH11XPUu092Xa6t6Qr64w9pgbCRmdE+gVLbU7kVspJDM/vOax1P2cGe7GaZjZVEZN+xx+rI9rERqCDOnJZO0jQRTqjbYno7UfFFlbCqS17Yjpp96mTwPJbGJ2v/i1GEe6JHlqEpfJWeNOL7QHMWO5gt/pP91Uq0u2l9s18juvOnHvcvMBVMr6r0Oe+Gfw8bnx1mZKRKRKUrruTLQJUSUEqBKyyyVIbisZKCVEuXLnm1kNChmQufurTGE1FNRDNOUk1cI00gmrhGpKKauE6Kvdua1jZOUU2QBygSPMk+qxYXQ/WNPAmVGlUz0mniGFp/wBpH4QsuB1Jfrtw6aLwct453G/t7WcmeGOU+pHU2tEFwPJb11hrardfj3h6FatkzSVZ0WZljlPKcWnRsAyIDSRyzesKwL3kROUdN45DktylbALBiFdtJjidwCUt2NNSuavWgO04HRdRZT7Fp8FyTm52l7tztHBdZg72m3gu1gIEZhbAqTaBA09ND/dQFeNtei2Le9YXZT3Xcj+CUv0diLKIP/S1sRoyx3UEfBW9Sm2FoXbO6R6I0muDxvDjSsAHaOBY489XHT0K4+V3nby4/wDGYD7znj0bmK4ElfRf+ddcP/a8z1sn5NfqQyUpUSUiV23NyaMlQJQSoErmzzXIZKgSglIrlyyXIJQooWXZWiTlRTWsSaaSAqhJJpBMK4RynKiE1Uob2H3MS07HbxiI8/wCtcOptp1G7jNGh5lc8rGhfjK3MYc3Y7zG3muL1PDbe+MdfDy+3plXaGsWuDegVnYXCq2kPqNcNi0EeBg/it1tP2dbLwcA5vrBXnZeHVhVvWxDKIG5+Cq714eCDqDoeoKliTTTaXOBIBjTXTgVS/4/SBiHk7e6R81nJvy23WO6wI1AGtJge73jI81cYZZ1abAKhnhpMx1Wa1qPnSi793iP3vd9VeU2VdR+julrcx1EZefVUnSvoUA0yAATvH1v1WS4aHt134Ebg8wVkuPbAEikDEaaz3ttgqax7QuqmPYFveLJzDcGDpulpXlbYdizsxp1NHgSDwe3+IfiFtGrmIHX+6rRZk1Gud+5JkdQBH1yWr2rxF1ra56Zyvc4AGJiZn4J4Y3PKYz7Rllqbrlu32J+0uPZjaloeriAT6CB6rl5RUqFxJJkkySdSSdyVAlfRccnHhMZ9PIzyueVypkpEpSkSllmUgJUSUEqJK58s1yAlIlBKS57VCUIlCnYRTSTXSk01FNPZJBNRTVSkkmoymFUoNNJEp7Ds+z93NOkTwln9Jj5QutumCpSaR7zDIjlsR9clxfZ+DZnm2q7ylrV0GG4jplP0F5HPPddO/ivti9fdB1MTxEHquUxfAyamelULJIJBaHN4CeewCuBW3E9UMdPkub4dG9o4df125QatIhoY2DSeCQDOpzcOa6in2kB95sd0jckbnptrKoGURvEdVnYHcCqHXH+U8Vxeq9hbTqZCSIc1mwAiO+fjCxYThgt6fNxGpOpPEknmVuUqQGpEnmVCrVkpU/E+E6bpIbw3K4b7RsVz1GUgfdl58ToB6T6ro8XxdtrSLnHU7DiTwAXl13dOqvc95lziSfy8F1+k4/d3v05OfPx1YiUiUiUpXpXJxaOVEoJUSVllkrRkqMoJQsbkoJIQsrTCEkJAk1FNdaEkJJpg00gmFWyMJhJCewkmoq07P8AZ+re1fZ0QNGl73OMMpsG73ngPieCNhd9lKea1rf6jf8Ah/ZSoVyDlOhGx6K8wjBGW9B7WVDVl+rsmRshsd0STHUrXvMMBHVeXy5e+2O/DH2RgN6QQT5retr6SqVwI0KKby0y1RcZT3Y7ChWLlYi2C5K0xnKdQZ8Fvu7RdHf0lT1007rp4jRadWqSYG5WqMVc/wB1p89B8Vt2NHdx1KVmhvbzrtncl125skhga3zgF3xPwVDK3Mar57ms7nUf6AwPktGV6mHtxkefn5ytOUpRKUouSdAlJCSztMIQlKztM5SQhICUIQg0U1FNdMZmmkmnsGE0kwnsGmkmgGF7d9lvZg08OrOcIq3dN2TmGZSKQ8yS7zC81+z/ALLf4hespO/ZN/WVT/8ANpEt8XEhvmvfrtvs9Gd0CIA2AAgADgI0RfM0Hm+HWbqdswPnO4ue4HcEmAD5BbIohwhXuPWvtf1tPcftWcR/OOnNVtKkvMzxuOWq9HDKZY7invMFzcFQV7V1J0OGnA816AxgOhVZjNiC0Ajz6pCxRW1LiFvU6a2rbDssRtxHJb/6AEWlpXMpyQAFaPpZGGNTGgHPkFBlANcPFSxS4yMc7+EF3pqp+V/DxGu0hxDgQ4EyDoQZ1BHAyscrve32ENrUxe0hvlbW65tGVD1nunyXAlela84SkhCi0BCSFFphCSEjCE0kgaSJQgIppIC6NoNNJSCewApBOlSLiA0EkmAACSSeAA3K9S7FfYlVr5at+XUKehFIftnD+bhTHqegRvQecYbhVW5eKdCm+q87NY0uPiY2HUr03s59gleqA69qigP8tkVKnm73W/FevYNhltZU/ZWlNrGjcMG55vefePiSVK6vHcDHySnbL48Dw5/AuxlthOZtuXl1WC51QguIZoAIAhsu+Kz4nUAbmWS7uBWa5sBtUat5OI4Hx1Hmuar3pfvIiQQdwRuD1W0xuvKdh1y5rszTB+tFkbRbU1YMruLOE/y/ktYOU6LoKWfHM5qnjncbuJinBWC7YCrdsPGu/P8APmtW6tY0I815/Jw3D+nfx8sz/tXMYB9aLdDdJlaNVkDmihcnLCxaxJ7pd5qv7Tvi3qfcd6ASrKizVUPbW6DaLxzaR66fmifKcvhtdnrenc2zqR1p1GlnUBwBHmCCV5Ff2bqNV9N/vU3uYfFpheu9g7Y07WkXbmHeGaSB6Qtbtd9lzrqrUuLeq0Pf3jSeIBcAAcrxtMcQvR1bjHn35eRoVhi2A17V2W4pOpngXDunwcND5FV5WNMkk0JGSEISAQiUIASQhIEhNrZMDc6Dx5QvQ+y/2Q1a7Q+7caDTqGAA1SObp0Z4anwXREODs7J9Z4ZSY573bNY0ucfABeh4J9iNzVAdc1GUAd2x7R48YIaD5lel9mezFvh9Mtt26n36jtXv6F3LoICvPbjjqrmI2puy3Ye0w0A0WZ6vGvVjN1yn90fdHmr590Tu7N0Gg8+aw+3Ydyfmptptd7rgVeoljq3UCBHlosTa/MrNVoEcPrxWpUp9Fc0TJd2weMzdx9SqLEbMuOdv7T94HQVAOvB3X1V5Qrwd0V7YOEjUfJVKWnJMdmkiRGhadCCNwRwKyNbpKtLqwGbMdDtmHEcA7mPiFpilBc3luOSZMFrdkGCrWhch2h2VFc0iwzwKg+6LabiNTA+JAPwUmsqlNr5ymR9R6rALPVa1C5aMpp7O3B01jXbhoPoK0a6QCNjsvN5uLr7p8V38XL28Vi9nlC4DtW81q9Olwc7X7o3+AK72+OVhP1K5BmFk1hcO93LlZ14F/hMhZ4Y7q88tRci7dSty6i0Oe0tDWn3RvvGug4eC6bsvfuuLdtSqwMeZBA2kGJE6xoqbDcPNRrODe8XHmSYA9B8V01iwMho0Gy9LHxjHBfNp3FuHAteGuad2uAIPkVxmOfZRa15dRm3ef4Nac9WHbyIXd1XALW9pqiyUtvCcc+zi8tZPs/asH79GX6dWe8PRcu5sGDuPUL6dNbXRUnaDspbXrT7amM3CowBtQf7hv4GVllxfpUyfPiS6rtZ2ArWMvH62h/mNGreXtG/u+Oy5aFz2aWSSaSQCEIQHuXY3sBRsgHuAqV41qEaMPEUwdvHfwXYNqT4fNVVhiJe2HtynlIMgcQVutqg+K7ZGbcLpWCoVjbWg67LI4TqNlcIpSlACIVEz0sQc3fVbjbhr+U9VWQEholoN2tZ8R8NlhYS06JU7lw4qTriUA3uHEb8Fp3VmCJZ7w58Rynh+CzOKYKZKirQFRpGx5HcHqtSyZkeWuHCCr6vRnUbx6/3WMEOyFwb3QRoNx1nfdFoUF5hrHc6Tp0cJyz1Gy37Ok5rQHFro4idfIq2/RWuEbjrr5LQdYGke7qydidlPJh2xsVhl1y2rMcpmo6nSbPfd3ujG6uPyHms2I4cDTApgDKMoaNoI2+AWS0BLn1Hbu0A3ysHu+up81tsEuaCDBBM+Eb+MrHh49Y+ftry57y8DBmEUWA7wQfIkStxxUnabKB1W2mW0XVSUFyiU0BlayAgqTRoh4QEHMDgQQCCCCDqCDuCOS8l7efZwaOavZtJpal9Iamnzc3mzpuPDb1yIKxuPePl8lnnhs5XzKQku4+03ss22qtrURFOsTLRsypuY5AjWOhXELks1dNCQhCQfQVJ8ZOro9QSt63dJIO7TB/A+a0rluVlPmHtP16rN7TLc/fpz5tMH4EL0J4Yt8MkpGtkdr7pWcDRYbmlnaR0VaJmcU2rSw24zMg7jQrbppGaZTKUJhGEwmUQgEpJFAQDKiKY5bqcpgICBEbKvxS5zFlLY1CZ+63een91ZEqn9oH3pPCnRA86j/wAmI+ib9OxDY4/gs8LM/isRCVNEpKQSIQGMoAUiEBTTTY5N6xqYMpwJrC8a/XJZliqaGeiZOe7cYT+k2VdgHea32jfvU+98RmHmvBCvphrJBnY6eu6+bLulke9v8LnN/pcR+C5ubHWqvGsKEIXOt9CYts3xCLr/ANmj9x/zahC9Bium7fXNA2KEKyVmFb1PEqxahCRsgTQhARTdshCQRCyDZJCYATQhIMdbZUmHf+xX8KH/ABehCcJ0g28gsJQhFERQhClSJUShCAkEIQlQyjZYrj8EIVExU9m/eXzli37er/q1P+bkIWHP8RWDUQhC5Wj/2Q=="/>
          <p:cNvSpPr/>
          <p:nvPr/>
        </p:nvSpPr>
        <p:spPr>
          <a:xfrm>
            <a:off x="612775" y="3127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 descr="data:image/jpeg;base64,/9j/4AAQSkZJRgABAQAAAQABAAD/2wCEAAkGBhQQEBQUEBQVFBQVFBQUFRUUFBQUFBUUFBQVFBQUFRQXHCYeFxojGRQUHzAgIycpLCwsFR4xNTAqNSYrLCkBCQoKDgwOFw8PFykcHx0pKSwpKSwsLCksKSwsLCkpKSwsKSksKSkpLCksLCwpKSwpKSwpKSwpKSkpLCkpLCksKf/AABEIAOEA4QMBIgACEQEDEQH/xAAcAAACAgMBAQAAAAAAAAAAAAAAAQIFAwQGBwj/xAA/EAABAwIEAwUFBAgGAwAAAAABAAIRAwQFEiExQVFhBiJxgZETMqGx8AdywdEUIzNCUmKS4RVTc4Ky8SQ0Y//EABoBAAMBAQEBAAAAAAAAAAAAAAABAgMEBQb/xAAmEQEBAAICAQQCAgMBAAAAAAAAAQIRAxIhBCIxQRNRYXEyM4EF/9oADAMBAAIRAxEAPwDxxNCFeiEIQmjQJOEIT0AhCE9EaEJp6BIThEJ6BQhShSawnYJ9QhCFk9keR9EsqqYltFClCeVXMRtCE4UoRCfQtownCllRlV9C2hCcKUIAT6DaMIhSypwjoNscIhZMqjlU3jPaGVCnlQl0G2BNJNc2lBCaE9AIQmnoEmmiFWiEJgIAVngmA1LupkpDbVzj7rR168huVWpPNDRt7Z1Rwaxpc47ACT8F2eF/Z4Q0PuTH8gOo+8dvIfBdJguHUbMZaZBOmZ+UF7vEnRo6Kxdfy6S6TwAG3i4/ILlz5t+MW04/2553ZyiyD7NogQOPrIKrbyuGaBg04ACB5q0x3G2yWjUidSdJ/wBq5l9y6IMfImdwT/dZ/KvhkrXZEloBP0fPdAh2rmNdA1Bj5xKx06xmZaRpMkkjzW3XqAmZaY/h0MaCCOKA1a2C0niWjL4HQePJU95hbqZPEbzHBdCMzZcAT0G+nHqI+SG3YcO+NNQCd2nkRwC1w5ssL+03CVyWVOFb4lhOUy3YidNtfkqzKvV4bjyTeLlzlxuqgAjKp5UZV0fjR2QyoyrJlQQn+MbY4ThShOEdBtjypFqyQkQpuA2xwhZIQp/Ge2lCaELy9NgnCAmq0AE0QmArkIoTRCYCuYkyW1uaj2taJLjAC9GsK7bSn7Om0gxLtIlxjvE8B01XMdlrfJmqnQgAN2mXaAjrw81b39yRmkwQAXGeJ2A6xAXF6jLz1jfjnjbKcTDtXuGh1A92TxPPdRqdoCXHcNa3QbE8BsqG0Y6scx2kQOQG3irv/D+S5bdOiY7m1deVGvPEFvLaeJlRp0CWa6A7AxMc+at6WD6Aefqs9PCZPeGnEnc9PVHc/wAbniBMd53DQDQ9Cdz1W/h/ZutU2a5jeZ3jxXX4BgLSS9w6NHAcyPkunZbgDRK5VU45HE2XYo6ZifVbl32Tp5SI1PHj4yuuNNadyFNq5i8vxXBalDSczTo1x6mYPPVc/Wtnj3mkL1bFrIVabmEbggePBcJbUy5jmvHepyN9wzcekrq9Pz3iy7Rzc3HL4UGVGVbl/RDHEefkVqQvp+OzPGZT7eVlNXSMIyqZCFp1LbHlRCnCRCnqNoQkplRKzsVEUlJJRpTThCE15MjcJhCauQgmhMLSYkIThCYWkxLboMKOSiHfzF20yRoNOMLPVf8AqnahznaTwkjU+U/FRsaIdSZPLXl73vHwErC1wDHEbZtPDcR6/BePy/7L/brx/wAYssKogMEK8oNkKjwuqCFe2xXNXXi3rUKwZSBGoWlSp6rephS0ljetXgQAtw1Fp21KeC2TTPJOBIV1grGVkNON1ieEqbSrs0XDV2ZLiudoIPQgj/td9VC4rHKZZcPI/fY0fP8AFXgy5PhzOJb6+Q5DgFpQrPHBDmzy/wClVr6z0X+jF4nN/nThIpykSutkFEpyoEqLThFRKZKgSsMq0kEoUZTWPZWmqmkmuCNTCaSFcJJSBUU1pCNMJJhaQl3Y1j+j78XN05b/AJrTuKujY6COo0KssEwyqberUNN3siDFSDlzDQgHZVdvRzVGjgI9TqvI9RJOSurj3qOmwu3y0xO/FWTMSbRZnOsbfmtMg5YG50Sr0RTZnq6xs3h0C4664KvbV51DCZ6FRt+21QkAs08/yWC4xOq32ZDG5HmPdLi0TBhgIE8YldAMEaaNN9RlPM5sua0ZXjXgJ5QYkFP6OfPyssL7TzEESeCuqmIPjMduK84r2op1waJOXMN9D1B5ru/aF1KOiz3WsVOM9pHgdxwH11XPUu092Xa6t6Qr64w9pgbCRmdE+gVLbU7kVspJDM/vOax1P2cGe7GaZjZVEZN+xx+rI9rERqCDOnJZO0jQRTqjbYno7UfFFlbCqS17Yjpp96mTwPJbGJ2v/i1GEe6JHlqEpfJWeNOL7QHMWO5gt/pP91Uq0u2l9s18juvOnHvcvMBVMr6r0Oe+Gfw8bnx1mZKRKRKUrruTLQJUSUEqBKyyyVIbisZKCVEuXLnm1kNChmQufurTGE1FNRDNOUk1cI00gmrhGpKKauE6Kvdua1jZOUU2QBygSPMk+qxYXQ/WNPAmVGlUz0mniGFp/wBpH4QsuB1Jfrtw6aLwct453G/t7WcmeGOU+pHU2tEFwPJb11hrardfj3h6FatkzSVZ0WZljlPKcWnRsAyIDSRyzesKwL3kROUdN45DktylbALBiFdtJjidwCUt2NNSuavWgO04HRdRZT7Fp8FyTm52l7tztHBdZg72m3gu1gIEZhbAqTaBA09ND/dQFeNtei2Le9YXZT3Xcj+CUv0diLKIP/S1sRoyx3UEfBW9Sm2FoXbO6R6I0muDxvDjSsAHaOBY489XHT0K4+V3nby4/wDGYD7znj0bmK4ElfRf+ddcP/a8z1sn5NfqQyUpUSUiV23NyaMlQJQSoErmzzXIZKgSglIrlyyXIJQooWXZWiTlRTWsSaaSAqhJJpBMK4RynKiE1Uob2H3MS07HbxiI8/wCtcOptp1G7jNGh5lc8rGhfjK3MYc3Y7zG3muL1PDbe+MdfDy+3plXaGsWuDegVnYXCq2kPqNcNi0EeBg/it1tP2dbLwcA5vrBXnZeHVhVvWxDKIG5+Cq714eCDqDoeoKliTTTaXOBIBjTXTgVS/4/SBiHk7e6R81nJvy23WO6wI1AGtJge73jI81cYZZ1abAKhnhpMx1Wa1qPnSi793iP3vd9VeU2VdR+julrcx1EZefVUnSvoUA0yAATvH1v1WS4aHt134Ebg8wVkuPbAEikDEaaz3ttgqax7QuqmPYFveLJzDcGDpulpXlbYdizsxp1NHgSDwe3+IfiFtGrmIHX+6rRZk1Gud+5JkdQBH1yWr2rxF1ra56Zyvc4AGJiZn4J4Y3PKYz7Rllqbrlu32J+0uPZjaloeriAT6CB6rl5RUqFxJJkkySdSSdyVAlfRccnHhMZ9PIzyueVypkpEpSkSllmUgJUSUEqJK58s1yAlIlBKS57VCUIlCnYRTSTXSk01FNPZJBNRTVSkkmoymFUoNNJEp7Ds+z93NOkTwln9Jj5QutumCpSaR7zDIjlsR9clxfZ+DZnm2q7ylrV0GG4jplP0F5HPPddO/ivti9fdB1MTxEHquUxfAyamelULJIJBaHN4CeewCuBW3E9UMdPkub4dG9o4df125QatIhoY2DSeCQDOpzcOa6in2kB95sd0jckbnptrKoGURvEdVnYHcCqHXH+U8Vxeq9hbTqZCSIc1mwAiO+fjCxYThgt6fNxGpOpPEknmVuUqQGpEnmVCrVkpU/E+E6bpIbw3K4b7RsVz1GUgfdl58ToB6T6ro8XxdtrSLnHU7DiTwAXl13dOqvc95lziSfy8F1+k4/d3v05OfPx1YiUiUiUpXpXJxaOVEoJUSVllkrRkqMoJQsbkoJIQsrTCEkJAk1FNdaEkJJpg00gmFWyMJhJCewkmoq07P8AZ+re1fZ0QNGl73OMMpsG73ngPieCNhd9lKea1rf6jf8Ah/ZSoVyDlOhGx6K8wjBGW9B7WVDVl+rsmRshsd0STHUrXvMMBHVeXy5e+2O/DH2RgN6QQT5retr6SqVwI0KKby0y1RcZT3Y7ChWLlYi2C5K0xnKdQZ8Fvu7RdHf0lT1007rp4jRadWqSYG5WqMVc/wB1p89B8Vt2NHdx1KVmhvbzrtncl125skhga3zgF3xPwVDK3Mar57ms7nUf6AwPktGV6mHtxkefn5ytOUpRKUouSdAlJCSztMIQlKztM5SQhICUIQg0U1FNdMZmmkmnsGE0kwnsGmkmgGF7d9lvZg08OrOcIq3dN2TmGZSKQ8yS7zC81+z/ALLf4hespO/ZN/WVT/8ANpEt8XEhvmvfrtvs9Gd0CIA2AAgADgI0RfM0Hm+HWbqdswPnO4ue4HcEmAD5BbIohwhXuPWvtf1tPcftWcR/OOnNVtKkvMzxuOWq9HDKZY7invMFzcFQV7V1J0OGnA816AxgOhVZjNiC0Ajz6pCxRW1LiFvU6a2rbDssRtxHJb/6AEWlpXMpyQAFaPpZGGNTGgHPkFBlANcPFSxS4yMc7+EF3pqp+V/DxGu0hxDgQ4EyDoQZ1BHAyscrve32ENrUxe0hvlbW65tGVD1nunyXAlela84SkhCi0BCSFFphCSEjCE0kgaSJQgIppIC6NoNNJSCewApBOlSLiA0EkmAACSSeAA3K9S7FfYlVr5at+XUKehFIftnD+bhTHqegRvQecYbhVW5eKdCm+q87NY0uPiY2HUr03s59gleqA69qigP8tkVKnm73W/FevYNhltZU/ZWlNrGjcMG55vefePiSVK6vHcDHySnbL48Dw5/AuxlthOZtuXl1WC51QguIZoAIAhsu+Kz4nUAbmWS7uBWa5sBtUat5OI4Hx1Hmuar3pfvIiQQdwRuD1W0xuvKdh1y5rszTB+tFkbRbU1YMruLOE/y/ktYOU6LoKWfHM5qnjncbuJinBWC7YCrdsPGu/P8APmtW6tY0I815/Jw3D+nfx8sz/tXMYB9aLdDdJlaNVkDmihcnLCxaxJ7pd5qv7Tvi3qfcd6ASrKizVUPbW6DaLxzaR66fmifKcvhtdnrenc2zqR1p1GlnUBwBHmCCV5Ff2bqNV9N/vU3uYfFpheu9g7Y07WkXbmHeGaSB6Qtbtd9lzrqrUuLeq0Pf3jSeIBcAAcrxtMcQvR1bjHn35eRoVhi2A17V2W4pOpngXDunwcND5FV5WNMkk0JGSEISAQiUIASQhIEhNrZMDc6Dx5QvQ+y/2Q1a7Q+7caDTqGAA1SObp0Z4anwXREODs7J9Z4ZSY573bNY0ucfABeh4J9iNzVAdc1GUAd2x7R48YIaD5lel9mezFvh9Mtt26n36jtXv6F3LoICvPbjjqrmI2puy3Ye0w0A0WZ6vGvVjN1yn90fdHmr590Tu7N0Gg8+aw+3Ydyfmptptd7rgVeoljq3UCBHlosTa/MrNVoEcPrxWpUp9Fc0TJd2weMzdx9SqLEbMuOdv7T94HQVAOvB3X1V5Qrwd0V7YOEjUfJVKWnJMdmkiRGhadCCNwRwKyNbpKtLqwGbMdDtmHEcA7mPiFpilBc3luOSZMFrdkGCrWhch2h2VFc0iwzwKg+6LabiNTA+JAPwUmsqlNr5ymR9R6rALPVa1C5aMpp7O3B01jXbhoPoK0a6QCNjsvN5uLr7p8V38XL28Vi9nlC4DtW81q9Olwc7X7o3+AK72+OVhP1K5BmFk1hcO93LlZ14F/hMhZ4Y7q88tRci7dSty6i0Oe0tDWn3RvvGug4eC6bsvfuuLdtSqwMeZBA2kGJE6xoqbDcPNRrODe8XHmSYA9B8V01iwMho0Gy9LHxjHBfNp3FuHAteGuad2uAIPkVxmOfZRa15dRm3ef4Nac9WHbyIXd1XALW9pqiyUtvCcc+zi8tZPs/asH79GX6dWe8PRcu5sGDuPUL6dNbXRUnaDspbXrT7amM3CowBtQf7hv4GVllxfpUyfPiS6rtZ2ArWMvH62h/mNGreXtG/u+Oy5aFz2aWSSaSQCEIQHuXY3sBRsgHuAqV41qEaMPEUwdvHfwXYNqT4fNVVhiJe2HtynlIMgcQVutqg+K7ZGbcLpWCoVjbWg67LI4TqNlcIpSlACIVEz0sQc3fVbjbhr+U9VWQEholoN2tZ8R8NlhYS06JU7lw4qTriUA3uHEb8Fp3VmCJZ7w58Rynh+CzOKYKZKirQFRpGx5HcHqtSyZkeWuHCCr6vRnUbx6/3WMEOyFwb3QRoNx1nfdFoUF5hrHc6Tp0cJyz1Gy37Ok5rQHFro4idfIq2/RWuEbjrr5LQdYGke7qydidlPJh2xsVhl1y2rMcpmo6nSbPfd3ujG6uPyHms2I4cDTApgDKMoaNoI2+AWS0BLn1Hbu0A3ysHu+up81tsEuaCDBBM+Eb+MrHh49Y+ftry57y8DBmEUWA7wQfIkStxxUnabKB1W2mW0XVSUFyiU0BlayAgqTRoh4QEHMDgQQCCCCDqCDuCOS8l7efZwaOavZtJpal9Iamnzc3mzpuPDb1yIKxuPePl8lnnhs5XzKQku4+03ss22qtrURFOsTLRsypuY5AjWOhXELks1dNCQhCQfQVJ8ZOro9QSt63dJIO7TB/A+a0rluVlPmHtP16rN7TLc/fpz5tMH4EL0J4Yt8MkpGtkdr7pWcDRYbmlnaR0VaJmcU2rSw24zMg7jQrbppGaZTKUJhGEwmUQgEpJFAQDKiKY5bqcpgICBEbKvxS5zFlLY1CZ+63een91ZEqn9oH3pPCnRA86j/wAmI+ib9OxDY4/gs8LM/isRCVNEpKQSIQGMoAUiEBTTTY5N6xqYMpwJrC8a/XJZliqaGeiZOe7cYT+k2VdgHea32jfvU+98RmHmvBCvphrJBnY6eu6+bLulke9v8LnN/pcR+C5ubHWqvGsKEIXOt9CYts3xCLr/ANmj9x/zahC9Bium7fXNA2KEKyVmFb1PEqxahCRsgTQhARTdshCQRCyDZJCYATQhIMdbZUmHf+xX8KH/ABehCcJ0g28gsJQhFERQhClSJUShCAkEIQlQyjZYrj8EIVExU9m/eXzli37er/q1P+bkIWHP8RWDUQhC5Wj/2Q=="/>
          <p:cNvSpPr/>
          <p:nvPr/>
        </p:nvSpPr>
        <p:spPr>
          <a:xfrm>
            <a:off x="765175" y="4651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 descr="data:image/jpeg;base64,/9j/4AAQSkZJRgABAQAAAQABAAD/2wCEAAkGBhQQEBQUEBQVFBQVFBQUFRUUFBQUFBUUFBQVFBQUFRQXHCYeFxojGRQUHzAgIycpLCwsFR4xNTAqNSYrLCkBCQoKDgwOFw8PFykcHx0pKSwpKSwsLCksKSwsLCkpKSwsKSksKSkpLCksLCwpKSwpKSwpKSwpKSkpLCkpLCksKf/AABEIAOEA4QMBIgACEQEDEQH/xAAcAAACAgMBAQAAAAAAAAAAAAAAAQIFAwQGBwj/xAA/EAABAwIEAwUFBAgGAwAAAAABAAIRAwQFEiExQVFhBiJxgZETMqGx8AdywdEUIzNCUmKS4RVTc4Ky8SQ0Y//EABoBAAMBAQEBAAAAAAAAAAAAAAABAgMEBQb/xAAmEQEBAAICAQQCAgMBAAAAAAAAAQIRAxIhBCIxQRNRYXEyM4EF/9oADAMBAAIRAxEAPwDxxNCFeiEIQmjQJOEIT0AhCE9EaEJp6BIThEJ6BQhShSawnYJ9QhCFk9keR9EsqqYltFClCeVXMRtCE4UoRCfQtownCllRlV9C2hCcKUIAT6DaMIhSypwjoNscIhZMqjlU3jPaGVCnlQl0G2BNJNc2lBCaE9AIQmnoEmmiFWiEJgIAVngmA1LupkpDbVzj7rR168huVWpPNDRt7Z1Rwaxpc47ACT8F2eF/Z4Q0PuTH8gOo+8dvIfBdJguHUbMZaZBOmZ+UF7vEnRo6Kxdfy6S6TwAG3i4/ILlz5t+MW04/2553ZyiyD7NogQOPrIKrbyuGaBg04ACB5q0x3G2yWjUidSdJ/wBq5l9y6IMfImdwT/dZ/KvhkrXZEloBP0fPdAh2rmNdA1Bj5xKx06xmZaRpMkkjzW3XqAmZaY/h0MaCCOKA1a2C0niWjL4HQePJU95hbqZPEbzHBdCMzZcAT0G+nHqI+SG3YcO+NNQCd2nkRwC1w5ssL+03CVyWVOFb4lhOUy3YidNtfkqzKvV4bjyTeLlzlxuqgAjKp5UZV0fjR2QyoyrJlQQn+MbY4ThShOEdBtjypFqyQkQpuA2xwhZIQp/Ge2lCaELy9NgnCAmq0AE0QmArkIoTRCYCuYkyW1uaj2taJLjAC9GsK7bSn7Om0gxLtIlxjvE8B01XMdlrfJmqnQgAN2mXaAjrw81b39yRmkwQAXGeJ2A6xAXF6jLz1jfjnjbKcTDtXuGh1A92TxPPdRqdoCXHcNa3QbE8BsqG0Y6scx2kQOQG3irv/D+S5bdOiY7m1deVGvPEFvLaeJlRp0CWa6A7AxMc+at6WD6Aefqs9PCZPeGnEnc9PVHc/wAbniBMd53DQDQ9Cdz1W/h/ZutU2a5jeZ3jxXX4BgLSS9w6NHAcyPkunZbgDRK5VU45HE2XYo6ZifVbl32Tp5SI1PHj4yuuNNadyFNq5i8vxXBalDSczTo1x6mYPPVc/Wtnj3mkL1bFrIVabmEbggePBcJbUy5jmvHepyN9wzcekrq9Pz3iy7Rzc3HL4UGVGVbl/RDHEefkVqQvp+OzPGZT7eVlNXSMIyqZCFp1LbHlRCnCRCnqNoQkplRKzsVEUlJJRpTThCE15MjcJhCauQgmhMLSYkIThCYWkxLboMKOSiHfzF20yRoNOMLPVf8AqnahznaTwkjU+U/FRsaIdSZPLXl73vHwErC1wDHEbZtPDcR6/BePy/7L/brx/wAYssKogMEK8oNkKjwuqCFe2xXNXXi3rUKwZSBGoWlSp6rephS0ljetXgQAtw1Fp21KeC2TTPJOBIV1grGVkNON1ieEqbSrs0XDV2ZLiudoIPQgj/td9VC4rHKZZcPI/fY0fP8AFXgy5PhzOJb6+Q5DgFpQrPHBDmzy/wClVr6z0X+jF4nN/nThIpykSutkFEpyoEqLThFRKZKgSsMq0kEoUZTWPZWmqmkmuCNTCaSFcJJSBUU1pCNMJJhaQl3Y1j+j78XN05b/AJrTuKujY6COo0KssEwyqberUNN3siDFSDlzDQgHZVdvRzVGjgI9TqvI9RJOSurj3qOmwu3y0xO/FWTMSbRZnOsbfmtMg5YG50Sr0RTZnq6xs3h0C4664KvbV51DCZ6FRt+21QkAs08/yWC4xOq32ZDG5HmPdLi0TBhgIE8YldAMEaaNN9RlPM5sua0ZXjXgJ5QYkFP6OfPyssL7TzEESeCuqmIPjMduK84r2op1waJOXMN9D1B5ru/aF1KOiz3WsVOM9pHgdxwH11XPUu092Xa6t6Qr64w9pgbCRmdE+gVLbU7kVspJDM/vOax1P2cGe7GaZjZVEZN+xx+rI9rERqCDOnJZO0jQRTqjbYno7UfFFlbCqS17Yjpp96mTwPJbGJ2v/i1GEe6JHlqEpfJWeNOL7QHMWO5gt/pP91Uq0u2l9s18juvOnHvcvMBVMr6r0Oe+Gfw8bnx1mZKRKRKUrruTLQJUSUEqBKyyyVIbisZKCVEuXLnm1kNChmQufurTGE1FNRDNOUk1cI00gmrhGpKKauE6Kvdua1jZOUU2QBygSPMk+qxYXQ/WNPAmVGlUz0mniGFp/wBpH4QsuB1Jfrtw6aLwct453G/t7WcmeGOU+pHU2tEFwPJb11hrardfj3h6FatkzSVZ0WZljlPKcWnRsAyIDSRyzesKwL3kROUdN45DktylbALBiFdtJjidwCUt2NNSuavWgO04HRdRZT7Fp8FyTm52l7tztHBdZg72m3gu1gIEZhbAqTaBA09ND/dQFeNtei2Le9YXZT3Xcj+CUv0diLKIP/S1sRoyx3UEfBW9Sm2FoXbO6R6I0muDxvDjSsAHaOBY489XHT0K4+V3nby4/wDGYD7znj0bmK4ElfRf+ddcP/a8z1sn5NfqQyUpUSUiV23NyaMlQJQSoErmzzXIZKgSglIrlyyXIJQooWXZWiTlRTWsSaaSAqhJJpBMK4RynKiE1Uob2H3MS07HbxiI8/wCtcOptp1G7jNGh5lc8rGhfjK3MYc3Y7zG3muL1PDbe+MdfDy+3plXaGsWuDegVnYXCq2kPqNcNi0EeBg/it1tP2dbLwcA5vrBXnZeHVhVvWxDKIG5+Cq714eCDqDoeoKliTTTaXOBIBjTXTgVS/4/SBiHk7e6R81nJvy23WO6wI1AGtJge73jI81cYZZ1abAKhnhpMx1Wa1qPnSi793iP3vd9VeU2VdR+julrcx1EZefVUnSvoUA0yAATvH1v1WS4aHt134Ebg8wVkuPbAEikDEaaz3ttgqax7QuqmPYFveLJzDcGDpulpXlbYdizsxp1NHgSDwe3+IfiFtGrmIHX+6rRZk1Gud+5JkdQBH1yWr2rxF1ra56Zyvc4AGJiZn4J4Y3PKYz7Rllqbrlu32J+0uPZjaloeriAT6CB6rl5RUqFxJJkkySdSSdyVAlfRccnHhMZ9PIzyueVypkpEpSkSllmUgJUSUEqJK58s1yAlIlBKS57VCUIlCnYRTSTXSk01FNPZJBNRTVSkkmoymFUoNNJEp7Ds+z93NOkTwln9Jj5QutumCpSaR7zDIjlsR9clxfZ+DZnm2q7ylrV0GG4jplP0F5HPPddO/ivti9fdB1MTxEHquUxfAyamelULJIJBaHN4CeewCuBW3E9UMdPkub4dG9o4df125QatIhoY2DSeCQDOpzcOa6in2kB95sd0jckbnptrKoGURvEdVnYHcCqHXH+U8Vxeq9hbTqZCSIc1mwAiO+fjCxYThgt6fNxGpOpPEknmVuUqQGpEnmVCrVkpU/E+E6bpIbw3K4b7RsVz1GUgfdl58ToB6T6ro8XxdtrSLnHU7DiTwAXl13dOqvc95lziSfy8F1+k4/d3v05OfPx1YiUiUiUpXpXJxaOVEoJUSVllkrRkqMoJQsbkoJIQsrTCEkJAk1FNdaEkJJpg00gmFWyMJhJCewkmoq07P8AZ+re1fZ0QNGl73OMMpsG73ngPieCNhd9lKea1rf6jf8Ah/ZSoVyDlOhGx6K8wjBGW9B7WVDVl+rsmRshsd0STHUrXvMMBHVeXy5e+2O/DH2RgN6QQT5retr6SqVwI0KKby0y1RcZT3Y7ChWLlYi2C5K0xnKdQZ8Fvu7RdHf0lT1007rp4jRadWqSYG5WqMVc/wB1p89B8Vt2NHdx1KVmhvbzrtncl125skhga3zgF3xPwVDK3Mar57ms7nUf6AwPktGV6mHtxkefn5ytOUpRKUouSdAlJCSztMIQlKztM5SQhICUIQg0U1FNdMZmmkmnsGE0kwnsGmkmgGF7d9lvZg08OrOcIq3dN2TmGZSKQ8yS7zC81+z/ALLf4hespO/ZN/WVT/8ANpEt8XEhvmvfrtvs9Gd0CIA2AAgADgI0RfM0Hm+HWbqdswPnO4ue4HcEmAD5BbIohwhXuPWvtf1tPcftWcR/OOnNVtKkvMzxuOWq9HDKZY7invMFzcFQV7V1J0OGnA816AxgOhVZjNiC0Ajz6pCxRW1LiFvU6a2rbDssRtxHJb/6AEWlpXMpyQAFaPpZGGNTGgHPkFBlANcPFSxS4yMc7+EF3pqp+V/DxGu0hxDgQ4EyDoQZ1BHAyscrve32ENrUxe0hvlbW65tGVD1nunyXAlela84SkhCi0BCSFFphCSEjCE0kgaSJQgIppIC6NoNNJSCewApBOlSLiA0EkmAACSSeAA3K9S7FfYlVr5at+XUKehFIftnD+bhTHqegRvQecYbhVW5eKdCm+q87NY0uPiY2HUr03s59gleqA69qigP8tkVKnm73W/FevYNhltZU/ZWlNrGjcMG55vefePiSVK6vHcDHySnbL48Dw5/AuxlthOZtuXl1WC51QguIZoAIAhsu+Kz4nUAbmWS7uBWa5sBtUat5OI4Hx1Hmuar3pfvIiQQdwRuD1W0xuvKdh1y5rszTB+tFkbRbU1YMruLOE/y/ktYOU6LoKWfHM5qnjncbuJinBWC7YCrdsPGu/P8APmtW6tY0I815/Jw3D+nfx8sz/tXMYB9aLdDdJlaNVkDmihcnLCxaxJ7pd5qv7Tvi3qfcd6ASrKizVUPbW6DaLxzaR66fmifKcvhtdnrenc2zqR1p1GlnUBwBHmCCV5Ff2bqNV9N/vU3uYfFpheu9g7Y07WkXbmHeGaSB6Qtbtd9lzrqrUuLeq0Pf3jSeIBcAAcrxtMcQvR1bjHn35eRoVhi2A17V2W4pOpngXDunwcND5FV5WNMkk0JGSEISAQiUIASQhIEhNrZMDc6Dx5QvQ+y/2Q1a7Q+7caDTqGAA1SObp0Z4anwXREODs7J9Z4ZSY573bNY0ucfABeh4J9iNzVAdc1GUAd2x7R48YIaD5lel9mezFvh9Mtt26n36jtXv6F3LoICvPbjjqrmI2puy3Ye0w0A0WZ6vGvVjN1yn90fdHmr590Tu7N0Gg8+aw+3Ydyfmptptd7rgVeoljq3UCBHlosTa/MrNVoEcPrxWpUp9Fc0TJd2weMzdx9SqLEbMuOdv7T94HQVAOvB3X1V5Qrwd0V7YOEjUfJVKWnJMdmkiRGhadCCNwRwKyNbpKtLqwGbMdDtmHEcA7mPiFpilBc3luOSZMFrdkGCrWhch2h2VFc0iwzwKg+6LabiNTA+JAPwUmsqlNr5ymR9R6rALPVa1C5aMpp7O3B01jXbhoPoK0a6QCNjsvN5uLr7p8V38XL28Vi9nlC4DtW81q9Olwc7X7o3+AK72+OVhP1K5BmFk1hcO93LlZ14F/hMhZ4Y7q88tRci7dSty6i0Oe0tDWn3RvvGug4eC6bsvfuuLdtSqwMeZBA2kGJE6xoqbDcPNRrODe8XHmSYA9B8V01iwMho0Gy9LHxjHBfNp3FuHAteGuad2uAIPkVxmOfZRa15dRm3ef4Nac9WHbyIXd1XALW9pqiyUtvCcc+zi8tZPs/asH79GX6dWe8PRcu5sGDuPUL6dNbXRUnaDspbXrT7amM3CowBtQf7hv4GVllxfpUyfPiS6rtZ2ArWMvH62h/mNGreXtG/u+Oy5aFz2aWSSaSQCEIQHuXY3sBRsgHuAqV41qEaMPEUwdvHfwXYNqT4fNVVhiJe2HtynlIMgcQVutqg+K7ZGbcLpWCoVjbWg67LI4TqNlcIpSlACIVEz0sQc3fVbjbhr+U9VWQEholoN2tZ8R8NlhYS06JU7lw4qTriUA3uHEb8Fp3VmCJZ7w58Rynh+CzOKYKZKirQFRpGx5HcHqtSyZkeWuHCCr6vRnUbx6/3WMEOyFwb3QRoNx1nfdFoUF5hrHc6Tp0cJyz1Gy37Ok5rQHFro4idfIq2/RWuEbjrr5LQdYGke7qydidlPJh2xsVhl1y2rMcpmo6nSbPfd3ujG6uPyHms2I4cDTApgDKMoaNoI2+AWS0BLn1Hbu0A3ysHu+up81tsEuaCDBBM+Eb+MrHh49Y+ftry57y8DBmEUWA7wQfIkStxxUnabKB1W2mW0XVSUFyiU0BlayAgqTRoh4QEHMDgQQCCCCDqCDuCOS8l7efZwaOavZtJpal9Iamnzc3mzpuPDb1yIKxuPePl8lnnhs5XzKQku4+03ss22qtrURFOsTLRsypuY5AjWOhXELks1dNCQhCQfQVJ8ZOro9QSt63dJIO7TB/A+a0rluVlPmHtP16rN7TLc/fpz5tMH4EL0J4Yt8MkpGtkdr7pWcDRYbmlnaR0VaJmcU2rSw24zMg7jQrbppGaZTKUJhGEwmUQgEpJFAQDKiKY5bqcpgICBEbKvxS5zFlLY1CZ+63een91ZEqn9oH3pPCnRA86j/wAmI+ib9OxDY4/gs8LM/isRCVNEpKQSIQGMoAUiEBTTTY5N6xqYMpwJrC8a/XJZliqaGeiZOe7cYT+k2VdgHea32jfvU+98RmHmvBCvphrJBnY6eu6+bLulke9v8LnN/pcR+C5ubHWqvGsKEIXOt9CYts3xCLr/ANmj9x/zahC9Bium7fXNA2KEKyVmFb1PEqxahCRsgTQhARTdshCQRCyDZJCYATQhIMdbZUmHf+xX8KH/ABehCcJ0g28gsJQhFERQhClSJUShCAkEIQlQyjZYrj8EIVExU9m/eXzli37er/q1P+bkIWHP8RWDUQhC5Wj/2Q=="/>
          <p:cNvSpPr/>
          <p:nvPr/>
        </p:nvSpPr>
        <p:spPr>
          <a:xfrm>
            <a:off x="917575" y="6175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 descr="data:image/jpeg;base64,/9j/4AAQSkZJRgABAQAAAQABAAD/2wCEAAkGBhQSERUTExQWFRQWGRgXGBcXFxgWGhYXFRUXFxcaGBcYHSYeFxojHBcUHy8gJScpLCwsGB4xNTAqNSYrLCkBCQoKDgwOGg8PGCkkHBwpKSwpKSwpKSkpKSkpLCkpKSkpLykpKSwpKSkpLCkpKSwsLCksKSksLCkpLCksLCwpLP/AABEIAPAAoAMBIgACEQEDEQH/xAAcAAACAwEBAQEAAAAAAAAAAAAFBgMEBwIBAAj/xABEEAABAgMFBQYDBgMGBgMAAAABAhEAAyEEBRIxQQZRYXGBBxMikaGxMsHRFCNCYuHwUnLxM4KSk7LDFRZzoqPSJENj/8QAGQEAAwEBAQAAAAAAAAAAAAAAAQIDBAAF/8QAIxEAAgICAgIDAAMAAAAAAAAAAAECEQMhEjEEQRMiMkJRYf/aAAwDAQACEQMRAD8A1Pa7a6Td8gzppcmiED4lq3D5nSMC2j7TbdbFF5ipUs5S5SigAHQqFVHiT0j3tO2hXbLwmF3lSiZUsaAILKI/mU9eAhYCYjKV9CNliy3XMmkKwrUCWxYVKc+sELdcplDxIKTuKSD6iNg7Lp8ldmQlQAmyQykszuSyoaL7TZrQnAvCtWgo411hHjct2LVn5hmXeRXDSODMwxre1t22aTiwBOH4W/MzljGaqsqVmnWJy06kcUJE0vE0xL5R9KuuYpYShJJJ6DmchBuzXKmX/aKxKGYBLcgfxQWr6HUGxcwl23xaF0z1BxKU3EN/qhpRbEoDBNRQANryck+kU7S+N6pOpV+paDRRYv7FlV2zR8UtQ5pjsS8NWrBqTNKSXJJNKl+r6iJZxkzMQUAM6p8Nd8dJWc8L9ME2e0qWoAqYCDitnAuoBJ4wIVdjVlqCm0NDT0grdW0Hdkhbu/kIm9dDQSupEX/L5CxiBZ2aDE2zBCBhDvwFIgvfadCw4dh7/R4ZtlLGJssFQctn0ick5KmX4RekI94IJyHpFq6b3myFBSZkxDH8KlD0dvSNMOzsss4BaFfanZ8IDpFRWESaFlhrY87N7fBQSmeoVoF5V3KHzh5Sp4/PVjklaeJzjWez691TLP3cwuuWcL70s6T5FukbcORy0zMfneVMqSfxOeprFGeplcIl7yjRyJb5xNOnZIYLo2nXLZiUqZnB1yy5RNaL/mlQUiYoKVnWpIyheQGjlFowqBGmUF7WjhovO6Zi0uuYSsAmpdOTni/GOLtuBSAFLo+mZPQZCJrmt65iXW+Ea8XZsTRZtM+pGJ1PybrHOKLYoXtleYwol8zhbLrvFDFCdaMJxFydBugiZBU1W5RUt9hxUrVn/esG0auNEEm1M7JxEvwpufMVj6ehRD4QAdUthB3HWKoseBX4m3AtyrqesEEz1JwuQEmrO5I65e8GwUDlu2TksKmvTVPSOfsygxpTnBMJNfhA3EsOZObxBa5Bw7hv38o4JBIJo2g3cYmtNnQsnE4I1fPnEclCiRpT9IvrszgKyUaHcWyhQuNkc272QBhyGmsPexhwywkjRoUrDaXxIIdWhOoeohw2bO8ERKWgwpMaTAy80JUGOsEVGA1vS6gN5ick0UyOkUJdhSkOGB+UHth1NOmAZMj3WPlAq3p7uXi3ULxL2b24TJ85tBL9TNi2GLjNHnNmKdxrHqI870kUgjYLnmzSEpS5O6Bv2SBqohloJUHg5eezc6R8aG16RSkyvEHgqfE4YEJEqQkAhz4t9Tk+jxQTaPGz4lUAelYs3jMGQBZqDLTOKV32Zlpf+pesU9G2CpIbrBdZ7sccuO+Ln/CRqH/dIuWNQCUjdFrGBE2bFHQuTrgJB/pA9d0FIfXkw4Eaw7JmA8orzJaScoUfghLXd6myyiNN3KJyzPWsOSrEN0d2e7gKmOti/Ghcsmzqi1NeUGJWy5I8XOkM8iYkCgEdC0QWzuJn182BUpTgUckHJmGXF4Oyr6ShKTkSAfOLe0lmC0OdPfSACLOFDSn6QJ/m0Z8ip6G+x3n3kfWyX4ngbYbUlAiW338gZnKJcnJDdx2d3woLlEEZxD2V2Pu59o4917zYA3htakBgawc7KLYZk+ef+l6mbFPHvns8990L1/3HZJNmKkpCVpYoUPxuKjjFbYm/pclZMwHCoEO3wwkptJLPUwSstUuAWGunnD5ZO7WiTZpG0d+SbQkJR4mBD8+cJk+5g7iB9ntuE5wZstvxcSNOGsTf2dyFu2CbzmnvDXh6NENnmeIVbKILyV96s7iWjmwEqWkCusaKpHpR9GjWCc6UxdE3SKF3yThEW5ksisSZuiSmWc4llpioq2NnEkq2gwBiw/lE6FCB8201ETyrS2scEslT6R0FtEAtaTSnlHpVugMDIL6n/dKI0EIllvhkg1zIPyhp2omYZCjwjOJEx0EPmaaPDpWjFldMc7Pa+8oFFzEk251EgkvAK6yQM9MtRBVFunAVNBGaRHJKPH/S9arilhDln3wd7KynvpwToJT+c2Ei13/MWCkD5CHHshUDOntm0p//ACxfBFqaZm9mXSbt+9ShdHaoOkMdvssuVLSUOnCQGNXzeFm02orIIcNlWtIjnW6YpipRU28w5JHU2ij59ILbPWdM1RxkBKWqePWAYWVmDuzVkcrSoZ4D7iEb0X8fGp5FGXRXvqwKlzlBQdLuC1CDBXZ270qGODd63billCqghknJi2XKK9js65YSQARTEBQk79xOUOna2ei4cHro6vO9zJ8KS1NM+kChtGtqCYoasCr1y6RevSfLKlK8Rlj4CQAVAUDgb4W7wvdQT4cSAS2ZGTM/nAjG2dKVIKTto6eIKHMEebx3ZL8B1gDZLdNCcSpiqFviJFRzrFvH3gdkuz4kgB+bZw0opaDCfsY13gQkVdzH1pvfCKmLV1XIVSwTh0/EHy3H2hSveW0xYU6i7AAszHWnt5xNRKynQes+0iM8SepaC1m2tRXI5ZF4z1VrloLGWk5ZpJNcqkxesFtQpvu0B/ys46GGlCiCyW6HDaa3Im2ZRT14NGe2QZKfXyhql2dQkTcIDEMACcyaYSfnAi80iVZpcooGMKxhYKCWWnxJJQfEAoUffHR6J5tlaZbMJDHrF+VtCwZgeMLPeFZaL6bARUliI6WOKWzGF5d7IBOIHPRoeex6elU+0lO6T7zozWcUBNKRoPYfJabaDv7n3nQ+GK5WKjPZFmBji1WdtIJoszAch7RDbGaMacrIA+zAIqYZtmbYCqaU6JB5MSPnC6ggiL2y9rEu0MPxgorkdQPMRbi2afGlxyxbGKxhc6aCCWDuDkBrBWzpeO5ViEs4kOygcQJHhOnSILMuAtHtTds6n3KknFhc5jdFC1XRiPilE+Xzhms0+gcD6R9bLWGeGQvGxOmbNksyAgNqY8tVzkBCJZcksQwIL+zZ9IMT7ViLByd0W7BYsPiUQVmgAySNw3k74blYyxqg9c92IEvDhBATXV9HfjGd3ls+qZOmsB4TQZEgn+kardaWDHd6QvXpZgleMGjsfkRxEd0GUUzOpmzSVHxrUg5VByGVYJWHZWWph3jkBhh09Ic5U9P4gFDiIJyu6YlKRzDCC22ReNRdoUxd6pMshfiSA9CagVeFXa67U/dGS/dlBFc8SWBdtSGjQbYnGSnN6MOI3QA2hsCZMiSg/wBpiKyM2BSwfc5aJK09AyRTxuzPZFiUmrFoJzEKUigIHHOLMxRNM3iCZaiBR/pBcnJHmdLYHnODWNV7E5jrn8pXvNjOZNkxqcxqHZFICJs4UylZc5sXxPdElRm0220HT2ihaFk55R6E/KLAmpZoyxVEweUNrHVllKCgpJYggg8QXEezMzHcic0XVjcq6NAu22iekEllZkcRnHcosYQkXwpCgUliK0h8krxJCtCAfMPCNUerhz/J2tovy52jx3OmoSCTA2zrJJinaZK5i/yjOtIVO+jYmWZlrKgSgUHrFhW1KBhFH3EsXiMIITh+UArxu4KLkB+UNxa7G5IcJG2oHAxxab/lzkqQSzgscmLUI6xnYtJfCBwg5s5dBEzvCnzrXfBSbA5IKWNekzPyg1KYB0k+bwFvmUTUDxDdHF2W9RTxEJL6gtMNzrX3akLw4mNQPeFza69QZxIzUkEg7yIlvPaU2dIATiWt24BJ/X0hPnWpUxZUouomDEweTlVcV2SptdcuUXO8BTUjkBAmYuPZVtNAcoLT9GBydUwlZZZWdwjSeyyzFE2c+6V7zYQEWkBLgCHzsotZmTp3ASvebFcX6OijGlT/AJR4JkeqktEWGBp9CHZW8c4jHYSwiLFBqgnkaPci3kS/5E+gaM6eHrZ20f8AxpZ4EeSjCz6NfjfphM+EKbUwJtl7GU+7UwUWqKyJQUqo84ij047KNn2rCgyE4jxc+gjlV7zF5Iz3JfygnJuFCFiZKOEu5SfhqDRtBWCd3pWjCFSQSnF4kkMMQLMDUnKKNWUXJLqxR+1lDkyhTMlJoYJ2LbMIoqWnmPD7wwFPeBaRZplXoUgPT+I8oE3psVMm0VhlJUQaVX4RqBQR1ATk/wCJFP2qlrIwV3jd1ia7gnESMjURWmbNyZCRhq1HOvKI7KtQVkw0hZCPQJ2wnffJA0R7qJ+kApQeLl92nHPWdHwjkmnygetwKRSPR42T7TbLE+UwoYrImmPkTSc4v2KxuaesG+K2IcotrBqvGldiK3m2g8JP+9GaW2UxaNL7EENMn8pXvNimPbs5Gb2uWVEBNenCKlokqTmGi3YbVgqqkcXjbkrNIzwVKhEgcVx73KtxizZJYxVgnalIAoYeU60hrB6bpWUv7w0bM0sw4KWPUH5wFmXt4WZyzPDBs0l7KDvWv5fQwLtGvx1suzDSIJamU8SlUcSgCWPnCUb4snXaimoqN0QJ2kCC9W3f1iybPoekQzLgSs1MckzQpV0WE7bpamMch+sdWbaAzCyQXOalGrfKI5GyEvVRgtIuZEtPh9YamHm32U7VLfPSBZUVEkck/MwSviZ4cO/2iG7LPQqIozDlCMy5GIlpsKgogirx4ixKMP8AaLHLIJYdc4F/YnNGAiSytHluLQvJuEqZjDNdmzZwVziORIKdaPlvg5YLbXCB0gufLRSKTXQtr2UOMl4fezGxiXNmjVpT9DNihbpakh2gv2ezMU6YeEv3mRrwpp7JUYXMmYshEZsxFYksxYh4vT7WlqcoHXRO66BmIiJPtJMQzVRdue5lzz4aIHxLOQ+p4Q1IZb6L1yXQZysRBwJzb8StEv7xqG0d1iR3SEpAQmUlIajlJIV6mFayyko7tCAyQpKRvqsOeZjVrbYkz5ZQvPNKtUnJ+UUjDnBmiD+OSMztEvWKZoYO3pda5K8KxxDVChvSdeUCZ0qj6RmaadM3XatHy7ew4iKyr6IiGfLimqTHdB+QIytoG0Ji3Lv7FXLdAaVZ+EWpFlr8hlHHcy2kmcuuR9BD5sZcom94CPBgKTzVk3EZwA2euNc5WCWK6k5JG88OEald9jRZ5Ylo6nUnfF8WPk7M+XJxVe2ZHabsIJBqxIPMFj6iKM6yqGQhovKTgtE5B0WSK/xeIe8QmS/7/bxmyY0mx4tTWwCJKiK5Re2fsBM0ExeNkgjc8lpggQikxpRpMmv+zNK6RH2ey2nTOSP9yL21NJUUOzxbzpvKX7zI2LUzz/RhC1u0S2C65k4kIFBmo0SnmflDVZNk5CA6yZpZ2PhTk+Qr5mCKqAJSyUioSkAAfWIrR0cT9gOzbLykEBajNWWoPCkeVT5wfWAhOBACUjIBgB0bOKtnS6no+n75RKoUf6mnIRzLKKRXE857iCOhcdKCNestoC0JWmoUAodQ8Y5MJeuh0+gjQuzq+QuUZKj4pdQ+qCX9D7iNHjy3QmRXsY7TIRNQUTEuDodOIOh4woXvs2uW6keNH/cBxH4ofplmeIFWUxeeNSWxYZXDoyS02dJEC1oY/rGhbT7PykpXOJ7tg6iMidHGROUKUu5cRB76UR/MXA/kAcxjlhlejXHJF9g5Es6w3bMbIrnkKU8uXvZlK/lB9zSDdx7FShhmE96aEEthHJO/m8NaDgDARfHg9yJTzVqJLYbOiQgS5ScKfMk7ydTxjtKiTWKptW8RN9tGEnIAE9AHjVVGRu+zPNoLZjtk4gUCsPPCkJ9wY8lT61OXsdIFJmEkqqSpRJPMk5dYsyVAkufKpy4x5k9tmuOgsIu3UPvIAqtBSRmxLbi+/wAokm3qqSQQa7j7vuiaVMq8lrYwbZL+5MC+zNbzpvKX7zYht17qtEsoUA+8fOLPZxZVItE4KGktiKg1mZGLJ3NGWSaElM0sxrQDzFY+zpX5Z1McpQcLjIN7NQ8wf2aSypeZ3ZZF6+gFIQqepleFmd2rlnq3OOZiGBFWH13tHQq2Wbuw0FfpHSk0Zsn0y5xxxSmSdff2fpnHdy3qZFoTMHwgkK4pLBXPOPZ5fe7ON3OmTNESZLjCwpUaaV/fGDF07Oe9G22O1BQHH1iwQ8JOwd7Y5PdqPjlnDzSPh9IcvtYQlS1HwpBUTwSCT7R6SdoytUZH21bW4VpsUsl0gLmEaFQLDm3vCVKuYS0hKlTO8HxBJBCFGuFIwlykEOf4i2hgpf1l+1JVPNLQpapqTn8RxBJ3hgnlEV22gzFd4mZ3SycZImJQpE38Q8RDeLGa0ZUQyN+i2NR5VI0jsfvsELsS5pmM82SV0VhLd4g/ykg8lRpwsY1jB5F9TJFss80rJKSpSkuohyDioSWCk1Db+Ub5Z7QFoStJ8KgFA8CHEGMpNC5IpS10cfYUboDbX4ZVjmqAYlOEf3qfWGB4z3tGv8GYiypOTLW7tiUDgD72xFuIjpSaQsVbE6z1YNV3yPSLyE+Yy+WcRy5aCMRzLGh1bdFhKs2356MDWjRiZoOVynGY5neDSkV1pxqBOmmfmfOLOAku2/fRy/OOBv3O/wC9+UcE9LNl+/OGPYlTzl6URo2ZXC4mY+R8i1COUMOxA+9Vn8KPdcPj/QkujP5coYH4AHfTWBhvbAopmBkksC2XTd9YN2dikAEA0y4/0iled2CYmozpizYwBi7IwkOPFRxWnlHCpgBAyV7c/wB/OBl0WWbLKkq/swWSaFQ5A9IKpkflah59Wzz9TAaOIBKcCmI+m/qI8kzCM+bb9G9TSJDKYMCKc2JFQTzyjgguDpplQ7tY44IbPzjKn01qDv3jy9ocLytaptlnSxmpBS/PP0hUuNIUsIUHGhyIf6VbmYb7JLbElRGR/vUjbi3FEZdgu5tm3kssCiiN40aE1djCZ1omhDBCu6BDKSlqqmLGRySkPQkkaQ97YbTiw2PCP7ZaSafgBGfBRdhGeECVPExE0IUPECcJKkrGNIUlwVJKSARqCYGXqkNipt8iyLEr7QpRCBKSkFATmjGlugOeGgDigdo1XZa8ibEgZlJKaOaByPeMq/4smQhcyb4RMK1B/jnFQI8CNUUHiYJGGhLRp3Z/NSqzUYFJc8UkAgiDjugZav6jVY5zpcxkdund9OnzCHxLUeYdkU5eUaZfNoEmxzpnwkpIFcirwivV4y+UwHkPkMuvtE8z9Axr2cS3lli+HfqBuppn5CL6Zoq79NKNWsUlT2JbSpf66/oIjSoNSqvQsKjgXMZywSkFgdQd+j+g/QRCbUlNSxHplECbUwq+e7M5UOuoaFG8r+M+bhlv3YNTli5DdnzpHHDHZ7aCfCXD03txfNqQ5bCn75b7kf6pkIt12Ys7u2+nlDzsIPvl8kcs5kNDsWfQiSQWSM6A5aNTfSv7o9goGGpBVu4xWt842e0GSojwrKS1MiQNa09x1td2270fKjQtBs4mJfgT1aunH2iUFxVhTy5+seIA+R5fJuLx6KfSgduZyMAJEoVGnHJ6e/1ERzE6ZPo7n6jzi7pz01Y50iFSdOhIzPF9P0jjjuxzClSVhiQQacN/R40ZFmQcCjlQjlm8ZxL8xQZlsW5/3lDRLvUixliykBSATUAmiSeABD8jGrBKrTJzV9CJt7bvtkqbOBcJWJiKZS37tQyegVKVV8jAzZ28reRKSJ8yTZx4AtCEuw/CkhOJZ0G6CExaJiJpShKJaklKUp8IYzZYGtMVSQ9HaLdntqkSgpPxrdCasJaEMFJQHooqUkOGLCO+X67DPHxm0vRV2ku1U8LURMEzCVgzXM1Qlj8T/legoIf+y1Q+womk1wBPVJKflClY7QpSZiJhUSEqmBSnWpBSll4SSSQUEuKjKGfYiz/Z7EZLhWFcwBQ/EkqCkkdFRXBPkmmSyLiGduLcRZJKNZi3I4JD+5EJKqjzw/1zg9t7PedIl/wSgW4qUPpANcrIZVod/L6c4zZv0Vh0QEZVw619Ov7pHmR35k8CBv8ATqI6m6E5Vo1W186a0pnHiAAcg+eXk49hERyvaCclVGRrQ08VRk+p0cZxQsdyiUfuwSl2fMgDT81D6cIIlZHhB18s9Nzeg4RXlOknhrxzf98N8EARsmTpD9XGRJ5/pDXsGj75ZOoR7zISza2qQztkQA9NG5/rDv2fyySpR/KnyrpuxQ8OxZdFDtT2OUpRtcoOSGmJbdksb6UMKN0WnvJaST+U/Tlr0jfpksEMYS727OZKlqmSgZSlVVgYAkZEpZn8oecL2hIyoQTLAfLQvr/X6xGGKuLZ51B8tPTOGpewUzLGGH/56Vp8ccI2BmAjx5bkEHzxwnBlOSFpKn8JFeArqz1p6x6lLjxem+jc8xDINhJorjT/AJZbyx0jobDTa/eZtXAdMvx/t47gzuSFeSmu59cuDvp6xxe1rUJJCQrxkJUACSXceFqucqbzDQvYGYc1j/Lyfd4849mbCTikjvWdqhKgaauJgLwVFpg5ozDaK90SkGQgAzfB3hHwyQhQV3QIotbhOIjwhmDmsGLLM+0SEkpSha3mpGQW7JmeKiQtwCxYEPrBi39iy5jHvwkhxSTTDoG7zSvnFqxdlU+XLCPtDhLt9yRRWjd4YrKKaoRSalbBlmsJlhQdK5xBGELSUy0KfvFrXiYuAzO7nlB7ZC0hUrClQVhmKSSN4wkjixjhPZcoBgsc8CudPvaHWDl17MTZNSUqJViKu7wlRYB1MpipgHOsNhSiwTdgDam14rbM3JCU/wCFLt5kwMQuhJzy5Qz2vYmauYtZWHWrE2Anp8dRQeURTNg5pBHeCv5D/wC8RnFuTY8ZKgA3PIHfQ/OI6OygGD668xx86Qxp2Cmj/wCwf5Zy/wAcff8AIc0ZLAbL7s0o38cLwY3JC3OlMCQ5D0Y1AD6c+o3RXQkkOK6U3MGp+36Q3S9hZwymAf3D0pjjuR2fKKnWtRf+EBPrUjKO+Nnc0J9ksip05KEpNB5O1VFtK+fnr+y90CTLA3Dz3mI7l2VlyckgPUtmTxOsMKEtFoxolJ2f/9k="/>
          <p:cNvSpPr/>
          <p:nvPr/>
        </p:nvSpPr>
        <p:spPr>
          <a:xfrm>
            <a:off x="1069975" y="769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 descr="data:image/jpeg;base64,/9j/4AAQSkZJRgABAQAAAQABAAD/2wCEAAkGBhQSERUTExQWFRQWGRgXGBcXFxgWGhYXFRUXFxcaGBcYHSYeFxojHBcUHy8gJScpLCwsGB4xNTAqNSYrLCkBCQoKDgwOGg8PGCkkHBwpKSwpKSwpKSkpKSkpLCkpKSkpLykpKSwpKSkpLCkpKSwsLCksKSksLCkpLCksLCwpLP/AABEIAPAAoAMBIgACEQEDEQH/xAAcAAACAwEBAQEAAAAAAAAAAAAFBgMEBwIBAAj/xABEEAABAgMFBQYDBgMGBgMAAAABAhEAAyEEBRIxQQZRYXGBBxMikaGxMsHRFCNCYuHwUnLxM4KSk7LDFRZzoqPSJENj/8QAGQEAAwEBAQAAAAAAAAAAAAAAAQIDBAAF/8QAIxEAAgICAgIDAAMAAAAAAAAAAAECEQMhEjEEQRMiMkJRYf/aAAwDAQACEQMRAD8A1Pa7a6Td8gzppcmiED4lq3D5nSMC2j7TbdbFF5ipUs5S5SigAHQqFVHiT0j3tO2hXbLwmF3lSiZUsaAILKI/mU9eAhYCYjKV9CNliy3XMmkKwrUCWxYVKc+sELdcplDxIKTuKSD6iNg7Lp8ldmQlQAmyQykszuSyoaL7TZrQnAvCtWgo411hHjct2LVn5hmXeRXDSODMwxre1t22aTiwBOH4W/MzljGaqsqVmnWJy06kcUJE0vE0xL5R9KuuYpYShJJJ6DmchBuzXKmX/aKxKGYBLcgfxQWr6HUGxcwl23xaF0z1BxKU3EN/qhpRbEoDBNRQANryck+kU7S+N6pOpV+paDRRYv7FlV2zR8UtQ5pjsS8NWrBqTNKSXJJNKl+r6iJZxkzMQUAM6p8Nd8dJWc8L9ME2e0qWoAqYCDitnAuoBJ4wIVdjVlqCm0NDT0grdW0Hdkhbu/kIm9dDQSupEX/L5CxiBZ2aDE2zBCBhDvwFIgvfadCw4dh7/R4ZtlLGJssFQctn0ick5KmX4RekI94IJyHpFq6b3myFBSZkxDH8KlD0dvSNMOzsss4BaFfanZ8IDpFRWESaFlhrY87N7fBQSmeoVoF5V3KHzh5Sp4/PVjklaeJzjWez691TLP3cwuuWcL70s6T5FukbcORy0zMfneVMqSfxOeprFGeplcIl7yjRyJb5xNOnZIYLo2nXLZiUqZnB1yy5RNaL/mlQUiYoKVnWpIyheQGjlFowqBGmUF7WjhovO6Zi0uuYSsAmpdOTni/GOLtuBSAFLo+mZPQZCJrmt65iXW+Ea8XZsTRZtM+pGJ1PybrHOKLYoXtleYwol8zhbLrvFDFCdaMJxFydBugiZBU1W5RUt9hxUrVn/esG0auNEEm1M7JxEvwpufMVj6ehRD4QAdUthB3HWKoseBX4m3AtyrqesEEz1JwuQEmrO5I65e8GwUDlu2TksKmvTVPSOfsygxpTnBMJNfhA3EsOZObxBa5Bw7hv38o4JBIJo2g3cYmtNnQsnE4I1fPnEclCiRpT9IvrszgKyUaHcWyhQuNkc272QBhyGmsPexhwywkjRoUrDaXxIIdWhOoeohw2bO8ERKWgwpMaTAy80JUGOsEVGA1vS6gN5ick0UyOkUJdhSkOGB+UHth1NOmAZMj3WPlAq3p7uXi3ULxL2b24TJ85tBL9TNi2GLjNHnNmKdxrHqI870kUgjYLnmzSEpS5O6Bv2SBqohloJUHg5eezc6R8aG16RSkyvEHgqfE4YEJEqQkAhz4t9Tk+jxQTaPGz4lUAelYs3jMGQBZqDLTOKV32Zlpf+pesU9G2CpIbrBdZ7sccuO+Ln/CRqH/dIuWNQCUjdFrGBE2bFHQuTrgJB/pA9d0FIfXkw4Eaw7JmA8orzJaScoUfghLXd6myyiNN3KJyzPWsOSrEN0d2e7gKmOti/Ghcsmzqi1NeUGJWy5I8XOkM8iYkCgEdC0QWzuJn182BUpTgUckHJmGXF4Oyr6ShKTkSAfOLe0lmC0OdPfSACLOFDSn6QJ/m0Z8ip6G+x3n3kfWyX4ngbYbUlAiW338gZnKJcnJDdx2d3woLlEEZxD2V2Pu59o4917zYA3htakBgawc7KLYZk+ef+l6mbFPHvns8990L1/3HZJNmKkpCVpYoUPxuKjjFbYm/pclZMwHCoEO3wwkptJLPUwSstUuAWGunnD5ZO7WiTZpG0d+SbQkJR4mBD8+cJk+5g7iB9ntuE5wZstvxcSNOGsTf2dyFu2CbzmnvDXh6NENnmeIVbKILyV96s7iWjmwEqWkCusaKpHpR9GjWCc6UxdE3SKF3yThEW5ksisSZuiSmWc4llpioq2NnEkq2gwBiw/lE6FCB8201ETyrS2scEslT6R0FtEAtaTSnlHpVugMDIL6n/dKI0EIllvhkg1zIPyhp2omYZCjwjOJEx0EPmaaPDpWjFldMc7Pa+8oFFzEk251EgkvAK6yQM9MtRBVFunAVNBGaRHJKPH/S9arilhDln3wd7KynvpwToJT+c2Ei13/MWCkD5CHHshUDOntm0p//ACxfBFqaZm9mXSbt+9ShdHaoOkMdvssuVLSUOnCQGNXzeFm02orIIcNlWtIjnW6YpipRU28w5JHU2ij59ILbPWdM1RxkBKWqePWAYWVmDuzVkcrSoZ4D7iEb0X8fGp5FGXRXvqwKlzlBQdLuC1CDBXZ270qGODd63billCqghknJi2XKK9js65YSQARTEBQk79xOUOna2ei4cHro6vO9zJ8KS1NM+kChtGtqCYoasCr1y6RevSfLKlK8Rlj4CQAVAUDgb4W7wvdQT4cSAS2ZGTM/nAjG2dKVIKTto6eIKHMEebx3ZL8B1gDZLdNCcSpiqFviJFRzrFvH3gdkuz4kgB+bZw0opaDCfsY13gQkVdzH1pvfCKmLV1XIVSwTh0/EHy3H2hSveW0xYU6i7AAszHWnt5xNRKynQes+0iM8SepaC1m2tRXI5ZF4z1VrloLGWk5ZpJNcqkxesFtQpvu0B/ys46GGlCiCyW6HDaa3Im2ZRT14NGe2QZKfXyhql2dQkTcIDEMACcyaYSfnAi80iVZpcooGMKxhYKCWWnxJJQfEAoUffHR6J5tlaZbMJDHrF+VtCwZgeMLPeFZaL6bARUliI6WOKWzGF5d7IBOIHPRoeex6elU+0lO6T7zozWcUBNKRoPYfJabaDv7n3nQ+GK5WKjPZFmBji1WdtIJoszAch7RDbGaMacrIA+zAIqYZtmbYCqaU6JB5MSPnC6ggiL2y9rEu0MPxgorkdQPMRbi2afGlxyxbGKxhc6aCCWDuDkBrBWzpeO5ViEs4kOygcQJHhOnSILMuAtHtTds6n3KknFhc5jdFC1XRiPilE+Xzhms0+gcD6R9bLWGeGQvGxOmbNksyAgNqY8tVzkBCJZcksQwIL+zZ9IMT7ViLByd0W7BYsPiUQVmgAySNw3k74blYyxqg9c92IEvDhBATXV9HfjGd3ls+qZOmsB4TQZEgn+kardaWDHd6QvXpZgleMGjsfkRxEd0GUUzOpmzSVHxrUg5VByGVYJWHZWWph3jkBhh09Ic5U9P4gFDiIJyu6YlKRzDCC22ReNRdoUxd6pMshfiSA9CagVeFXa67U/dGS/dlBFc8SWBdtSGjQbYnGSnN6MOI3QA2hsCZMiSg/wBpiKyM2BSwfc5aJK09AyRTxuzPZFiUmrFoJzEKUigIHHOLMxRNM3iCZaiBR/pBcnJHmdLYHnODWNV7E5jrn8pXvNjOZNkxqcxqHZFICJs4UylZc5sXxPdElRm0220HT2ihaFk55R6E/KLAmpZoyxVEweUNrHVllKCgpJYggg8QXEezMzHcic0XVjcq6NAu22iekEllZkcRnHcosYQkXwpCgUliK0h8krxJCtCAfMPCNUerhz/J2tovy52jx3OmoSCTA2zrJJinaZK5i/yjOtIVO+jYmWZlrKgSgUHrFhW1KBhFH3EsXiMIITh+UArxu4KLkB+UNxa7G5IcJG2oHAxxab/lzkqQSzgscmLUI6xnYtJfCBwg5s5dBEzvCnzrXfBSbA5IKWNekzPyg1KYB0k+bwFvmUTUDxDdHF2W9RTxEJL6gtMNzrX3akLw4mNQPeFza69QZxIzUkEg7yIlvPaU2dIATiWt24BJ/X0hPnWpUxZUouomDEweTlVcV2SptdcuUXO8BTUjkBAmYuPZVtNAcoLT9GBydUwlZZZWdwjSeyyzFE2c+6V7zYQEWkBLgCHzsotZmTp3ASvebFcX6OijGlT/AJR4JkeqktEWGBp9CHZW8c4jHYSwiLFBqgnkaPci3kS/5E+gaM6eHrZ20f8AxpZ4EeSjCz6NfjfphM+EKbUwJtl7GU+7UwUWqKyJQUqo84ij047KNn2rCgyE4jxc+gjlV7zF5Iz3JfygnJuFCFiZKOEu5SfhqDRtBWCd3pWjCFSQSnF4kkMMQLMDUnKKNWUXJLqxR+1lDkyhTMlJoYJ2LbMIoqWnmPD7wwFPeBaRZplXoUgPT+I8oE3psVMm0VhlJUQaVX4RqBQR1ATk/wCJFP2qlrIwV3jd1ia7gnESMjURWmbNyZCRhq1HOvKI7KtQVkw0hZCPQJ2wnffJA0R7qJ+kApQeLl92nHPWdHwjkmnygetwKRSPR42T7TbLE+UwoYrImmPkTSc4v2KxuaesG+K2IcotrBqvGldiK3m2g8JP+9GaW2UxaNL7EENMn8pXvNimPbs5Gb2uWVEBNenCKlokqTmGi3YbVgqqkcXjbkrNIzwVKhEgcVx73KtxizZJYxVgnalIAoYeU60hrB6bpWUv7w0bM0sw4KWPUH5wFmXt4WZyzPDBs0l7KDvWv5fQwLtGvx1suzDSIJamU8SlUcSgCWPnCUb4snXaimoqN0QJ2kCC9W3f1iybPoekQzLgSs1MckzQpV0WE7bpamMch+sdWbaAzCyQXOalGrfKI5GyEvVRgtIuZEtPh9YamHm32U7VLfPSBZUVEkck/MwSviZ4cO/2iG7LPQqIozDlCMy5GIlpsKgogirx4ixKMP8AaLHLIJYdc4F/YnNGAiSytHluLQvJuEqZjDNdmzZwVziORIKdaPlvg5YLbXCB0gufLRSKTXQtr2UOMl4fezGxiXNmjVpT9DNihbpakh2gv2ezMU6YeEv3mRrwpp7JUYXMmYshEZsxFYksxYh4vT7WlqcoHXRO66BmIiJPtJMQzVRdue5lzz4aIHxLOQ+p4Q1IZb6L1yXQZysRBwJzb8StEv7xqG0d1iR3SEpAQmUlIajlJIV6mFayyko7tCAyQpKRvqsOeZjVrbYkz5ZQvPNKtUnJ+UUjDnBmiD+OSMztEvWKZoYO3pda5K8KxxDVChvSdeUCZ0qj6RmaadM3XatHy7ew4iKyr6IiGfLimqTHdB+QIytoG0Ji3Lv7FXLdAaVZ+EWpFlr8hlHHcy2kmcuuR9BD5sZcom94CPBgKTzVk3EZwA2euNc5WCWK6k5JG88OEald9jRZ5Ylo6nUnfF8WPk7M+XJxVe2ZHabsIJBqxIPMFj6iKM6yqGQhovKTgtE5B0WSK/xeIe8QmS/7/bxmyY0mx4tTWwCJKiK5Re2fsBM0ExeNkgjc8lpggQikxpRpMmv+zNK6RH2ey2nTOSP9yL21NJUUOzxbzpvKX7zI2LUzz/RhC1u0S2C65k4kIFBmo0SnmflDVZNk5CA6yZpZ2PhTk+Qr5mCKqAJSyUioSkAAfWIrR0cT9gOzbLykEBajNWWoPCkeVT5wfWAhOBACUjIBgB0bOKtnS6no+n75RKoUf6mnIRzLKKRXE857iCOhcdKCNestoC0JWmoUAodQ8Y5MJeuh0+gjQuzq+QuUZKj4pdQ+qCX9D7iNHjy3QmRXsY7TIRNQUTEuDodOIOh4woXvs2uW6keNH/cBxH4ofplmeIFWUxeeNSWxYZXDoyS02dJEC1oY/rGhbT7PykpXOJ7tg6iMidHGROUKUu5cRB76UR/MXA/kAcxjlhlejXHJF9g5Es6w3bMbIrnkKU8uXvZlK/lB9zSDdx7FShhmE96aEEthHJO/m8NaDgDARfHg9yJTzVqJLYbOiQgS5ScKfMk7ydTxjtKiTWKptW8RN9tGEnIAE9AHjVVGRu+zPNoLZjtk4gUCsPPCkJ9wY8lT61OXsdIFJmEkqqSpRJPMk5dYsyVAkufKpy4x5k9tmuOgsIu3UPvIAqtBSRmxLbi+/wAokm3qqSQQa7j7vuiaVMq8lrYwbZL+5MC+zNbzpvKX7zYht17qtEsoUA+8fOLPZxZVItE4KGktiKg1mZGLJ3NGWSaElM0sxrQDzFY+zpX5Z1McpQcLjIN7NQ8wf2aSypeZ3ZZF6+gFIQqepleFmd2rlnq3OOZiGBFWH13tHQq2Wbuw0FfpHSk0Zsn0y5xxxSmSdff2fpnHdy3qZFoTMHwgkK4pLBXPOPZ5fe7ON3OmTNESZLjCwpUaaV/fGDF07Oe9G22O1BQHH1iwQ8JOwd7Y5PdqPjlnDzSPh9IcvtYQlS1HwpBUTwSCT7R6SdoytUZH21bW4VpsUsl0gLmEaFQLDm3vCVKuYS0hKlTO8HxBJBCFGuFIwlykEOf4i2hgpf1l+1JVPNLQpapqTn8RxBJ3hgnlEV22gzFd4mZ3SycZImJQpE38Q8RDeLGa0ZUQyN+i2NR5VI0jsfvsELsS5pmM82SV0VhLd4g/ykg8lRpwsY1jB5F9TJFss80rJKSpSkuohyDioSWCk1Db+Ub5Z7QFoStJ8KgFA8CHEGMpNC5IpS10cfYUboDbX4ZVjmqAYlOEf3qfWGB4z3tGv8GYiypOTLW7tiUDgD72xFuIjpSaQsVbE6z1YNV3yPSLyE+Yy+WcRy5aCMRzLGh1bdFhKs2356MDWjRiZoOVynGY5neDSkV1pxqBOmmfmfOLOAku2/fRy/OOBv3O/wC9+UcE9LNl+/OGPYlTzl6URo2ZXC4mY+R8i1COUMOxA+9Vn8KPdcPj/QkujP5coYH4AHfTWBhvbAopmBkksC2XTd9YN2dikAEA0y4/0iled2CYmozpizYwBi7IwkOPFRxWnlHCpgBAyV7c/wB/OBl0WWbLKkq/swWSaFQ5A9IKpkflah59Wzz9TAaOIBKcCmI+m/qI8kzCM+bb9G9TSJDKYMCKc2JFQTzyjgguDpplQ7tY44IbPzjKn01qDv3jy9ocLytaptlnSxmpBS/PP0hUuNIUsIUHGhyIf6VbmYb7JLbElRGR/vUjbi3FEZdgu5tm3kssCiiN40aE1djCZ1omhDBCu6BDKSlqqmLGRySkPQkkaQ97YbTiw2PCP7ZaSafgBGfBRdhGeECVPExE0IUPECcJKkrGNIUlwVJKSARqCYGXqkNipt8iyLEr7QpRCBKSkFATmjGlugOeGgDigdo1XZa8ibEgZlJKaOaByPeMq/4smQhcyb4RMK1B/jnFQI8CNUUHiYJGGhLRp3Z/NSqzUYFJc8UkAgiDjugZav6jVY5zpcxkdund9OnzCHxLUeYdkU5eUaZfNoEmxzpnwkpIFcirwivV4y+UwHkPkMuvtE8z9Axr2cS3lli+HfqBuppn5CL6Zoq79NKNWsUlT2JbSpf66/oIjSoNSqvQsKjgXMZywSkFgdQd+j+g/QRCbUlNSxHplECbUwq+e7M5UOuoaFG8r+M+bhlv3YNTli5DdnzpHHDHZ7aCfCXD03txfNqQ5bCn75b7kf6pkIt12Ys7u2+nlDzsIPvl8kcs5kNDsWfQiSQWSM6A5aNTfSv7o9goGGpBVu4xWt842e0GSojwrKS1MiQNa09x1td2270fKjQtBs4mJfgT1aunH2iUFxVhTy5+seIA+R5fJuLx6KfSgduZyMAJEoVGnHJ6e/1ERzE6ZPo7n6jzi7pz01Y50iFSdOhIzPF9P0jjjuxzClSVhiQQacN/R40ZFmQcCjlQjlm8ZxL8xQZlsW5/3lDRLvUixliykBSATUAmiSeABD8jGrBKrTJzV9CJt7bvtkqbOBcJWJiKZS37tQyegVKVV8jAzZ28reRKSJ8yTZx4AtCEuw/CkhOJZ0G6CExaJiJpShKJaklKUp8IYzZYGtMVSQ9HaLdntqkSgpPxrdCasJaEMFJQHooqUkOGLCO+X67DPHxm0vRV2ku1U8LURMEzCVgzXM1Qlj8T/legoIf+y1Q+womk1wBPVJKflClY7QpSZiJhUSEqmBSnWpBSll4SSSQUEuKjKGfYiz/Z7EZLhWFcwBQ/EkqCkkdFRXBPkmmSyLiGduLcRZJKNZi3I4JD+5EJKqjzw/1zg9t7PedIl/wSgW4qUPpANcrIZVod/L6c4zZv0Vh0QEZVw619Ov7pHmR35k8CBv8ATqI6m6E5Vo1W186a0pnHiAAcg+eXk49hERyvaCclVGRrQ08VRk+p0cZxQsdyiUfuwSl2fMgDT81D6cIIlZHhB18s9Nzeg4RXlOknhrxzf98N8EARsmTpD9XGRJ5/pDXsGj75ZOoR7zISza2qQztkQA9NG5/rDv2fyySpR/KnyrpuxQ8OxZdFDtT2OUpRtcoOSGmJbdksb6UMKN0WnvJaST+U/Tlr0jfpksEMYS727OZKlqmSgZSlVVgYAkZEpZn8oecL2hIyoQTLAfLQvr/X6xGGKuLZ51B8tPTOGpewUzLGGH/56Vp8ccI2BmAjx5bkEHzxwnBlOSFpKn8JFeArqz1p6x6lLjxem+jc8xDINhJorjT/AJZbyx0jobDTa/eZtXAdMvx/t47gzuSFeSmu59cuDvp6xxe1rUJJCQrxkJUACSXceFqucqbzDQvYGYc1j/Lyfd4849mbCTikjvWdqhKgaauJgLwVFpg5ozDaK90SkGQgAzfB3hHwyQhQV3QIotbhOIjwhmDmsGLLM+0SEkpSha3mpGQW7JmeKiQtwCxYEPrBi39iy5jHvwkhxSTTDoG7zSvnFqxdlU+XLCPtDhLt9yRRWjd4YrKKaoRSalbBlmsJlhQdK5xBGELSUy0KfvFrXiYuAzO7nlB7ZC0hUrClQVhmKSSN4wkjixjhPZcoBgsc8CudPvaHWDl17MTZNSUqJViKu7wlRYB1MpipgHOsNhSiwTdgDam14rbM3JCU/wCFLt5kwMQuhJzy5Qz2vYmauYtZWHWrE2Anp8dRQeURTNg5pBHeCv5D/wC8RnFuTY8ZKgA3PIHfQ/OI6OygGD668xx86Qxp2Cmj/wCwf5Zy/wAcff8AIc0ZLAbL7s0o38cLwY3JC3OlMCQ5D0Y1AD6c+o3RXQkkOK6U3MGp+36Q3S9hZwymAf3D0pjjuR2fKKnWtRf+EBPrUjKO+Nnc0J9ksip05KEpNB5O1VFtK+fnr+y90CTLA3Dz3mI7l2VlyckgPUtmTxOsMKEtFoxolJ2f/9k="/>
          <p:cNvSpPr/>
          <p:nvPr/>
        </p:nvSpPr>
        <p:spPr>
          <a:xfrm>
            <a:off x="1222375" y="9223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447;p44">
            <a:extLst>
              <a:ext uri="{FF2B5EF4-FFF2-40B4-BE49-F238E27FC236}">
                <a16:creationId xmlns:a16="http://schemas.microsoft.com/office/drawing/2014/main" id="{101A3531-642A-1A45-D400-D296640958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459" y="4464318"/>
            <a:ext cx="1135600" cy="11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48;p44">
            <a:extLst>
              <a:ext uri="{FF2B5EF4-FFF2-40B4-BE49-F238E27FC236}">
                <a16:creationId xmlns:a16="http://schemas.microsoft.com/office/drawing/2014/main" id="{6A47EDB5-ACAA-E6E3-694C-910C4562238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8411" y="4464294"/>
            <a:ext cx="1135500" cy="1135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" name="Google Shape;449;p44">
            <a:extLst>
              <a:ext uri="{FF2B5EF4-FFF2-40B4-BE49-F238E27FC236}">
                <a16:creationId xmlns:a16="http://schemas.microsoft.com/office/drawing/2014/main" id="{1889F760-79A4-0CAF-D459-95BC6E6449B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9261" y="4404055"/>
            <a:ext cx="1135600" cy="11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50;p44">
            <a:extLst>
              <a:ext uri="{FF2B5EF4-FFF2-40B4-BE49-F238E27FC236}">
                <a16:creationId xmlns:a16="http://schemas.microsoft.com/office/drawing/2014/main" id="{F64BAAF6-B779-7725-6188-11D636EBE03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2311" y="4434168"/>
            <a:ext cx="1135601" cy="113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51;p44">
            <a:extLst>
              <a:ext uri="{FF2B5EF4-FFF2-40B4-BE49-F238E27FC236}">
                <a16:creationId xmlns:a16="http://schemas.microsoft.com/office/drawing/2014/main" id="{C1EE0D19-566E-852C-BBBB-952881CEE6E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35359" y="4404054"/>
            <a:ext cx="1135500" cy="119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Google Shape;452;p44">
            <a:extLst>
              <a:ext uri="{FF2B5EF4-FFF2-40B4-BE49-F238E27FC236}">
                <a16:creationId xmlns:a16="http://schemas.microsoft.com/office/drawing/2014/main" id="{664D8597-6697-B944-33D7-522FE4D475F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99536" y="5605730"/>
            <a:ext cx="1135500" cy="1123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Google Shape;453;p44">
            <a:extLst>
              <a:ext uri="{FF2B5EF4-FFF2-40B4-BE49-F238E27FC236}">
                <a16:creationId xmlns:a16="http://schemas.microsoft.com/office/drawing/2014/main" id="{DE76A001-831B-8101-C2FB-314E83E39677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07711" y="5599880"/>
            <a:ext cx="1135600" cy="11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54;p44">
            <a:extLst>
              <a:ext uri="{FF2B5EF4-FFF2-40B4-BE49-F238E27FC236}">
                <a16:creationId xmlns:a16="http://schemas.microsoft.com/office/drawing/2014/main" id="{E281C275-95FE-8721-C9E4-3AA2A483F3D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15886" y="5599880"/>
            <a:ext cx="1135500" cy="1135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Google Shape;455;p44">
            <a:extLst>
              <a:ext uri="{FF2B5EF4-FFF2-40B4-BE49-F238E27FC236}">
                <a16:creationId xmlns:a16="http://schemas.microsoft.com/office/drawing/2014/main" id="{F00BCD92-182A-5D42-E54E-0172D829F465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35261" y="4383021"/>
            <a:ext cx="1135500" cy="1177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en" sz="4400" dirty="0">
                <a:solidFill>
                  <a:schemeClr val="dk2"/>
                </a:solidFill>
              </a:rPr>
              <a:t>Results  -- Algorithmic Bias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434" name="Google Shape;434;p42"/>
          <p:cNvSpPr txBox="1"/>
          <p:nvPr/>
        </p:nvSpPr>
        <p:spPr>
          <a:xfrm>
            <a:off x="612648" y="1600200"/>
            <a:ext cx="8190232" cy="448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84200" indent="-457200">
              <a:lnSpc>
                <a:spcPct val="115000"/>
              </a:lnSpc>
              <a:buClr>
                <a:schemeClr val="accent2"/>
              </a:buClr>
              <a:buSzPts val="1600"/>
              <a:buFont typeface="Wingdings" panose="05000000000000000000" pitchFamily="2" charset="2"/>
              <a:buChar char="q"/>
            </a:pPr>
            <a:r>
              <a:rPr lang="en" sz="2900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No student group</a:t>
            </a:r>
            <a:r>
              <a:rPr lang="en" sz="2900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 (either gender or racial/ethnic group) </a:t>
            </a:r>
            <a:r>
              <a:rPr lang="en" sz="2900" b="1" dirty="0">
                <a:solidFill>
                  <a:schemeClr val="dk1"/>
                </a:solidFill>
                <a:latin typeface="+mj-lt"/>
                <a:ea typeface="Times New Roman"/>
                <a:cs typeface="Times New Roman"/>
                <a:sym typeface="Times New Roman"/>
              </a:rPr>
              <a:t>consistently had the best-performing detectors</a:t>
            </a:r>
            <a:endParaRPr sz="2900" dirty="0"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dirty="0">
                <a:solidFill>
                  <a:schemeClr val="dk2"/>
                </a:solidFill>
              </a:rPr>
              <a:t>As</a:t>
            </a: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you can see</a:t>
            </a:r>
          </a:p>
        </p:txBody>
      </p:sp>
      <p:sp>
        <p:nvSpPr>
          <p:cNvPr id="2" name="Shape 154">
            <a:extLst>
              <a:ext uri="{FF2B5EF4-FFF2-40B4-BE49-F238E27FC236}">
                <a16:creationId xmlns:a16="http://schemas.microsoft.com/office/drawing/2014/main" id="{270A25BD-2F12-92D8-730D-F26AD11935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Hard to discuss an example in detail without getting ahead of ourselves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endParaRPr lang="en-US" sz="2900" dirty="0">
              <a:solidFill>
                <a:schemeClr val="dk1"/>
              </a:solidFill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endParaRPr lang="en-US"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8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this example?</a:t>
            </a:r>
          </a:p>
        </p:txBody>
      </p:sp>
      <p:sp>
        <p:nvSpPr>
          <p:cNvPr id="2" name="Shape 154">
            <a:extLst>
              <a:ext uri="{FF2B5EF4-FFF2-40B4-BE49-F238E27FC236}">
                <a16:creationId xmlns:a16="http://schemas.microsoft.com/office/drawing/2014/main" id="{270A25BD-2F12-92D8-730D-F26AD11935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dirty="0">
                <a:solidFill>
                  <a:schemeClr val="dk1"/>
                </a:solidFill>
              </a:rPr>
              <a:t>Theoretically-grounded constructs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dirty="0">
                <a:solidFill>
                  <a:schemeClr val="dk1"/>
                </a:solidFill>
              </a:rPr>
              <a:t>Theoretically-grounded feature engineering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dirty="0">
                <a:solidFill>
                  <a:schemeClr val="dk1"/>
                </a:solidFill>
              </a:rPr>
              <a:t>Validated training labels</a:t>
            </a:r>
          </a:p>
          <a:p>
            <a:pPr indent="-320040">
              <a:lnSpc>
                <a:spcPct val="90000"/>
              </a:lnSpc>
              <a:spcBef>
                <a:spcPts val="0"/>
              </a:spcBef>
              <a:buSzPct val="59999"/>
            </a:pPr>
            <a:r>
              <a:rPr lang="en-US" sz="2900" dirty="0">
                <a:solidFill>
                  <a:schemeClr val="dk1"/>
                </a:solidFill>
              </a:rPr>
              <a:t>Modern classifier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dirty="0">
                <a:solidFill>
                  <a:schemeClr val="dk1"/>
                </a:solidFill>
              </a:rPr>
              <a:t>Appropriate validation approach and metrics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Attention to interpretation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dirty="0">
                <a:solidFill>
                  <a:schemeClr val="dk1"/>
                </a:solidFill>
              </a:rPr>
              <a:t>Attention to algorithmic bias</a:t>
            </a:r>
            <a:endParaRPr lang="en-US" sz="2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endParaRPr lang="en-US" sz="2900" dirty="0">
              <a:solidFill>
                <a:schemeClr val="dk1"/>
              </a:solidFill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endParaRPr lang="en-US"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01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Lecture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05799" cy="487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3476381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Research Goal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97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detectors that can infer behaviors associated with self-regulation</a:t>
            </a:r>
          </a:p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dirty="0">
                <a:solidFill>
                  <a:schemeClr val="dk1"/>
                </a:solidFill>
              </a:rPr>
              <a:t>Grounded in SMART model of self-regulated learning (Winne &amp; </a:t>
            </a:r>
            <a:r>
              <a:rPr lang="en-US" sz="2900" dirty="0" err="1">
                <a:solidFill>
                  <a:schemeClr val="dk1"/>
                </a:solidFill>
              </a:rPr>
              <a:t>Hadwin</a:t>
            </a:r>
            <a:r>
              <a:rPr lang="en-US" sz="2900" dirty="0">
                <a:solidFill>
                  <a:schemeClr val="dk1"/>
                </a:solidFill>
              </a:rPr>
              <a:t>, 1998)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dirty="0"/>
              <a:t>Searching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dirty="0"/>
              <a:t>Monitoring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dirty="0"/>
              <a:t>Assembling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dirty="0"/>
              <a:t>Rehearsing</a:t>
            </a:r>
          </a:p>
          <a:p>
            <a:pPr lvl="1" indent="-32004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dirty="0"/>
              <a:t>Translating</a:t>
            </a:r>
            <a:endParaRPr lang="en-US" sz="29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Embed in interventions that can make recommendations to students about strategies they are not currently using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endParaRPr lang="en-US" sz="2900" dirty="0">
              <a:solidFill>
                <a:schemeClr val="dk1"/>
              </a:solidFill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Reports for teachers on strategies to emphasize to the class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endParaRPr lang="en-US" sz="2900" dirty="0">
              <a:solidFill>
                <a:schemeClr val="dk1"/>
              </a:solidFill>
            </a:endParaRPr>
          </a:p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dirty="0">
                <a:solidFill>
                  <a:schemeClr val="dk1"/>
                </a:solidFill>
              </a:rPr>
              <a:t>Asset-based reports for teachers on what strategies their students are using</a:t>
            </a:r>
            <a:endParaRPr lang="en-US"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dirty="0">
                <a:solidFill>
                  <a:schemeClr val="dk2"/>
                </a:solidFill>
              </a:rPr>
              <a:t>Context: </a:t>
            </a:r>
            <a:r>
              <a:rPr lang="en-US" sz="4400" dirty="0" err="1">
                <a:solidFill>
                  <a:schemeClr val="dk2"/>
                </a:solidFill>
              </a:rPr>
              <a:t>CueThink</a:t>
            </a:r>
            <a:endParaRPr lang="en-US" sz="4400" dirty="0">
              <a:solidFill>
                <a:schemeClr val="dk2"/>
              </a:solidFill>
            </a:endParaRP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6651AAF4-F5C3-8D6E-C679-7360A0658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857375"/>
            <a:ext cx="7143750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>
              <a:buSzPct val="25000"/>
            </a:pPr>
            <a:r>
              <a:rPr lang="en" sz="4400" dirty="0">
                <a:solidFill>
                  <a:schemeClr val="dk2"/>
                </a:solidFill>
              </a:rPr>
              <a:t>Current Study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11700" y="2040075"/>
            <a:ext cx="8353200" cy="98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20040" indent="-320040">
              <a:lnSpc>
                <a:spcPct val="90000"/>
              </a:lnSpc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" sz="2900" dirty="0">
                <a:solidFill>
                  <a:schemeClr val="dk1"/>
                </a:solidFill>
                <a:sym typeface="Old Standard TT"/>
              </a:rPr>
              <a:t>We built automated detectors of SRL constructs </a:t>
            </a:r>
            <a:r>
              <a:rPr lang="en" sz="2900" b="1" dirty="0">
                <a:solidFill>
                  <a:schemeClr val="dk1"/>
                </a:solidFill>
                <a:sym typeface="Old Standard TT"/>
              </a:rPr>
              <a:t>from a theory-driven lens</a:t>
            </a:r>
            <a:r>
              <a:rPr lang="en" sz="2900" dirty="0">
                <a:solidFill>
                  <a:schemeClr val="dk1"/>
                </a:solidFill>
                <a:sym typeface="Old Standard TT"/>
              </a:rPr>
              <a:t>.</a:t>
            </a:r>
            <a:endParaRPr sz="2900" dirty="0">
              <a:solidFill>
                <a:schemeClr val="dk1"/>
              </a:solidFill>
              <a:sym typeface="Old Standard TT"/>
            </a:endParaRPr>
          </a:p>
        </p:txBody>
      </p:sp>
      <p:grpSp>
        <p:nvGrpSpPr>
          <p:cNvPr id="91" name="Google Shape;91;p17"/>
          <p:cNvGrpSpPr/>
          <p:nvPr/>
        </p:nvGrpSpPr>
        <p:grpSpPr>
          <a:xfrm>
            <a:off x="392036" y="2985845"/>
            <a:ext cx="8520950" cy="3122710"/>
            <a:chOff x="472638" y="1983621"/>
            <a:chExt cx="8186924" cy="2692455"/>
          </a:xfrm>
        </p:grpSpPr>
        <p:grpSp>
          <p:nvGrpSpPr>
            <p:cNvPr id="92" name="Google Shape;92;p17"/>
            <p:cNvGrpSpPr/>
            <p:nvPr/>
          </p:nvGrpSpPr>
          <p:grpSpPr>
            <a:xfrm>
              <a:off x="472638" y="1983621"/>
              <a:ext cx="8186924" cy="2692455"/>
              <a:chOff x="348958" y="1071345"/>
              <a:chExt cx="8653339" cy="2511853"/>
            </a:xfrm>
          </p:grpSpPr>
          <p:sp>
            <p:nvSpPr>
              <p:cNvPr id="93" name="Google Shape;93;p17"/>
              <p:cNvSpPr/>
              <p:nvPr/>
            </p:nvSpPr>
            <p:spPr>
              <a:xfrm>
                <a:off x="2281998" y="2329728"/>
                <a:ext cx="381900" cy="1521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94;p17"/>
              <p:cNvSpPr/>
              <p:nvPr/>
            </p:nvSpPr>
            <p:spPr>
              <a:xfrm>
                <a:off x="523601" y="1289558"/>
                <a:ext cx="1528200" cy="881700"/>
              </a:xfrm>
              <a:prstGeom prst="roundRect">
                <a:avLst>
                  <a:gd name="adj" fmla="val 16667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pic>
            <p:nvPicPr>
              <p:cNvPr id="95" name="Google Shape;95;p17"/>
              <p:cNvPicPr preferRelativeResize="0"/>
              <p:nvPr/>
            </p:nvPicPr>
            <p:blipFill rotWithShape="1">
              <a:blip r:embed="rId3">
                <a:alphaModFix/>
              </a:blip>
              <a:srcRect t="-14480" b="14479"/>
              <a:stretch/>
            </p:blipFill>
            <p:spPr>
              <a:xfrm>
                <a:off x="348958" y="1071345"/>
                <a:ext cx="1877450" cy="9812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6" name="Google Shape;96;p17"/>
              <p:cNvSpPr/>
              <p:nvPr/>
            </p:nvSpPr>
            <p:spPr>
              <a:xfrm>
                <a:off x="526806" y="2696911"/>
                <a:ext cx="1528200" cy="881700"/>
              </a:xfrm>
              <a:prstGeom prst="roundRect">
                <a:avLst>
                  <a:gd name="adj" fmla="val 16667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/>
                  <a:t>SMART Model</a:t>
                </a:r>
                <a:endParaRPr/>
              </a:p>
            </p:txBody>
          </p:sp>
          <p:sp>
            <p:nvSpPr>
              <p:cNvPr id="97" name="Google Shape;97;p17"/>
              <p:cNvSpPr/>
              <p:nvPr/>
            </p:nvSpPr>
            <p:spPr>
              <a:xfrm>
                <a:off x="2861898" y="1964921"/>
                <a:ext cx="1528200" cy="881700"/>
              </a:xfrm>
              <a:prstGeom prst="roundRect">
                <a:avLst>
                  <a:gd name="adj" fmla="val 16667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/>
                  <a:t>Label</a:t>
                </a:r>
                <a:endParaRPr/>
              </a:p>
              <a:p>
                <a:pPr algn="ctr"/>
                <a:r>
                  <a:rPr lang="en"/>
                  <a:t>5 SRL Indicators</a:t>
                </a:r>
                <a:endParaRPr/>
              </a:p>
            </p:txBody>
          </p:sp>
          <p:sp>
            <p:nvSpPr>
              <p:cNvPr id="98" name="Google Shape;98;p17"/>
              <p:cNvSpPr/>
              <p:nvPr/>
            </p:nvSpPr>
            <p:spPr>
              <a:xfrm>
                <a:off x="5167986" y="1964932"/>
                <a:ext cx="1528200" cy="881700"/>
              </a:xfrm>
              <a:prstGeom prst="roundRect">
                <a:avLst>
                  <a:gd name="adj" fmla="val 16667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/>
                  <a:t>Build Automated Detectors</a:t>
                </a:r>
                <a:endParaRPr/>
              </a:p>
            </p:txBody>
          </p:sp>
          <p:sp>
            <p:nvSpPr>
              <p:cNvPr id="99" name="Google Shape;99;p17"/>
              <p:cNvSpPr/>
              <p:nvPr/>
            </p:nvSpPr>
            <p:spPr>
              <a:xfrm>
                <a:off x="4588082" y="2329729"/>
                <a:ext cx="381900" cy="1521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00;p17"/>
              <p:cNvSpPr/>
              <p:nvPr/>
            </p:nvSpPr>
            <p:spPr>
              <a:xfrm>
                <a:off x="7474085" y="1289564"/>
                <a:ext cx="1528200" cy="881700"/>
              </a:xfrm>
              <a:prstGeom prst="roundRect">
                <a:avLst>
                  <a:gd name="adj" fmla="val 16667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/>
                  <a:t>Model Performance</a:t>
                </a:r>
                <a:endParaRPr/>
              </a:p>
            </p:txBody>
          </p:sp>
          <p:sp>
            <p:nvSpPr>
              <p:cNvPr id="101" name="Google Shape;101;p17"/>
              <p:cNvSpPr/>
              <p:nvPr/>
            </p:nvSpPr>
            <p:spPr>
              <a:xfrm>
                <a:off x="6894170" y="2329730"/>
                <a:ext cx="381900" cy="1521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02;p17"/>
              <p:cNvSpPr/>
              <p:nvPr/>
            </p:nvSpPr>
            <p:spPr>
              <a:xfrm>
                <a:off x="7474097" y="2701498"/>
                <a:ext cx="1528200" cy="881700"/>
              </a:xfrm>
              <a:prstGeom prst="roundRect">
                <a:avLst>
                  <a:gd name="adj" fmla="val 16667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/>
                  <a:t>Algorithmic Bias</a:t>
                </a:r>
                <a:endParaRPr/>
              </a:p>
            </p:txBody>
          </p:sp>
        </p:grpSp>
        <p:sp>
          <p:nvSpPr>
            <p:cNvPr id="103" name="Google Shape;103;p17"/>
            <p:cNvSpPr/>
            <p:nvPr/>
          </p:nvSpPr>
          <p:spPr>
            <a:xfrm>
              <a:off x="7747875" y="3198450"/>
              <a:ext cx="377526" cy="4311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chemeClr val="dk2"/>
                  </a:solidFill>
                </a:rPr>
                <a:t>&amp;</a:t>
              </a:r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1220200" y="3198450"/>
              <a:ext cx="377526" cy="43110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>
                  <a:ln w="1905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chemeClr val="dk2"/>
                  </a:solidFill>
                </a:rPr>
                <a:t>&amp;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25000"/>
            </a:pPr>
            <a:r>
              <a:rPr lang="en" sz="3200" dirty="0">
                <a:solidFill>
                  <a:schemeClr val="dk2"/>
                </a:solidFill>
              </a:rPr>
              <a:t>CueThink’s Phases: Designed Using Theory From (Winne &amp; Hadwin, 1995)</a:t>
            </a:r>
            <a:endParaRPr sz="3200" dirty="0">
              <a:solidFill>
                <a:schemeClr val="dk2"/>
              </a:solidFill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64" y="1805238"/>
            <a:ext cx="5412874" cy="431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6030000" y="1551463"/>
            <a:ext cx="3114000" cy="4893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chemeClr val="accent2"/>
              </a:buClr>
              <a:buSzPct val="59999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Understand Phase</a:t>
            </a:r>
            <a:endParaRPr sz="1800" dirty="0">
              <a:solidFill>
                <a:schemeClr val="dk1"/>
              </a:solidFill>
              <a:sym typeface="Old Standard TT"/>
            </a:endParaRPr>
          </a:p>
          <a:p>
            <a:pPr marL="320040" indent="-320040"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What do you notice?</a:t>
            </a:r>
            <a:endParaRPr sz="1800" dirty="0">
              <a:solidFill>
                <a:schemeClr val="dk1"/>
              </a:solidFill>
              <a:sym typeface="Old Standard TT"/>
            </a:endParaRPr>
          </a:p>
          <a:p>
            <a:pPr marL="320040" indent="-320040"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What do you wonder? </a:t>
            </a:r>
            <a:endParaRPr sz="1800" dirty="0">
              <a:solidFill>
                <a:schemeClr val="dk1"/>
              </a:solidFill>
              <a:sym typeface="Old Standard TT"/>
            </a:endParaRPr>
          </a:p>
          <a:p>
            <a:pPr marL="320040" indent="-320040"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Estimate your answer</a:t>
            </a:r>
            <a:endParaRPr sz="1800" dirty="0">
              <a:solidFill>
                <a:schemeClr val="dk1"/>
              </a:solidFill>
              <a:sym typeface="Old Standard TT"/>
            </a:endParaRPr>
          </a:p>
          <a:p>
            <a:pPr marL="320040" indent="-320040">
              <a:buClr>
                <a:schemeClr val="accent2"/>
              </a:buClr>
              <a:buSzPct val="59999"/>
              <a:buFont typeface="Noto Symbol"/>
              <a:buChar char="◻"/>
            </a:pPr>
            <a:endParaRPr sz="1800" dirty="0">
              <a:solidFill>
                <a:schemeClr val="dk1"/>
              </a:solidFill>
              <a:sym typeface="Old Standard TT"/>
            </a:endParaRPr>
          </a:p>
          <a:p>
            <a:pPr>
              <a:buClr>
                <a:schemeClr val="accent2"/>
              </a:buClr>
              <a:buSzPct val="59999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Plan Phase</a:t>
            </a:r>
            <a:endParaRPr sz="1800" dirty="0">
              <a:solidFill>
                <a:schemeClr val="dk1"/>
              </a:solidFill>
              <a:sym typeface="Old Standard TT"/>
            </a:endParaRPr>
          </a:p>
          <a:p>
            <a:pPr marL="320040" indent="-320040"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Choose your strategies</a:t>
            </a:r>
            <a:endParaRPr sz="1800" dirty="0">
              <a:solidFill>
                <a:schemeClr val="dk1"/>
              </a:solidFill>
              <a:sym typeface="Old Standard TT"/>
            </a:endParaRPr>
          </a:p>
          <a:p>
            <a:pPr marL="320040" indent="-320040"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Planning journal</a:t>
            </a:r>
            <a:endParaRPr sz="1800" dirty="0">
              <a:solidFill>
                <a:schemeClr val="dk1"/>
              </a:solidFill>
              <a:sym typeface="Old Standard TT"/>
            </a:endParaRPr>
          </a:p>
          <a:p>
            <a:pPr marL="320040" indent="-320040">
              <a:buClr>
                <a:schemeClr val="accent2"/>
              </a:buClr>
              <a:buSzPct val="59999"/>
              <a:buFont typeface="Noto Symbol"/>
              <a:buChar char="◻"/>
            </a:pPr>
            <a:endParaRPr sz="1800" dirty="0">
              <a:solidFill>
                <a:schemeClr val="dk1"/>
              </a:solidFill>
              <a:sym typeface="Old Standard TT"/>
            </a:endParaRPr>
          </a:p>
          <a:p>
            <a:pPr>
              <a:buClr>
                <a:schemeClr val="accent2"/>
              </a:buClr>
              <a:buSzPct val="59999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Solve Phase</a:t>
            </a:r>
            <a:endParaRPr sz="1800" dirty="0">
              <a:solidFill>
                <a:schemeClr val="dk1"/>
              </a:solidFill>
              <a:sym typeface="Old Standard TT"/>
            </a:endParaRPr>
          </a:p>
          <a:p>
            <a:pPr marL="320040" indent="-320040"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Video creation tools</a:t>
            </a:r>
            <a:endParaRPr sz="1800" dirty="0">
              <a:solidFill>
                <a:schemeClr val="dk1"/>
              </a:solidFill>
              <a:sym typeface="Old Standard TT"/>
            </a:endParaRPr>
          </a:p>
          <a:p>
            <a:pPr marL="320040" indent="-320040">
              <a:buClr>
                <a:schemeClr val="accent2"/>
              </a:buClr>
              <a:buSzPct val="59999"/>
              <a:buFont typeface="Noto Symbol"/>
              <a:buChar char="◻"/>
            </a:pPr>
            <a:endParaRPr sz="1800" dirty="0">
              <a:solidFill>
                <a:schemeClr val="dk1"/>
              </a:solidFill>
              <a:sym typeface="Old Standard TT"/>
            </a:endParaRPr>
          </a:p>
          <a:p>
            <a:pPr indent="-320040"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Review Phase</a:t>
            </a:r>
            <a:endParaRPr sz="1800" dirty="0">
              <a:solidFill>
                <a:schemeClr val="dk1"/>
              </a:solidFill>
              <a:sym typeface="Old Standard TT"/>
            </a:endParaRPr>
          </a:p>
          <a:p>
            <a:pPr marL="320040" indent="-320040"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Check your math</a:t>
            </a:r>
            <a:endParaRPr sz="1800" dirty="0">
              <a:solidFill>
                <a:schemeClr val="dk1"/>
              </a:solidFill>
              <a:sym typeface="Old Standard TT"/>
            </a:endParaRPr>
          </a:p>
          <a:p>
            <a:pPr marL="320040" indent="-320040"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Check your recording</a:t>
            </a:r>
            <a:endParaRPr sz="1800" dirty="0">
              <a:solidFill>
                <a:schemeClr val="dk1"/>
              </a:solidFill>
              <a:sym typeface="Old Standard TT"/>
            </a:endParaRPr>
          </a:p>
          <a:p>
            <a:pPr marL="320040" indent="-320040"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Review your estimate</a:t>
            </a:r>
            <a:endParaRPr sz="1800" dirty="0">
              <a:solidFill>
                <a:schemeClr val="dk1"/>
              </a:solidFill>
              <a:sym typeface="Old Standard TT"/>
            </a:endParaRPr>
          </a:p>
          <a:p>
            <a:pPr marL="320040" indent="-320040"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" sz="1800" dirty="0">
                <a:solidFill>
                  <a:schemeClr val="dk1"/>
                </a:solidFill>
                <a:sym typeface="Old Standard TT"/>
              </a:rPr>
              <a:t>Final answer</a:t>
            </a:r>
            <a:endParaRPr sz="1800" dirty="0">
              <a:solidFill>
                <a:schemeClr val="dk1"/>
              </a:solidFill>
              <a:sym typeface="Old Standard T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235474" y="6265744"/>
            <a:ext cx="6554700" cy="30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700">
                <a:solidFill>
                  <a:schemeClr val="dk1"/>
                </a:solidFill>
              </a:rPr>
              <a:t>Screenshot from: https://www.cuethink.com/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612648" y="15544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>
              <a:buSzPct val="25000"/>
            </a:pPr>
            <a:r>
              <a:rPr lang="en" sz="4400" dirty="0">
                <a:solidFill>
                  <a:schemeClr val="dk2"/>
                </a:solidFill>
              </a:rPr>
              <a:t>Building Detectors</a:t>
            </a:r>
            <a:endParaRPr sz="4400" dirty="0">
              <a:solidFill>
                <a:schemeClr val="dk2"/>
              </a:solidFill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5175300" cy="32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20040" indent="-320040">
              <a:lnSpc>
                <a:spcPct val="90000"/>
              </a:lnSpc>
              <a:buSzPct val="59999"/>
              <a:buFont typeface="Noto Symbol"/>
              <a:buChar char="◻"/>
            </a:pPr>
            <a:r>
              <a:rPr lang="en" sz="2900" dirty="0">
                <a:solidFill>
                  <a:schemeClr val="dk1"/>
                </a:solidFill>
              </a:rPr>
              <a:t>Construct operationalization</a:t>
            </a:r>
            <a:endParaRPr sz="2900" dirty="0">
              <a:solidFill>
                <a:schemeClr val="dk1"/>
              </a:solidFill>
            </a:endParaRPr>
          </a:p>
          <a:p>
            <a:pPr marL="320040" indent="-320040">
              <a:lnSpc>
                <a:spcPct val="90000"/>
              </a:lnSpc>
              <a:buSzPct val="59999"/>
              <a:buFont typeface="Noto Symbol"/>
              <a:buChar char="◻"/>
            </a:pPr>
            <a:r>
              <a:rPr lang="en" sz="2900" dirty="0">
                <a:solidFill>
                  <a:schemeClr val="dk1"/>
                </a:solidFill>
              </a:rPr>
              <a:t>Coding the data</a:t>
            </a:r>
            <a:endParaRPr sz="2900" dirty="0">
              <a:solidFill>
                <a:schemeClr val="dk1"/>
              </a:solidFill>
            </a:endParaRPr>
          </a:p>
          <a:p>
            <a:pPr marL="320040" indent="-320040">
              <a:lnSpc>
                <a:spcPct val="90000"/>
              </a:lnSpc>
              <a:buSzPct val="59999"/>
              <a:buFont typeface="Noto Symbol"/>
              <a:buChar char="◻"/>
            </a:pPr>
            <a:r>
              <a:rPr lang="en" sz="2900" dirty="0">
                <a:solidFill>
                  <a:schemeClr val="dk1"/>
                </a:solidFill>
              </a:rPr>
              <a:t>Feature distillation</a:t>
            </a:r>
            <a:endParaRPr sz="2900" dirty="0">
              <a:solidFill>
                <a:schemeClr val="dk1"/>
              </a:solidFill>
            </a:endParaRPr>
          </a:p>
          <a:p>
            <a:pPr marL="320040" indent="-320040">
              <a:lnSpc>
                <a:spcPct val="90000"/>
              </a:lnSpc>
              <a:buSzPct val="59999"/>
              <a:buFont typeface="Noto Symbol"/>
              <a:buChar char="◻"/>
            </a:pPr>
            <a:r>
              <a:rPr lang="en" sz="2900" dirty="0">
                <a:solidFill>
                  <a:schemeClr val="dk1"/>
                </a:solidFill>
              </a:rPr>
              <a:t>Training models</a:t>
            </a:r>
            <a:endParaRPr sz="2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1247</Words>
  <Application>Microsoft Office PowerPoint</Application>
  <PresentationFormat>On-screen Show (4:3)</PresentationFormat>
  <Paragraphs>270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Noto Symbol</vt:lpstr>
      <vt:lpstr>Old Standard TT</vt:lpstr>
      <vt:lpstr>Arial</vt:lpstr>
      <vt:lpstr>Calibri</vt:lpstr>
      <vt:lpstr>Times New Roman</vt:lpstr>
      <vt:lpstr>Wingdings</vt:lpstr>
      <vt:lpstr>Median</vt:lpstr>
      <vt:lpstr>Week 1, Video 5</vt:lpstr>
      <vt:lpstr>Case Study of Classification</vt:lpstr>
      <vt:lpstr>Case Study of Classification</vt:lpstr>
      <vt:lpstr>Research Goal</vt:lpstr>
      <vt:lpstr>Why?</vt:lpstr>
      <vt:lpstr>Context: CueThink</vt:lpstr>
      <vt:lpstr>Current Study</vt:lpstr>
      <vt:lpstr>CueThink’s Phases: Designed Using Theory From (Winne &amp; Hadwin, 1995)</vt:lpstr>
      <vt:lpstr>Building Detectors</vt:lpstr>
      <vt:lpstr>Building Detectors –  Construct Operationalization </vt:lpstr>
      <vt:lpstr>Building Detectors –  Construct Operationalization </vt:lpstr>
      <vt:lpstr>Building Detectors –  Construct Operationalization </vt:lpstr>
      <vt:lpstr>Building Detectors –  Construct Operationalization </vt:lpstr>
      <vt:lpstr>Building Detectors –  Construct Operationalization </vt:lpstr>
      <vt:lpstr>Building Detectors –  Construct Operationalization </vt:lpstr>
      <vt:lpstr>Building Detectors –  Construct Operationalization </vt:lpstr>
      <vt:lpstr>Building Detectors –  Construct Operationalization </vt:lpstr>
      <vt:lpstr>Building Detectors – Coding the Data</vt:lpstr>
      <vt:lpstr>Building Detectors – Feature Engineering</vt:lpstr>
      <vt:lpstr>Building Detector – Training Models</vt:lpstr>
      <vt:lpstr>Results -- Model Performance</vt:lpstr>
      <vt:lpstr>Results -- Feature Importance</vt:lpstr>
      <vt:lpstr>Results -- Feature Importance</vt:lpstr>
      <vt:lpstr>Results -- Feature Importance</vt:lpstr>
      <vt:lpstr>Results -- Feature Importance</vt:lpstr>
      <vt:lpstr>Results -- Feature Importance</vt:lpstr>
      <vt:lpstr>Results -- Feature Importance</vt:lpstr>
      <vt:lpstr>Results  -- Algorithmic Bias  (we will discuss next week)</vt:lpstr>
      <vt:lpstr>Results  -- Algorithmic Bias</vt:lpstr>
      <vt:lpstr>Results  -- Algorithmic Bias</vt:lpstr>
      <vt:lpstr>As you can see</vt:lpstr>
      <vt:lpstr>Why this example?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1, Video 5</dc:title>
  <dc:creator>Chelsea ~</dc:creator>
  <cp:lastModifiedBy>Ryan</cp:lastModifiedBy>
  <cp:revision>28</cp:revision>
  <dcterms:modified xsi:type="dcterms:W3CDTF">2022-12-24T11:43:08Z</dcterms:modified>
</cp:coreProperties>
</file>