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  <p:sldId id="302" r:id="rId3"/>
    <p:sldId id="346" r:id="rId4"/>
    <p:sldId id="347" r:id="rId5"/>
    <p:sldId id="366" r:id="rId6"/>
    <p:sldId id="348" r:id="rId7"/>
    <p:sldId id="349" r:id="rId8"/>
    <p:sldId id="357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67" r:id="rId17"/>
    <p:sldId id="358" r:id="rId18"/>
    <p:sldId id="359" r:id="rId19"/>
    <p:sldId id="360" r:id="rId20"/>
    <p:sldId id="361" r:id="rId21"/>
    <p:sldId id="362" r:id="rId22"/>
    <p:sldId id="364" r:id="rId23"/>
    <p:sldId id="365" r:id="rId24"/>
    <p:sldId id="34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Sheet1!$D$2:$D$21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Sheet1!$E$2:$E$21</c:f>
              <c:numCache>
                <c:formatCode>General</c:formatCode>
                <c:ptCount val="20"/>
                <c:pt idx="0">
                  <c:v>2.6855789652448232</c:v>
                </c:pt>
                <c:pt idx="1">
                  <c:v>3.134504931629281</c:v>
                </c:pt>
                <c:pt idx="2">
                  <c:v>3.7630154094816</c:v>
                </c:pt>
                <c:pt idx="3">
                  <c:v>4.4954758041564133</c:v>
                </c:pt>
                <c:pt idx="4">
                  <c:v>4.4261404100686734</c:v>
                </c:pt>
                <c:pt idx="5">
                  <c:v>7.1960770156233274</c:v>
                </c:pt>
                <c:pt idx="6">
                  <c:v>7.1732325522935856</c:v>
                </c:pt>
                <c:pt idx="7">
                  <c:v>7.8904378741678807</c:v>
                </c:pt>
                <c:pt idx="8">
                  <c:v>8.1566531571738921</c:v>
                </c:pt>
                <c:pt idx="9">
                  <c:v>10.513032619523592</c:v>
                </c:pt>
                <c:pt idx="10">
                  <c:v>10.866123884370746</c:v>
                </c:pt>
                <c:pt idx="11">
                  <c:v>14.214145160246504</c:v>
                </c:pt>
                <c:pt idx="12">
                  <c:v>11.322330394826009</c:v>
                </c:pt>
                <c:pt idx="13">
                  <c:v>15.411751445330822</c:v>
                </c:pt>
                <c:pt idx="14">
                  <c:v>16.107356235407728</c:v>
                </c:pt>
                <c:pt idx="15">
                  <c:v>16.397615262117426</c:v>
                </c:pt>
                <c:pt idx="16">
                  <c:v>17.371404644487995</c:v>
                </c:pt>
                <c:pt idx="17">
                  <c:v>20.006250935240708</c:v>
                </c:pt>
                <c:pt idx="18">
                  <c:v>18.188433733255504</c:v>
                </c:pt>
                <c:pt idx="19">
                  <c:v>18.822173830992167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64D-4301-B58F-03CE1298C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869696"/>
        <c:axId val="320872048"/>
      </c:scatterChart>
      <c:valAx>
        <c:axId val="32086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0872048"/>
        <c:crosses val="autoZero"/>
        <c:crossBetween val="midCat"/>
      </c:valAx>
      <c:valAx>
        <c:axId val="32087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8696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Sheet1!$D$2:$D$21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Sheet1!$E$2:$E$21</c:f>
              <c:numCache>
                <c:formatCode>General</c:formatCode>
                <c:ptCount val="20"/>
                <c:pt idx="0">
                  <c:v>2.6855789652448232</c:v>
                </c:pt>
                <c:pt idx="1">
                  <c:v>3.134504931629281</c:v>
                </c:pt>
                <c:pt idx="2">
                  <c:v>3.7630154094816</c:v>
                </c:pt>
                <c:pt idx="3">
                  <c:v>4.4954758041564133</c:v>
                </c:pt>
                <c:pt idx="4">
                  <c:v>4.4261404100686734</c:v>
                </c:pt>
                <c:pt idx="5">
                  <c:v>7.1960770156233274</c:v>
                </c:pt>
                <c:pt idx="6">
                  <c:v>7.1732325522935856</c:v>
                </c:pt>
                <c:pt idx="7">
                  <c:v>7.8904378741678807</c:v>
                </c:pt>
                <c:pt idx="8">
                  <c:v>8.1566531571738921</c:v>
                </c:pt>
                <c:pt idx="9">
                  <c:v>10.513032619523592</c:v>
                </c:pt>
                <c:pt idx="10">
                  <c:v>10.866123884370746</c:v>
                </c:pt>
                <c:pt idx="11">
                  <c:v>14.214145160246504</c:v>
                </c:pt>
                <c:pt idx="12">
                  <c:v>11.322330394826009</c:v>
                </c:pt>
                <c:pt idx="13">
                  <c:v>15.411751445330822</c:v>
                </c:pt>
                <c:pt idx="14">
                  <c:v>16.107356235407728</c:v>
                </c:pt>
                <c:pt idx="15">
                  <c:v>16.397615262117426</c:v>
                </c:pt>
                <c:pt idx="16">
                  <c:v>17.371404644487995</c:v>
                </c:pt>
                <c:pt idx="17">
                  <c:v>20.006250935240708</c:v>
                </c:pt>
                <c:pt idx="18">
                  <c:v>18.188433733255504</c:v>
                </c:pt>
                <c:pt idx="19">
                  <c:v>18.822173830992167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60D-47A6-8DDB-44337C8C1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868912"/>
        <c:axId val="320870088"/>
      </c:scatterChart>
      <c:valAx>
        <c:axId val="32086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0870088"/>
        <c:crosses val="autoZero"/>
        <c:crossBetween val="midCat"/>
      </c:valAx>
      <c:valAx>
        <c:axId val="320870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8689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Cross-Validation and Over-Fitting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Video 5</a:t>
            </a:r>
          </a:p>
        </p:txBody>
      </p:sp>
    </p:spTree>
    <p:extLst>
      <p:ext uri="{BB962C8B-B14F-4D97-AF65-F5344CB8AC3E}">
        <p14:creationId xmlns:p14="http://schemas.microsoft.com/office/powerpoint/2010/main" val="37166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 on all groups but one, test on last group</a:t>
            </a:r>
          </a:p>
          <a:p>
            <a:r>
              <a:rPr lang="en-US" dirty="0"/>
              <a:t>For each possible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2819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3200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2819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3200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382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192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76400" y="2819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76400" y="3200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764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8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19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76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76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15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15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334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15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72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172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72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81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81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00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581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386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38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200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0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81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200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386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386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386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34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334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15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715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3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15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2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72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172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6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 on all groups but one, test on last group</a:t>
            </a:r>
          </a:p>
          <a:p>
            <a:r>
              <a:rPr lang="en-US" dirty="0"/>
              <a:t>For each possible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457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495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57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495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8200" y="533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19200" y="533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76400" y="457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76400" y="495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533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15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15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334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15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72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172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72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81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81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00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581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386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38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200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0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81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200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386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386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386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34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334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15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715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3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15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2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72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172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38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8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219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219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38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219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676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676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676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9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 on all groups but one, test on last group</a:t>
            </a:r>
          </a:p>
          <a:p>
            <a:r>
              <a:rPr lang="en-US" dirty="0"/>
              <a:t>For each possible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8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19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76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76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15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15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334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15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72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172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72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2895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3276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81400" y="2895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81400" y="3276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00400" y="3657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581400" y="3657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2895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38600" y="3276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38600" y="3657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200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0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81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200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386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386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386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34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334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15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715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3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15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2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72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172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38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8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219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219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38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219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676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676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676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4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 on all groups but one, test on last group</a:t>
            </a:r>
          </a:p>
          <a:p>
            <a:r>
              <a:rPr lang="en-US" dirty="0"/>
              <a:t>For each possible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8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19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76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76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15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15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334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15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72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172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72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81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81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00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581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386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38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200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0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81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200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386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386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386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34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334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15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715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3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15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2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72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172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200400" y="457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00400" y="495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581400" y="495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200400" y="533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533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038600" y="457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038600" y="495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038600" y="533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38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838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219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219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838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19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676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676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76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3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 on all groups but one, test on last group</a:t>
            </a:r>
          </a:p>
          <a:p>
            <a:r>
              <a:rPr lang="en-US" dirty="0"/>
              <a:t>For each possible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8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19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76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76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15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15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334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15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72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172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72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81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81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00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581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386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38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200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0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81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200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386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386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386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34000" y="2895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334000" y="3276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15000" y="2895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715000" y="3276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34000" y="3657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15000" y="3657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2200" y="2895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72200" y="3276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172200" y="3657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38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8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219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219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38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219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676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676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676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7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 on all groups but one, test on last group</a:t>
            </a:r>
          </a:p>
          <a:p>
            <a:r>
              <a:rPr lang="en-US" dirty="0"/>
              <a:t>For each possible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8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19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76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76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57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95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15000" y="457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15000" y="495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334000" y="533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15000" y="533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72200" y="4572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172200" y="4953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72200" y="5334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81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81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00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581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386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38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200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0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81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200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386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386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386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34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334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15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715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3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15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2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72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172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38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838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219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219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838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19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676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676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76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6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do both!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cross-validation to tune algorithm parameters or select algorithms</a:t>
            </a:r>
          </a:p>
          <a:p>
            <a:endParaRPr lang="en-US" dirty="0"/>
          </a:p>
          <a:p>
            <a:r>
              <a:rPr lang="en-US" dirty="0"/>
              <a:t>Use held-out test set to get less over-fit final estimate of model goodness</a:t>
            </a:r>
          </a:p>
        </p:txBody>
      </p:sp>
    </p:spTree>
    <p:extLst>
      <p:ext uri="{BB962C8B-B14F-4D97-AF65-F5344CB8AC3E}">
        <p14:creationId xmlns:p14="http://schemas.microsoft.com/office/powerpoint/2010/main" val="29549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groups?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K-fold</a:t>
            </a:r>
          </a:p>
          <a:p>
            <a:pPr lvl="1"/>
            <a:r>
              <a:rPr lang="en-US" dirty="0"/>
              <a:t>Pick a number K, split into this number of groups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Leave-out-one</a:t>
            </a:r>
          </a:p>
          <a:p>
            <a:pPr lvl="1"/>
            <a:r>
              <a:rPr lang="en-US" dirty="0"/>
              <a:t>Every data point is a fold</a:t>
            </a:r>
          </a:p>
        </p:txBody>
      </p:sp>
    </p:spTree>
    <p:extLst>
      <p:ext uri="{BB962C8B-B14F-4D97-AF65-F5344CB8AC3E}">
        <p14:creationId xmlns:p14="http://schemas.microsoft.com/office/powerpoint/2010/main" val="268495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groups?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/>
          <a:lstStyle/>
          <a:p>
            <a:r>
              <a:rPr lang="en-US" dirty="0"/>
              <a:t>K-fold</a:t>
            </a:r>
          </a:p>
          <a:p>
            <a:pPr lvl="1"/>
            <a:r>
              <a:rPr lang="en-US" dirty="0"/>
              <a:t>Pick a number K, split into this number of groups</a:t>
            </a:r>
          </a:p>
          <a:p>
            <a:pPr lvl="1"/>
            <a:r>
              <a:rPr lang="en-US" dirty="0"/>
              <a:t>Quicker; preferred by some theoreticians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Leave-out-one</a:t>
            </a:r>
          </a:p>
          <a:p>
            <a:pPr lvl="1"/>
            <a:r>
              <a:rPr lang="en-US" dirty="0"/>
              <a:t>Every data point is a fold</a:t>
            </a:r>
          </a:p>
          <a:p>
            <a:pPr lvl="1"/>
            <a:r>
              <a:rPr lang="en-US" dirty="0"/>
              <a:t>More stable</a:t>
            </a:r>
          </a:p>
          <a:p>
            <a:pPr lvl="1"/>
            <a:r>
              <a:rPr lang="en-US" dirty="0"/>
              <a:t>Avoids issue of how to select folds (stratification issues)</a:t>
            </a:r>
          </a:p>
        </p:txBody>
      </p:sp>
    </p:spTree>
    <p:extLst>
      <p:ext uri="{BB962C8B-B14F-4D97-AF65-F5344CB8AC3E}">
        <p14:creationId xmlns:p14="http://schemas.microsoft.com/office/powerpoint/2010/main" val="211915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Cross-validation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Flat Cross-Validation</a:t>
            </a:r>
          </a:p>
          <a:p>
            <a:pPr lvl="1"/>
            <a:r>
              <a:rPr lang="en-US" dirty="0"/>
              <a:t>Each point has equal chance of being placed into each fold</a:t>
            </a:r>
          </a:p>
          <a:p>
            <a:pPr lvl="1"/>
            <a:endParaRPr lang="en-US" dirty="0"/>
          </a:p>
          <a:p>
            <a:r>
              <a:rPr lang="en-US" dirty="0"/>
              <a:t>Stratified Cross-Validation</a:t>
            </a:r>
          </a:p>
          <a:p>
            <a:pPr lvl="1"/>
            <a:r>
              <a:rPr lang="en-US" dirty="0"/>
              <a:t>Biases fold selection so that some variable is equally represented in each fold</a:t>
            </a:r>
          </a:p>
          <a:p>
            <a:pPr lvl="1"/>
            <a:r>
              <a:rPr lang="en-US" dirty="0"/>
              <a:t>The variable you’re trying to predict</a:t>
            </a:r>
          </a:p>
          <a:p>
            <a:pPr lvl="1"/>
            <a:r>
              <a:rPr lang="en-US" dirty="0"/>
              <a:t>Or some variable that is thought to be an important context</a:t>
            </a:r>
          </a:p>
        </p:txBody>
      </p:sp>
    </p:spTree>
    <p:extLst>
      <p:ext uri="{BB962C8B-B14F-4D97-AF65-F5344CB8AC3E}">
        <p14:creationId xmlns:p14="http://schemas.microsoft.com/office/powerpoint/2010/main" val="426974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I’ve mentioned over-fitting a few times during the last few weeks</a:t>
            </a:r>
          </a:p>
          <a:p>
            <a:endParaRPr lang="en-US" dirty="0"/>
          </a:p>
          <a:p>
            <a:r>
              <a:rPr lang="en-US" dirty="0"/>
              <a:t>Fitting to the noise as well as the signal</a:t>
            </a:r>
          </a:p>
        </p:txBody>
      </p:sp>
    </p:spTree>
    <p:extLst>
      <p:ext uri="{BB962C8B-B14F-4D97-AF65-F5344CB8AC3E}">
        <p14:creationId xmlns:p14="http://schemas.microsoft.com/office/powerpoint/2010/main" val="262041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Folds are selected so that no student’s data is represented in two folds</a:t>
            </a:r>
          </a:p>
          <a:p>
            <a:endParaRPr lang="en-US" dirty="0"/>
          </a:p>
          <a:p>
            <a:r>
              <a:rPr lang="en-US" dirty="0"/>
              <a:t>Allows you to test model generalizability </a:t>
            </a:r>
            <a:r>
              <a:rPr lang="en-US" i="1" dirty="0"/>
              <a:t>to new students</a:t>
            </a:r>
          </a:p>
          <a:p>
            <a:endParaRPr lang="en-US" i="1" dirty="0"/>
          </a:p>
          <a:p>
            <a:r>
              <a:rPr lang="en-US" dirty="0"/>
              <a:t>As opposed to testing model generalizability </a:t>
            </a:r>
            <a:r>
              <a:rPr lang="en-US" i="1" dirty="0"/>
              <a:t>to new data from the same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6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Usually the minimum cross-validation needed for educational data</a:t>
            </a:r>
          </a:p>
          <a:p>
            <a:pPr lvl="1"/>
            <a:r>
              <a:rPr lang="en-US" dirty="0"/>
              <a:t>OK to explicitly choose something else and discuss that choice</a:t>
            </a:r>
          </a:p>
          <a:p>
            <a:pPr lvl="1"/>
            <a:r>
              <a:rPr lang="en-US" dirty="0"/>
              <a:t>Not OK to just ignore the issue and do what’s easiest</a:t>
            </a:r>
          </a:p>
        </p:txBody>
      </p:sp>
    </p:spTree>
    <p:extLst>
      <p:ext uri="{BB962C8B-B14F-4D97-AF65-F5344CB8AC3E}">
        <p14:creationId xmlns:p14="http://schemas.microsoft.com/office/powerpoint/2010/main" val="158561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Levels Sometimes Used for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Lesson/Content</a:t>
            </a:r>
          </a:p>
          <a:p>
            <a:r>
              <a:rPr lang="en-US" dirty="0"/>
              <a:t>School</a:t>
            </a:r>
          </a:p>
          <a:p>
            <a:r>
              <a:rPr lang="en-US" dirty="0"/>
              <a:t>Identity (Race, Gender, Urbanicity, etc.)</a:t>
            </a:r>
          </a:p>
          <a:p>
            <a:pPr lvl="1"/>
            <a:r>
              <a:rPr lang="en-US" dirty="0"/>
              <a:t>See discussion of algorithmic bias later this week</a:t>
            </a:r>
          </a:p>
          <a:p>
            <a:r>
              <a:rPr lang="en-US" dirty="0"/>
              <a:t>Software Package</a:t>
            </a:r>
          </a:p>
          <a:p>
            <a:r>
              <a:rPr lang="en-US" dirty="0"/>
              <a:t>Session (in MOOCs, behavior in later sessions differs from behavior in earlier sessions – </a:t>
            </a:r>
            <a:r>
              <a:rPr lang="en-US" dirty="0" err="1"/>
              <a:t>Whitehill</a:t>
            </a:r>
            <a:r>
              <a:rPr lang="en-US" dirty="0"/>
              <a:t> et al., 2017)</a:t>
            </a:r>
          </a:p>
        </p:txBody>
      </p:sp>
    </p:spTree>
    <p:extLst>
      <p:ext uri="{BB962C8B-B14F-4D97-AF65-F5344CB8AC3E}">
        <p14:creationId xmlns:p14="http://schemas.microsoft.com/office/powerpoint/2010/main" val="111949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Where do you want to be able to use your model?</a:t>
            </a:r>
          </a:p>
          <a:p>
            <a:pPr lvl="1"/>
            <a:r>
              <a:rPr lang="en-US" dirty="0"/>
              <a:t>New students?</a:t>
            </a:r>
          </a:p>
          <a:p>
            <a:pPr lvl="1"/>
            <a:r>
              <a:rPr lang="en-US" dirty="0"/>
              <a:t>New schools?</a:t>
            </a:r>
          </a:p>
          <a:p>
            <a:pPr lvl="1"/>
            <a:r>
              <a:rPr lang="en-US" dirty="0"/>
              <a:t>New populations?</a:t>
            </a:r>
          </a:p>
          <a:p>
            <a:pPr lvl="1"/>
            <a:r>
              <a:rPr lang="en-US" dirty="0"/>
              <a:t>New software content?</a:t>
            </a:r>
          </a:p>
          <a:p>
            <a:pPr lvl="1"/>
            <a:endParaRPr lang="en-US" dirty="0"/>
          </a:p>
          <a:p>
            <a:r>
              <a:rPr lang="en-US" dirty="0"/>
              <a:t>Make sure to cross-validate at that level</a:t>
            </a:r>
          </a:p>
        </p:txBody>
      </p:sp>
    </p:spTree>
    <p:extLst>
      <p:ext uri="{BB962C8B-B14F-4D97-AF65-F5344CB8AC3E}">
        <p14:creationId xmlns:p14="http://schemas.microsoft.com/office/powerpoint/2010/main" val="10508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More on Generalization and Validity</a:t>
            </a:r>
          </a:p>
        </p:txBody>
      </p:sp>
    </p:spTree>
    <p:extLst>
      <p:ext uri="{BB962C8B-B14F-4D97-AF65-F5344CB8AC3E}">
        <p14:creationId xmlns:p14="http://schemas.microsoft.com/office/powerpoint/2010/main" val="199766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758080"/>
              </p:ext>
            </p:extLst>
          </p:nvPr>
        </p:nvGraphicFramePr>
        <p:xfrm>
          <a:off x="44958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588777"/>
              </p:ext>
            </p:extLst>
          </p:nvPr>
        </p:nvGraphicFramePr>
        <p:xfrm>
          <a:off x="10886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10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Good fit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5410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Over fit</a:t>
            </a:r>
          </a:p>
        </p:txBody>
      </p:sp>
    </p:spTree>
    <p:extLst>
      <p:ext uri="{BB962C8B-B14F-4D97-AF65-F5344CB8AC3E}">
        <p14:creationId xmlns:p14="http://schemas.microsoft.com/office/powerpoint/2010/main" val="20543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simpler models</a:t>
            </a:r>
          </a:p>
          <a:p>
            <a:pPr lvl="1"/>
            <a:r>
              <a:rPr lang="en-US" dirty="0"/>
              <a:t>Fewer variables  (</a:t>
            </a:r>
            <a:r>
              <a:rPr lang="en-US" dirty="0" err="1"/>
              <a:t>BiC</a:t>
            </a:r>
            <a:r>
              <a:rPr lang="en-US" dirty="0"/>
              <a:t>, AIC, Occam’s Razor)</a:t>
            </a:r>
          </a:p>
          <a:p>
            <a:pPr lvl="1"/>
            <a:r>
              <a:rPr lang="en-US" dirty="0"/>
              <a:t>Less complex functions (MDL)</a:t>
            </a:r>
          </a:p>
        </p:txBody>
      </p:sp>
    </p:spTree>
    <p:extLst>
      <p:ext uri="{BB962C8B-B14F-4D97-AF65-F5344CB8AC3E}">
        <p14:creationId xmlns:p14="http://schemas.microsoft.com/office/powerpoint/2010/main" val="339091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Over-Fitting?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Every model is over-fit in some fashion</a:t>
            </a:r>
          </a:p>
          <a:p>
            <a:endParaRPr lang="en-US" dirty="0"/>
          </a:p>
          <a:p>
            <a:r>
              <a:rPr lang="en-US" dirty="0"/>
              <a:t>The questions are:</a:t>
            </a:r>
          </a:p>
          <a:p>
            <a:pPr lvl="1"/>
            <a:r>
              <a:rPr lang="en-US" dirty="0"/>
              <a:t>How bad?</a:t>
            </a:r>
          </a:p>
          <a:p>
            <a:pPr lvl="1"/>
            <a:r>
              <a:rPr lang="en-US" dirty="0"/>
              <a:t>What is it over-fit to?</a:t>
            </a:r>
          </a:p>
        </p:txBody>
      </p:sp>
    </p:spTree>
    <p:extLst>
      <p:ext uri="{BB962C8B-B14F-4D97-AF65-F5344CB8AC3E}">
        <p14:creationId xmlns:p14="http://schemas.microsoft.com/office/powerpoint/2010/main" val="11509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Assessing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Does your model transfer to new contexts?</a:t>
            </a:r>
          </a:p>
          <a:p>
            <a:endParaRPr lang="en-US" dirty="0"/>
          </a:p>
          <a:p>
            <a:r>
              <a:rPr lang="en-US" dirty="0"/>
              <a:t>Or is it over-fit to a specific context?</a:t>
            </a:r>
          </a:p>
        </p:txBody>
      </p:sp>
    </p:spTree>
    <p:extLst>
      <p:ext uri="{BB962C8B-B14F-4D97-AF65-F5344CB8AC3E}">
        <p14:creationId xmlns:p14="http://schemas.microsoft.com/office/powerpoint/2010/main" val="346634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Set/Test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Split your data into a training set and test set</a:t>
            </a:r>
          </a:p>
        </p:txBody>
      </p:sp>
      <p:sp>
        <p:nvSpPr>
          <p:cNvPr id="4" name="Oval 3"/>
          <p:cNvSpPr/>
          <p:nvPr/>
        </p:nvSpPr>
        <p:spPr>
          <a:xfrm>
            <a:off x="8382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192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192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64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764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764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8200" y="3962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382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19200" y="3962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192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38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76400" y="3962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764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76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0" y="4572000"/>
            <a:ext cx="228600" cy="2286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4953000"/>
            <a:ext cx="228600" cy="2286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15000" y="4572000"/>
            <a:ext cx="228600" cy="2286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15000" y="4953000"/>
            <a:ext cx="228600" cy="2286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34000" y="5334000"/>
            <a:ext cx="228600" cy="2286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15000" y="5334000"/>
            <a:ext cx="228600" cy="2286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72200" y="4572000"/>
            <a:ext cx="228600" cy="2286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172200" y="4953000"/>
            <a:ext cx="228600" cy="2286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72200" y="5334000"/>
            <a:ext cx="228600" cy="2286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336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36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146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146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1336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146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9718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718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33600" y="3962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1336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14600" y="3962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146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1336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146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971800" y="3962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9718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971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4290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4290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100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8100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290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100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672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2672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2672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0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Model tested on unseen data</a:t>
            </a:r>
          </a:p>
          <a:p>
            <a:r>
              <a:rPr lang="en-US" dirty="0"/>
              <a:t>But uses data unevenly</a:t>
            </a:r>
          </a:p>
        </p:txBody>
      </p:sp>
    </p:spTree>
    <p:extLst>
      <p:ext uri="{BB962C8B-B14F-4D97-AF65-F5344CB8AC3E}">
        <p14:creationId xmlns:p14="http://schemas.microsoft.com/office/powerpoint/2010/main" val="365690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data points into N equal-size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382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192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764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764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764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19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8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19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76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76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76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15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150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334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15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72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172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72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814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814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00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581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386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38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200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0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814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200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386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0386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386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34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334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15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7150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3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15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22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722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172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</TotalTime>
  <Words>532</Words>
  <Application>Microsoft Office PowerPoint</Application>
  <PresentationFormat>On-screen Show (4:3)</PresentationFormat>
  <Paragraphs>112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Tw Cen MT</vt:lpstr>
      <vt:lpstr>Wingdings</vt:lpstr>
      <vt:lpstr>Wingdings 2</vt:lpstr>
      <vt:lpstr>Median</vt:lpstr>
      <vt:lpstr>Week 2 Video 5</vt:lpstr>
      <vt:lpstr>Over-Fitting</vt:lpstr>
      <vt:lpstr>Over-Fitting</vt:lpstr>
      <vt:lpstr>Reducing Over-Fitting</vt:lpstr>
      <vt:lpstr>Eliminating Over-Fitting?</vt:lpstr>
      <vt:lpstr>Assessing Generalizability</vt:lpstr>
      <vt:lpstr>Training Set/Test Set</vt:lpstr>
      <vt:lpstr>Notes</vt:lpstr>
      <vt:lpstr>Cross-validation</vt:lpstr>
      <vt:lpstr>Cross-validation</vt:lpstr>
      <vt:lpstr>Cross-validation</vt:lpstr>
      <vt:lpstr>Cross-validation</vt:lpstr>
      <vt:lpstr>Cross-validation</vt:lpstr>
      <vt:lpstr>Cross-validation</vt:lpstr>
      <vt:lpstr>Cross-validation</vt:lpstr>
      <vt:lpstr>You can do both!</vt:lpstr>
      <vt:lpstr>How many groups?</vt:lpstr>
      <vt:lpstr>How many groups?</vt:lpstr>
      <vt:lpstr>Cross-validation variants</vt:lpstr>
      <vt:lpstr>Student-level cross-validation</vt:lpstr>
      <vt:lpstr>Student-level cross-validation</vt:lpstr>
      <vt:lpstr>Other Levels Sometimes Used for Cross-Validation</vt:lpstr>
      <vt:lpstr>Important Consideration</vt:lpstr>
      <vt:lpstr>Next Lecture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</dc:title>
  <dc:creator>Baker, Ryan Shaun</dc:creator>
  <cp:lastModifiedBy>Ryan</cp:lastModifiedBy>
  <cp:revision>40</cp:revision>
  <dcterms:created xsi:type="dcterms:W3CDTF">2013-06-19T18:06:33Z</dcterms:created>
  <dcterms:modified xsi:type="dcterms:W3CDTF">2023-01-18T16:45:01Z</dcterms:modified>
</cp:coreProperties>
</file>