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5" r:id="rId2"/>
    <p:sldId id="368" r:id="rId3"/>
    <p:sldId id="440" r:id="rId4"/>
    <p:sldId id="441" r:id="rId5"/>
    <p:sldId id="443" r:id="rId6"/>
    <p:sldId id="442" r:id="rId7"/>
    <p:sldId id="444" r:id="rId8"/>
    <p:sldId id="472" r:id="rId9"/>
    <p:sldId id="445" r:id="rId10"/>
    <p:sldId id="446" r:id="rId11"/>
    <p:sldId id="438" r:id="rId12"/>
    <p:sldId id="448" r:id="rId13"/>
    <p:sldId id="449" r:id="rId14"/>
    <p:sldId id="450" r:id="rId15"/>
    <p:sldId id="451" r:id="rId16"/>
    <p:sldId id="452" r:id="rId17"/>
    <p:sldId id="453" r:id="rId18"/>
    <p:sldId id="454" r:id="rId19"/>
    <p:sldId id="455" r:id="rId20"/>
    <p:sldId id="456" r:id="rId21"/>
    <p:sldId id="457" r:id="rId22"/>
    <p:sldId id="458" r:id="rId23"/>
    <p:sldId id="459" r:id="rId24"/>
    <p:sldId id="462" r:id="rId25"/>
    <p:sldId id="463" r:id="rId26"/>
    <p:sldId id="466" r:id="rId27"/>
    <p:sldId id="464" r:id="rId28"/>
    <p:sldId id="467" r:id="rId29"/>
    <p:sldId id="468" r:id="rId30"/>
    <p:sldId id="469" r:id="rId31"/>
    <p:sldId id="34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73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8A84AD5-D568-4B05-838D-38B0CED33E3B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4AD5-D568-4B05-838D-38B0CED33E3B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8A84AD5-D568-4B05-838D-38B0CED33E3B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4AD5-D568-4B05-838D-38B0CED33E3B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4AD5-D568-4B05-838D-38B0CED33E3B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8A84AD5-D568-4B05-838D-38B0CED33E3B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8A84AD5-D568-4B05-838D-38B0CED33E3B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4AD5-D568-4B05-838D-38B0CED33E3B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4AD5-D568-4B05-838D-38B0CED33E3B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4AD5-D568-4B05-838D-38B0CED33E3B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8A84AD5-D568-4B05-838D-38B0CED33E3B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8A84AD5-D568-4B05-838D-38B0CED33E3B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71600" y="2667000"/>
            <a:ext cx="7123113" cy="174942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Automated Feature Generation</a:t>
            </a:r>
            <a:br>
              <a:rPr lang="en-US" sz="4000" dirty="0">
                <a:solidFill>
                  <a:schemeClr val="accent1"/>
                </a:solidFill>
              </a:rPr>
            </a:br>
            <a:r>
              <a:rPr lang="en-US" sz="4000" dirty="0">
                <a:solidFill>
                  <a:schemeClr val="accent1"/>
                </a:solidFill>
              </a:rPr>
              <a:t>Automated Feature Selection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3 Video 4</a:t>
            </a:r>
          </a:p>
        </p:txBody>
      </p:sp>
    </p:spTree>
    <p:extLst>
      <p:ext uri="{BB962C8B-B14F-4D97-AF65-F5344CB8AC3E}">
        <p14:creationId xmlns:p14="http://schemas.microsoft.com/office/powerpoint/2010/main" val="3716619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Degrees of conservatism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But doing some automated feature generation before running a conservative algorithm like Linear Regression or Logistic Regression</a:t>
            </a:r>
          </a:p>
          <a:p>
            <a:endParaRPr lang="en-US" dirty="0"/>
          </a:p>
          <a:p>
            <a:r>
              <a:rPr lang="en-US" dirty="0"/>
              <a:t>Can provide an option that is less conservative than just running a conservative algorithm</a:t>
            </a:r>
          </a:p>
          <a:p>
            <a:endParaRPr lang="en-US" dirty="0"/>
          </a:p>
          <a:p>
            <a:r>
              <a:rPr lang="en-US" dirty="0"/>
              <a:t>But which is more conservative than algorithms that look for a broad range of functional forms</a:t>
            </a:r>
          </a:p>
        </p:txBody>
      </p:sp>
    </p:spTree>
    <p:extLst>
      <p:ext uri="{BB962C8B-B14F-4D97-AF65-F5344CB8AC3E}">
        <p14:creationId xmlns:p14="http://schemas.microsoft.com/office/powerpoint/2010/main" val="258373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Automated Feature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process of selecting features prior to running an algorithm </a:t>
            </a:r>
          </a:p>
        </p:txBody>
      </p:sp>
    </p:spTree>
    <p:extLst>
      <p:ext uri="{BB962C8B-B14F-4D97-AF65-F5344CB8AC3E}">
        <p14:creationId xmlns:p14="http://schemas.microsoft.com/office/powerpoint/2010/main" val="3697591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First, a warning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/>
          <a:lstStyle/>
          <a:p>
            <a:r>
              <a:rPr lang="en-US" dirty="0"/>
              <a:t>Doing automated feature selection on your whole data set prior to building models</a:t>
            </a:r>
          </a:p>
          <a:p>
            <a:endParaRPr lang="en-US" dirty="0"/>
          </a:p>
          <a:p>
            <a:r>
              <a:rPr lang="en-US" dirty="0"/>
              <a:t>Raises the chance of over-fitting and getting better numbers, even if you use cross-validation when building models</a:t>
            </a:r>
          </a:p>
          <a:p>
            <a:endParaRPr lang="en-US" dirty="0"/>
          </a:p>
          <a:p>
            <a:r>
              <a:rPr lang="en-US" dirty="0"/>
              <a:t>You can control for this by </a:t>
            </a:r>
          </a:p>
          <a:p>
            <a:pPr lvl="1"/>
            <a:r>
              <a:rPr lang="en-US" dirty="0"/>
              <a:t>Holding out a test set</a:t>
            </a:r>
          </a:p>
          <a:p>
            <a:pPr lvl="1"/>
            <a:r>
              <a:rPr lang="en-US" dirty="0"/>
              <a:t>Obtaining another test set later</a:t>
            </a:r>
          </a:p>
        </p:txBody>
      </p:sp>
    </p:spTree>
    <p:extLst>
      <p:ext uri="{BB962C8B-B14F-4D97-AF65-F5344CB8AC3E}">
        <p14:creationId xmlns:p14="http://schemas.microsoft.com/office/powerpoint/2010/main" val="297963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Filtering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Throw out variables that are too closely correlated to each other</a:t>
            </a:r>
          </a:p>
          <a:p>
            <a:r>
              <a:rPr lang="en-US" dirty="0"/>
              <a:t>But which one do you throw out?</a:t>
            </a:r>
          </a:p>
          <a:p>
            <a:r>
              <a:rPr lang="en-US" dirty="0"/>
              <a:t>An arbitrary decision, and sometimes the better variables get filtered</a:t>
            </a:r>
            <a:br>
              <a:rPr lang="en-US" dirty="0"/>
            </a:br>
            <a:r>
              <a:rPr lang="en-US" dirty="0"/>
              <a:t>(cf. Sao Pedro et al., 2012)</a:t>
            </a:r>
          </a:p>
        </p:txBody>
      </p:sp>
    </p:spTree>
    <p:extLst>
      <p:ext uri="{BB962C8B-B14F-4D97-AF65-F5344CB8AC3E}">
        <p14:creationId xmlns:p14="http://schemas.microsoft.com/office/powerpoint/2010/main" val="3772662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Fast Correlation-Based Filtering</a:t>
            </a:r>
            <a:br>
              <a:rPr lang="en-US" dirty="0"/>
            </a:br>
            <a:r>
              <a:rPr lang="en-US" dirty="0"/>
              <a:t>(Yu &amp; Liu, 2005)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Find the correlation between each pair of features</a:t>
            </a:r>
          </a:p>
          <a:p>
            <a:pPr lvl="1"/>
            <a:r>
              <a:rPr lang="en-US" dirty="0"/>
              <a:t>Or other measure of relatedness – Yu &amp; Liu use entropy despite the name</a:t>
            </a:r>
          </a:p>
          <a:p>
            <a:pPr lvl="1"/>
            <a:r>
              <a:rPr lang="en-US" dirty="0"/>
              <a:t>I like correlation personally</a:t>
            </a:r>
          </a:p>
          <a:p>
            <a:r>
              <a:rPr lang="en-US" dirty="0"/>
              <a:t>Sort the features by their correlation to the predicted variable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19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Fast Correlation-Based Filtering</a:t>
            </a:r>
            <a:br>
              <a:rPr lang="en-US" dirty="0"/>
            </a:br>
            <a:r>
              <a:rPr lang="en-US" dirty="0"/>
              <a:t>(Yu &amp; Liu, 2005)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Take the best feature</a:t>
            </a:r>
          </a:p>
          <a:p>
            <a:pPr lvl="1"/>
            <a:r>
              <a:rPr lang="en-US" dirty="0"/>
              <a:t>E.g. the feature most correlated to the predicted variable</a:t>
            </a:r>
          </a:p>
          <a:p>
            <a:r>
              <a:rPr lang="en-US" dirty="0"/>
              <a:t>Save the best feature</a:t>
            </a:r>
          </a:p>
          <a:p>
            <a:r>
              <a:rPr lang="en-US" dirty="0"/>
              <a:t>Throw out all other features that are too highly correlated to that best feature</a:t>
            </a:r>
          </a:p>
          <a:p>
            <a:r>
              <a:rPr lang="en-US" dirty="0"/>
              <a:t>Take all other features, and repeat the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720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Fast Correlation-Based Filtering</a:t>
            </a:r>
            <a:br>
              <a:rPr lang="en-US" dirty="0"/>
            </a:br>
            <a:r>
              <a:rPr lang="en-US" dirty="0"/>
              <a:t>(Yu &amp; Liu, 2005)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Gives you a set of variables that are not too highly correlated to each other, but are well correlated to the predicted variable</a:t>
            </a:r>
          </a:p>
        </p:txBody>
      </p:sp>
    </p:spTree>
    <p:extLst>
      <p:ext uri="{BB962C8B-B14F-4D97-AF65-F5344CB8AC3E}">
        <p14:creationId xmlns:p14="http://schemas.microsoft.com/office/powerpoint/2010/main" val="2426675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063552"/>
              </p:ext>
            </p:extLst>
          </p:nvPr>
        </p:nvGraphicFramePr>
        <p:xfrm>
          <a:off x="609600" y="1752600"/>
          <a:ext cx="8153400" cy="413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055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Predicted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0171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Cutoff = .65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272421"/>
              </p:ext>
            </p:extLst>
          </p:nvPr>
        </p:nvGraphicFramePr>
        <p:xfrm>
          <a:off x="609600" y="1752600"/>
          <a:ext cx="8153400" cy="413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055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Predicted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.58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239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and Save the Best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532672"/>
              </p:ext>
            </p:extLst>
          </p:nvPr>
        </p:nvGraphicFramePr>
        <p:xfrm>
          <a:off x="609600" y="1752600"/>
          <a:ext cx="8153400" cy="413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055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Predicted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B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.8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.7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.6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.5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.68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.58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3856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Automated Feature Generation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creation of new data features in an automated fashion from existing data features</a:t>
            </a:r>
          </a:p>
        </p:txBody>
      </p:sp>
    </p:spTree>
    <p:extLst>
      <p:ext uri="{BB962C8B-B14F-4D97-AF65-F5344CB8AC3E}">
        <p14:creationId xmlns:p14="http://schemas.microsoft.com/office/powerpoint/2010/main" val="47007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too-correlated variables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29789"/>
              </p:ext>
            </p:extLst>
          </p:nvPr>
        </p:nvGraphicFramePr>
        <p:xfrm>
          <a:off x="609600" y="1752600"/>
          <a:ext cx="8153400" cy="413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055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Predicted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B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.8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.7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.6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.5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.68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C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.62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D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.8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.54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.58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204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Save the best remaining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539161"/>
              </p:ext>
            </p:extLst>
          </p:nvPr>
        </p:nvGraphicFramePr>
        <p:xfrm>
          <a:off x="609600" y="1752600"/>
          <a:ext cx="8153400" cy="413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055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Predicted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A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.6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.5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.4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.3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.7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.65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B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.8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.7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.6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.5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.68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C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.62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D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.8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.54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.58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1368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too-correlated variables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719588"/>
              </p:ext>
            </p:extLst>
          </p:nvPr>
        </p:nvGraphicFramePr>
        <p:xfrm>
          <a:off x="609600" y="1752600"/>
          <a:ext cx="8153400" cy="413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055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Predicted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A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.6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.5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.4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.3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.7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.65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B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.8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.7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.6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.5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.68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C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.62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D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.8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.54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F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.58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7624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remaining over threshold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22650"/>
              </p:ext>
            </p:extLst>
          </p:nvPr>
        </p:nvGraphicFramePr>
        <p:xfrm>
          <a:off x="609600" y="1752600"/>
          <a:ext cx="8153400" cy="413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055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Predicted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A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.6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.5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.4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.3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.7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.65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B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.8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.7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.6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.5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.68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C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.62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D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.8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.54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.32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F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.58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352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set of features was the best set that was not too highly-correlated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219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In-Video Quiz: What Variables will be kept? (Cutoff = 0.65)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variables emerge from this table?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741124"/>
              </p:ext>
            </p:extLst>
          </p:nvPr>
        </p:nvGraphicFramePr>
        <p:xfrm>
          <a:off x="609600" y="1752600"/>
          <a:ext cx="8153400" cy="413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055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Predicted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3200" kern="1200" dirty="0">
                          <a:solidFill>
                            <a:schemeClr val="dk1"/>
                          </a:solidFill>
                        </a:rPr>
                        <a:t>G</a:t>
                      </a:r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3200" kern="1200" dirty="0">
                          <a:solidFill>
                            <a:schemeClr val="dk1"/>
                          </a:solidFill>
                        </a:rPr>
                        <a:t>.7</a:t>
                      </a:r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3200" kern="1200" dirty="0">
                          <a:solidFill>
                            <a:schemeClr val="dk1"/>
                          </a:solidFill>
                        </a:rPr>
                        <a:t>.8</a:t>
                      </a:r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3200" kern="1200" dirty="0">
                          <a:solidFill>
                            <a:schemeClr val="dk1"/>
                          </a:solidFill>
                        </a:rPr>
                        <a:t>.8</a:t>
                      </a:r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3200" kern="1200" dirty="0">
                          <a:solidFill>
                            <a:schemeClr val="dk1"/>
                          </a:solidFill>
                        </a:rPr>
                        <a:t>.4</a:t>
                      </a:r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3200" kern="1200" dirty="0">
                          <a:solidFill>
                            <a:schemeClr val="dk1"/>
                          </a:solidFill>
                        </a:rPr>
                        <a:t>.3</a:t>
                      </a:r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3200" kern="1200" dirty="0">
                          <a:solidFill>
                            <a:schemeClr val="dk1"/>
                          </a:solidFill>
                        </a:rPr>
                        <a:t>.72</a:t>
                      </a:r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3200" kern="1200" dirty="0">
                          <a:solidFill>
                            <a:schemeClr val="dk1"/>
                          </a:solidFill>
                        </a:rPr>
                        <a:t>H</a:t>
                      </a:r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3200" kern="1200" dirty="0">
                          <a:solidFill>
                            <a:schemeClr val="dk1"/>
                          </a:solidFill>
                        </a:rPr>
                        <a:t>.8</a:t>
                      </a:r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3200" kern="1200" dirty="0">
                          <a:solidFill>
                            <a:schemeClr val="dk1"/>
                          </a:solidFill>
                        </a:rPr>
                        <a:t>.7</a:t>
                      </a:r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3200" kern="1200" dirty="0">
                          <a:solidFill>
                            <a:schemeClr val="dk1"/>
                          </a:solidFill>
                        </a:rPr>
                        <a:t>.6</a:t>
                      </a:r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3200" kern="1200" dirty="0">
                          <a:solidFill>
                            <a:schemeClr val="dk1"/>
                          </a:solidFill>
                        </a:rPr>
                        <a:t>.5</a:t>
                      </a:r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3200" kern="1200" dirty="0">
                          <a:solidFill>
                            <a:schemeClr val="dk1"/>
                          </a:solidFill>
                        </a:rPr>
                        <a:t>.38</a:t>
                      </a:r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3200" kern="1200" dirty="0">
                          <a:solidFill>
                            <a:schemeClr val="dk1"/>
                          </a:solidFill>
                        </a:rPr>
                        <a:t>I</a:t>
                      </a:r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3200" kern="1200" dirty="0">
                          <a:solidFill>
                            <a:schemeClr val="dk1"/>
                          </a:solidFill>
                        </a:rPr>
                        <a:t>.8</a:t>
                      </a:r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3200" kern="1200" dirty="0">
                          <a:solidFill>
                            <a:schemeClr val="dk1"/>
                          </a:solidFill>
                        </a:rPr>
                        <a:t>.3</a:t>
                      </a:r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3200" kern="1200" dirty="0">
                          <a:solidFill>
                            <a:schemeClr val="dk1"/>
                          </a:solidFill>
                        </a:rPr>
                        <a:t>.4</a:t>
                      </a:r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3200" kern="1200" dirty="0">
                          <a:solidFill>
                            <a:schemeClr val="dk1"/>
                          </a:solidFill>
                        </a:rPr>
                        <a:t>.82</a:t>
                      </a:r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3200" kern="1200" dirty="0">
                          <a:solidFill>
                            <a:schemeClr val="dk1"/>
                          </a:solidFill>
                        </a:rPr>
                        <a:t>J</a:t>
                      </a:r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3200" kern="1200" dirty="0">
                          <a:solidFill>
                            <a:schemeClr val="dk1"/>
                          </a:solidFill>
                        </a:rPr>
                        <a:t>.8</a:t>
                      </a:r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3200" kern="1200" dirty="0">
                          <a:solidFill>
                            <a:schemeClr val="dk1"/>
                          </a:solidFill>
                        </a:rPr>
                        <a:t>.1</a:t>
                      </a:r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3200" kern="1200" dirty="0">
                          <a:solidFill>
                            <a:schemeClr val="dk1"/>
                          </a:solidFill>
                        </a:rPr>
                        <a:t>.75</a:t>
                      </a:r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3200" kern="1200" dirty="0">
                          <a:solidFill>
                            <a:schemeClr val="dk1"/>
                          </a:solidFill>
                        </a:rPr>
                        <a:t>K</a:t>
                      </a:r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3200" kern="1200" dirty="0">
                          <a:solidFill>
                            <a:schemeClr val="dk1"/>
                          </a:solidFill>
                        </a:rPr>
                        <a:t>.5</a:t>
                      </a:r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3200" kern="1200" dirty="0">
                          <a:solidFill>
                            <a:schemeClr val="dk1"/>
                          </a:solidFill>
                        </a:rPr>
                        <a:t>.65</a:t>
                      </a:r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3200" kern="1200" dirty="0">
                          <a:solidFill>
                            <a:schemeClr val="dk1"/>
                          </a:solidFill>
                        </a:rPr>
                        <a:t>L</a:t>
                      </a:r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kern="1200" dirty="0">
                          <a:solidFill>
                            <a:schemeClr val="dk1"/>
                          </a:solidFill>
                        </a:rPr>
                        <a:t>.42</a:t>
                      </a:r>
                      <a:endParaRPr kumimoji="0"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60960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A) I, K, L		B) I, K		C) G, K, L		D) G, H, I, J	</a:t>
            </a:r>
          </a:p>
        </p:txBody>
      </p:sp>
    </p:spTree>
    <p:extLst>
      <p:ext uri="{BB962C8B-B14F-4D97-AF65-F5344CB8AC3E}">
        <p14:creationId xmlns:p14="http://schemas.microsoft.com/office/powerpoint/2010/main" val="2609669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Removing features that could have second-order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Run your algorithm with each feature alone</a:t>
            </a:r>
          </a:p>
          <a:p>
            <a:pPr lvl="1"/>
            <a:r>
              <a:rPr lang="en-US" dirty="0"/>
              <a:t>E.g. if you have 50 features, run your algorithm 50 times</a:t>
            </a:r>
          </a:p>
          <a:p>
            <a:pPr lvl="1"/>
            <a:r>
              <a:rPr lang="en-US" dirty="0"/>
              <a:t>With cross-validation turned on</a:t>
            </a:r>
          </a:p>
          <a:p>
            <a:pPr lvl="1"/>
            <a:endParaRPr lang="en-US" dirty="0"/>
          </a:p>
          <a:p>
            <a:r>
              <a:rPr lang="en-US" dirty="0"/>
              <a:t>Throw out all variables that are equal to or worse than chance in a single-feature model</a:t>
            </a:r>
          </a:p>
          <a:p>
            <a:endParaRPr lang="en-US" dirty="0"/>
          </a:p>
          <a:p>
            <a:r>
              <a:rPr lang="en-US" dirty="0"/>
              <a:t>Reduces the scope for over-fitting</a:t>
            </a:r>
          </a:p>
          <a:p>
            <a:pPr lvl="1"/>
            <a:r>
              <a:rPr lang="en-US" dirty="0"/>
              <a:t>But also for finding genuine second-order effects</a:t>
            </a:r>
          </a:p>
        </p:txBody>
      </p:sp>
    </p:spTree>
    <p:extLst>
      <p:ext uri="{BB962C8B-B14F-4D97-AF65-F5344CB8AC3E}">
        <p14:creationId xmlns:p14="http://schemas.microsoft.com/office/powerpoint/2010/main" val="274485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Another thing you can do is introduce an outer-loop forward selection procedure outside your algorithm</a:t>
            </a:r>
          </a:p>
          <a:p>
            <a:endParaRPr lang="en-US" dirty="0"/>
          </a:p>
          <a:p>
            <a:r>
              <a:rPr lang="en-US" dirty="0"/>
              <a:t>In other words, try running your algorithm on every variable individually (using cross-validation)</a:t>
            </a:r>
          </a:p>
          <a:p>
            <a:r>
              <a:rPr lang="en-US" dirty="0"/>
              <a:t>Take the best model, and keep that variable</a:t>
            </a:r>
          </a:p>
          <a:p>
            <a:r>
              <a:rPr lang="en-US" dirty="0"/>
              <a:t>Now try running your algorithm using that variable and, in addition, each other variable</a:t>
            </a:r>
          </a:p>
          <a:p>
            <a:r>
              <a:rPr lang="en-US" dirty="0"/>
              <a:t>Take the best model, and keep both variables</a:t>
            </a:r>
          </a:p>
          <a:p>
            <a:r>
              <a:rPr lang="en-US" dirty="0"/>
              <a:t>Repeat until no variable can be added that makes the model better</a:t>
            </a:r>
          </a:p>
        </p:txBody>
      </p:sp>
    </p:spTree>
    <p:extLst>
      <p:ext uri="{BB962C8B-B14F-4D97-AF65-F5344CB8AC3E}">
        <p14:creationId xmlns:p14="http://schemas.microsoft.com/office/powerpoint/2010/main" val="1054752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This finds the best set of variables rather than finding the goodness of the best model selected out of the whole data set</a:t>
            </a:r>
          </a:p>
          <a:p>
            <a:endParaRPr lang="en-US" dirty="0"/>
          </a:p>
          <a:p>
            <a:r>
              <a:rPr lang="en-US" dirty="0"/>
              <a:t>Improves performance on the current data set</a:t>
            </a:r>
          </a:p>
          <a:p>
            <a:pPr lvl="1"/>
            <a:r>
              <a:rPr lang="en-US" dirty="0"/>
              <a:t>i.e. over-fitting</a:t>
            </a:r>
          </a:p>
          <a:p>
            <a:pPr lvl="1"/>
            <a:r>
              <a:rPr lang="en-US" dirty="0"/>
              <a:t>Can lead to over-estimation of model goodness</a:t>
            </a:r>
          </a:p>
          <a:p>
            <a:endParaRPr lang="en-US" dirty="0"/>
          </a:p>
          <a:p>
            <a:r>
              <a:rPr lang="en-US" dirty="0"/>
              <a:t>But may lead to better performance on a held-out test-set than a model built using all variables</a:t>
            </a:r>
          </a:p>
          <a:p>
            <a:pPr lvl="1"/>
            <a:r>
              <a:rPr lang="en-US" dirty="0"/>
              <a:t>Since a simpler, more parsimonious model emerges</a:t>
            </a:r>
          </a:p>
        </p:txBody>
      </p:sp>
    </p:spTree>
    <p:extLst>
      <p:ext uri="{BB962C8B-B14F-4D97-AF65-F5344CB8AC3E}">
        <p14:creationId xmlns:p14="http://schemas.microsoft.com/office/powerpoint/2010/main" val="2065258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may be asking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Shouldn’t you let your fancy algorithm pick the variables for you?</a:t>
            </a:r>
          </a:p>
          <a:p>
            <a:endParaRPr lang="en-US" dirty="0"/>
          </a:p>
          <a:p>
            <a:r>
              <a:rPr lang="en-US" dirty="0"/>
              <a:t>Feature selection methods are a way of making your overall process more conservative</a:t>
            </a:r>
          </a:p>
          <a:p>
            <a:pPr lvl="1"/>
            <a:r>
              <a:rPr lang="en-US" dirty="0"/>
              <a:t>Valuable when you want to under-fit</a:t>
            </a:r>
          </a:p>
        </p:txBody>
      </p:sp>
    </p:spTree>
    <p:extLst>
      <p:ext uri="{BB962C8B-B14F-4D97-AF65-F5344CB8AC3E}">
        <p14:creationId xmlns:p14="http://schemas.microsoft.com/office/powerpoint/2010/main" val="1572295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Multiplicative Interactions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You have variables A and B</a:t>
            </a:r>
          </a:p>
          <a:p>
            <a:r>
              <a:rPr lang="en-US" dirty="0"/>
              <a:t>New variable C = A * B</a:t>
            </a:r>
          </a:p>
          <a:p>
            <a:endParaRPr lang="en-US" dirty="0"/>
          </a:p>
          <a:p>
            <a:r>
              <a:rPr lang="en-US" dirty="0"/>
              <a:t>Do this for all possible variables</a:t>
            </a:r>
          </a:p>
        </p:txBody>
      </p:sp>
    </p:spTree>
    <p:extLst>
      <p:ext uri="{BB962C8B-B14F-4D97-AF65-F5344CB8AC3E}">
        <p14:creationId xmlns:p14="http://schemas.microsoft.com/office/powerpoint/2010/main" val="3863900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Automated Feature Generation and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Ways to adjust the degree of conservatism of your overall approach</a:t>
            </a:r>
          </a:p>
          <a:p>
            <a:endParaRPr lang="en-US" dirty="0"/>
          </a:p>
          <a:p>
            <a:r>
              <a:rPr lang="en-US" dirty="0"/>
              <a:t>Can be useful things to try at the margins</a:t>
            </a:r>
          </a:p>
          <a:p>
            <a:endParaRPr lang="en-US" dirty="0"/>
          </a:p>
          <a:p>
            <a:r>
              <a:rPr lang="en-US" dirty="0"/>
              <a:t>Won’t turn junk into a beautiful model</a:t>
            </a:r>
          </a:p>
        </p:txBody>
      </p:sp>
    </p:spTree>
    <p:extLst>
      <p:ext uri="{BB962C8B-B14F-4D97-AF65-F5344CB8AC3E}">
        <p14:creationId xmlns:p14="http://schemas.microsoft.com/office/powerpoint/2010/main" val="3772255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Knowledge Engineering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66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Multiplicative Interactions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well-known way to create new features</a:t>
            </a:r>
          </a:p>
          <a:p>
            <a:r>
              <a:rPr lang="en-US" dirty="0"/>
              <a:t>Rich history in statistics and statistical analysis</a:t>
            </a:r>
          </a:p>
        </p:txBody>
      </p:sp>
    </p:spTree>
    <p:extLst>
      <p:ext uri="{BB962C8B-B14F-4D97-AF65-F5344CB8AC3E}">
        <p14:creationId xmlns:p14="http://schemas.microsoft.com/office/powerpoint/2010/main" val="604528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 Common 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A/B</a:t>
            </a:r>
          </a:p>
          <a:p>
            <a:r>
              <a:rPr lang="en-US" dirty="0"/>
              <a:t>You have to decide what to do when B=0</a:t>
            </a:r>
          </a:p>
        </p:txBody>
      </p:sp>
    </p:spTree>
    <p:extLst>
      <p:ext uri="{BB962C8B-B14F-4D97-AF65-F5344CB8AC3E}">
        <p14:creationId xmlns:p14="http://schemas.microsoft.com/office/powerpoint/2010/main" val="356340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Transformations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X</a:t>
            </a:r>
            <a:r>
              <a:rPr lang="en-US" baseline="30000" dirty="0"/>
              <a:t>2</a:t>
            </a:r>
            <a:endParaRPr lang="en-US" dirty="0"/>
          </a:p>
          <a:p>
            <a:r>
              <a:rPr lang="en-US" dirty="0" err="1"/>
              <a:t>Sqrt</a:t>
            </a:r>
            <a:r>
              <a:rPr lang="en-US" dirty="0"/>
              <a:t>(X)</a:t>
            </a:r>
          </a:p>
          <a:p>
            <a:r>
              <a:rPr lang="en-US" dirty="0"/>
              <a:t>Ln(X)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65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Automated Threshold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Turn a numerical variable into a binary</a:t>
            </a:r>
          </a:p>
          <a:p>
            <a:r>
              <a:rPr lang="en-US" dirty="0"/>
              <a:t>Try to find the cut-off point that maximizes the split in your dependent variable</a:t>
            </a:r>
          </a:p>
          <a:p>
            <a:pPr lvl="1"/>
            <a:r>
              <a:rPr lang="en-US" dirty="0"/>
              <a:t>Most decision tree algorithms do something very much like this</a:t>
            </a:r>
          </a:p>
        </p:txBody>
      </p:sp>
    </p:spTree>
    <p:extLst>
      <p:ext uri="{BB962C8B-B14F-4D97-AF65-F5344CB8AC3E}">
        <p14:creationId xmlns:p14="http://schemas.microsoft.com/office/powerpoint/2010/main" val="3931566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0466E-7DA1-5238-C0EF-B8A3CF986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Autoencoders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E9C26-8952-9C7B-A71F-85C0415FDFC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Various approaches that take raw data streams and try to distill variables from them</a:t>
            </a:r>
          </a:p>
          <a:p>
            <a:pPr lvl="1"/>
            <a:r>
              <a:rPr lang="en-US" dirty="0"/>
              <a:t>Uses neural network to find structure in variables in an unsupervised fashion</a:t>
            </a:r>
          </a:p>
          <a:p>
            <a:pPr lvl="1"/>
            <a:r>
              <a:rPr lang="en-US" dirty="0"/>
              <a:t>Variety of different algorithms for this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18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this anyways?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lot of algorithms will do simple forms of this</a:t>
            </a:r>
          </a:p>
          <a:p>
            <a:r>
              <a:rPr lang="en-US" dirty="0"/>
              <a:t>Why use a neural network to distill features, rather than just using a neural network?</a:t>
            </a:r>
          </a:p>
        </p:txBody>
      </p:sp>
    </p:spTree>
    <p:extLst>
      <p:ext uri="{BB962C8B-B14F-4D97-AF65-F5344CB8AC3E}">
        <p14:creationId xmlns:p14="http://schemas.microsoft.com/office/powerpoint/2010/main" val="1113939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329</TotalTime>
  <Words>1299</Words>
  <Application>Microsoft Office PowerPoint</Application>
  <PresentationFormat>On-screen Show (4:3)</PresentationFormat>
  <Paragraphs>386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Tw Cen MT</vt:lpstr>
      <vt:lpstr>Wingdings</vt:lpstr>
      <vt:lpstr>Wingdings 2</vt:lpstr>
      <vt:lpstr>Median</vt:lpstr>
      <vt:lpstr>Week 3 Video 4</vt:lpstr>
      <vt:lpstr>Automated Feature Generation</vt:lpstr>
      <vt:lpstr>Multiplicative Interactions</vt:lpstr>
      <vt:lpstr>Multiplicative Interactions</vt:lpstr>
      <vt:lpstr>Less Common Variant</vt:lpstr>
      <vt:lpstr>Function Transformations</vt:lpstr>
      <vt:lpstr>Automated Threshold Selection</vt:lpstr>
      <vt:lpstr>Autoencoders</vt:lpstr>
      <vt:lpstr>Why do this anyways?</vt:lpstr>
      <vt:lpstr>Degrees of conservatism</vt:lpstr>
      <vt:lpstr>Automated Feature Selection</vt:lpstr>
      <vt:lpstr>First, a warning</vt:lpstr>
      <vt:lpstr>Correlation Filtering</vt:lpstr>
      <vt:lpstr>Fast Correlation-Based Filtering (Yu &amp; Liu, 2005)</vt:lpstr>
      <vt:lpstr>Fast Correlation-Based Filtering (Yu &amp; Liu, 2005)</vt:lpstr>
      <vt:lpstr>Fast Correlation-Based Filtering (Yu &amp; Liu, 2005)</vt:lpstr>
      <vt:lpstr>Example</vt:lpstr>
      <vt:lpstr>Cutoff = .65</vt:lpstr>
      <vt:lpstr>Find and Save the Best</vt:lpstr>
      <vt:lpstr>Delete too-correlated variables</vt:lpstr>
      <vt:lpstr>Save the best remaining</vt:lpstr>
      <vt:lpstr>Delete too-correlated variables</vt:lpstr>
      <vt:lpstr>No remaining over threshold</vt:lpstr>
      <vt:lpstr>Note</vt:lpstr>
      <vt:lpstr>In-Video Quiz: What Variables will be kept? (Cutoff = 0.65)</vt:lpstr>
      <vt:lpstr>Removing features that could have second-order effects</vt:lpstr>
      <vt:lpstr>Forward Selection</vt:lpstr>
      <vt:lpstr>Forward Selection</vt:lpstr>
      <vt:lpstr>You may be asking</vt:lpstr>
      <vt:lpstr>Automated Feature Generation and Selection</vt:lpstr>
      <vt:lpstr>Next Lecture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</dc:title>
  <dc:creator>Baker, Ryan Shaun</dc:creator>
  <cp:lastModifiedBy>Ryan</cp:lastModifiedBy>
  <cp:revision>100</cp:revision>
  <dcterms:created xsi:type="dcterms:W3CDTF">2013-06-19T18:06:33Z</dcterms:created>
  <dcterms:modified xsi:type="dcterms:W3CDTF">2023-02-05T13:19:05Z</dcterms:modified>
</cp:coreProperties>
</file>