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5" r:id="rId2"/>
    <p:sldId id="344" r:id="rId3"/>
    <p:sldId id="347" r:id="rId4"/>
    <p:sldId id="348" r:id="rId5"/>
    <p:sldId id="362" r:id="rId6"/>
    <p:sldId id="349" r:id="rId7"/>
    <p:sldId id="354" r:id="rId8"/>
    <p:sldId id="355" r:id="rId9"/>
    <p:sldId id="356" r:id="rId10"/>
    <p:sldId id="357" r:id="rId11"/>
    <p:sldId id="358" r:id="rId12"/>
    <p:sldId id="351" r:id="rId13"/>
    <p:sldId id="352" r:id="rId14"/>
    <p:sldId id="353" r:id="rId15"/>
    <p:sldId id="359" r:id="rId16"/>
    <p:sldId id="350" r:id="rId17"/>
    <p:sldId id="360" r:id="rId18"/>
    <p:sldId id="363" r:id="rId19"/>
    <p:sldId id="36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3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A84AD5-D568-4B05-838D-38B0CED33E3B}" type="datetimeFigureOut">
              <a:rPr lang="en-US" smtClean="0"/>
              <a:t>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7DB368-AFE1-44D0-98BC-8A7E913B3B2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71600" y="2667000"/>
            <a:ext cx="7123113" cy="174942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Knowledge Engineering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3 </a:t>
            </a:r>
            <a:r>
              <a:rPr lang="en-US"/>
              <a:t>Video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61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Developed based 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Thorough study of dozens of scientific articles</a:t>
            </a:r>
          </a:p>
          <a:p>
            <a:r>
              <a:rPr lang="en-US" dirty="0"/>
              <a:t>Years of experience in designing online learning environments</a:t>
            </a:r>
          </a:p>
          <a:p>
            <a:r>
              <a:rPr lang="en-US" dirty="0"/>
              <a:t>Intensive study of log files of student interaction with learning system</a:t>
            </a:r>
          </a:p>
          <a:p>
            <a:r>
              <a:rPr lang="en-US" dirty="0"/>
              <a:t>Plus experience watching kids use educational software in real classrooms</a:t>
            </a:r>
          </a:p>
        </p:txBody>
      </p:sp>
    </p:spTree>
    <p:extLst>
      <p:ext uri="{BB962C8B-B14F-4D97-AF65-F5344CB8AC3E}">
        <p14:creationId xmlns:p14="http://schemas.microsoft.com/office/powerpoint/2010/main" val="259035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Resultant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Predictive of student learning (</a:t>
            </a:r>
            <a:r>
              <a:rPr lang="en-US" dirty="0" err="1"/>
              <a:t>Aleven</a:t>
            </a:r>
            <a:r>
              <a:rPr lang="en-US" dirty="0"/>
              <a:t> et al., 2004, 2006) and preparation for future learning (Baker et al., 2011)</a:t>
            </a:r>
          </a:p>
          <a:p>
            <a:endParaRPr lang="en-US" dirty="0"/>
          </a:p>
          <a:p>
            <a:r>
              <a:rPr lang="en-US" dirty="0"/>
              <a:t>Specific aspects of model correlate to data-mined detectors of same constructs, and improve data-mined models if added to them (Roll et al., 2005)</a:t>
            </a:r>
          </a:p>
        </p:txBody>
      </p:sp>
    </p:spTree>
    <p:extLst>
      <p:ext uri="{BB962C8B-B14F-4D97-AF65-F5344CB8AC3E}">
        <p14:creationId xmlns:p14="http://schemas.microsoft.com/office/powerpoint/2010/main" val="353422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Knowledge engineering (and the other terms) are sometimes used to refer to</a:t>
            </a:r>
          </a:p>
          <a:p>
            <a:pPr lvl="1"/>
            <a:r>
              <a:rPr lang="en-US" dirty="0"/>
              <a:t>Someone making up a simple model very quickly </a:t>
            </a:r>
          </a:p>
          <a:p>
            <a:pPr lvl="1"/>
            <a:r>
              <a:rPr lang="en-US" dirty="0"/>
              <a:t>And then calling the resultant construct by a well-known name</a:t>
            </a:r>
          </a:p>
          <a:p>
            <a:pPr lvl="1"/>
            <a:r>
              <a:rPr lang="en-US" dirty="0"/>
              <a:t>And not testing on data in any way</a:t>
            </a:r>
          </a:p>
          <a:p>
            <a:pPr lvl="1"/>
            <a:r>
              <a:rPr lang="en-US" dirty="0"/>
              <a:t>And asserting that their model </a:t>
            </a:r>
            <a:r>
              <a:rPr lang="en-US" i="1" dirty="0"/>
              <a:t>is</a:t>
            </a:r>
            <a:r>
              <a:rPr lang="en-US" dirty="0"/>
              <a:t> the construct, despite having no evidence </a:t>
            </a:r>
          </a:p>
        </p:txBody>
      </p:sp>
    </p:spTree>
    <p:extLst>
      <p:ext uri="{BB962C8B-B14F-4D97-AF65-F5344CB8AC3E}">
        <p14:creationId xmlns:p14="http://schemas.microsoft.com/office/powerpoint/2010/main" val="148259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worst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Achieves poorer construct validity than data mining</a:t>
            </a:r>
          </a:p>
          <a:p>
            <a:r>
              <a:rPr lang="en-US" dirty="0"/>
              <a:t>Predicts desired constructs poorly, sometimes even worse than chance</a:t>
            </a:r>
          </a:p>
          <a:p>
            <a:pPr lvl="1"/>
            <a:r>
              <a:rPr lang="en-US" dirty="0"/>
              <a:t>Due to over-simplifying a complex construct</a:t>
            </a:r>
          </a:p>
          <a:p>
            <a:pPr lvl="1"/>
            <a:r>
              <a:rPr lang="en-US" dirty="0"/>
              <a:t>Or even failing to match it</a:t>
            </a:r>
          </a:p>
          <a:p>
            <a:r>
              <a:rPr lang="en-US" dirty="0"/>
              <a:t>Can slow scientific progress by introducing false results</a:t>
            </a:r>
          </a:p>
          <a:p>
            <a:r>
              <a:rPr lang="en-US" dirty="0"/>
              <a:t>Can hurt student outcomes by intervening at the wrong times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6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you tell if knowledge engineering is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a data mining model is bad</a:t>
            </a:r>
          </a:p>
          <a:p>
            <a:pPr lvl="1"/>
            <a:r>
              <a:rPr lang="en-US" dirty="0"/>
              <a:t>It’s usually relatively easy to identify, from the features, the validation procedure, or the goodness metrics</a:t>
            </a:r>
          </a:p>
          <a:p>
            <a:endParaRPr lang="en-US" dirty="0"/>
          </a:p>
          <a:p>
            <a:r>
              <a:rPr lang="en-US" dirty="0"/>
              <a:t>Telling top-notch knowledge engineering from junk is a little harder</a:t>
            </a:r>
          </a:p>
          <a:p>
            <a:pPr lvl="1"/>
            <a:endParaRPr lang="en-US" dirty="0"/>
          </a:p>
          <a:p>
            <a:r>
              <a:rPr lang="en-US" dirty="0"/>
              <a:t>The hard work is in the researcher’s brain, and the process is usually invisible</a:t>
            </a:r>
          </a:p>
          <a:p>
            <a:endParaRPr lang="en-US" dirty="0"/>
          </a:p>
          <a:p>
            <a:r>
              <a:rPr lang="en-US" dirty="0"/>
              <a:t>But… look for very simple models of complex constructs</a:t>
            </a:r>
          </a:p>
        </p:txBody>
      </p:sp>
    </p:spTree>
    <p:extLst>
      <p:ext uri="{BB962C8B-B14F-4D97-AF65-F5344CB8AC3E}">
        <p14:creationId xmlns:p14="http://schemas.microsoft.com/office/powerpoint/2010/main" val="295687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Whether You Use Knowledge Engineering or Data Mining…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You should be testing your models on data in some fashion</a:t>
            </a:r>
          </a:p>
          <a:p>
            <a:r>
              <a:rPr lang="en-US" dirty="0"/>
              <a:t>Even if you can’t get a direct measure (training labels) </a:t>
            </a:r>
          </a:p>
          <a:p>
            <a:r>
              <a:rPr lang="en-US" dirty="0"/>
              <a:t>You can usually get some kind of indirect measure (predicting student learning, for example)</a:t>
            </a:r>
          </a:p>
        </p:txBody>
      </p:sp>
    </p:spTree>
    <p:extLst>
      <p:ext uri="{BB962C8B-B14F-4D97-AF65-F5344CB8AC3E}">
        <p14:creationId xmlns:p14="http://schemas.microsoft.com/office/powerpoint/2010/main" val="65613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Feature engineering is very closely related to knowledge engineering</a:t>
            </a:r>
          </a:p>
          <a:p>
            <a:pPr lvl="1"/>
            <a:r>
              <a:rPr lang="en-US" dirty="0"/>
              <a:t>Careful study of a construct will lead to better features and ultimately to better models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632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Using knowledge-engineered models as features in data mining models can be a powerful tool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472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 research has used knowledge engineering to discover what basic operators domain experts think in terms of</a:t>
            </a:r>
          </a:p>
          <a:p>
            <a:r>
              <a:rPr lang="en-US" dirty="0"/>
              <a:t>And then re-combine those operators in a broader range of ways</a:t>
            </a:r>
            <a:br>
              <a:rPr lang="en-US" dirty="0"/>
            </a:br>
            <a:r>
              <a:rPr lang="en-US" dirty="0"/>
              <a:t>(Paquette et al., 2014)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72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It’s not an either-or…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Knowledge-engineered models sometimes depend on cut-offs or numerical parameters that are hard to determine rationally</a:t>
            </a:r>
          </a:p>
          <a:p>
            <a:endParaRPr lang="en-US" dirty="0"/>
          </a:p>
          <a:p>
            <a:r>
              <a:rPr lang="en-US" dirty="0"/>
              <a:t>These parameters can be empirically fit using data </a:t>
            </a:r>
          </a:p>
          <a:p>
            <a:endParaRPr lang="en-US" dirty="0"/>
          </a:p>
          <a:p>
            <a:r>
              <a:rPr lang="en-US" dirty="0"/>
              <a:t>Some variants of </a:t>
            </a:r>
            <a:r>
              <a:rPr lang="en-US" dirty="0" err="1"/>
              <a:t>Aleven</a:t>
            </a:r>
            <a:r>
              <a:rPr lang="en-US" dirty="0"/>
              <a:t> et al.’s model do this</a:t>
            </a:r>
          </a:p>
          <a:p>
            <a:r>
              <a:rPr lang="en-US" dirty="0"/>
              <a:t>As does Bayesian Knowledge Tracing (next week)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36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Where your model is created by a smart human being, rather than an exhaustive computer</a:t>
            </a:r>
          </a:p>
        </p:txBody>
      </p:sp>
    </p:spTree>
    <p:extLst>
      <p:ext uri="{BB962C8B-B14F-4D97-AF65-F5344CB8AC3E}">
        <p14:creationId xmlns:p14="http://schemas.microsoft.com/office/powerpoint/2010/main" val="199766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Also called</a:t>
            </a:r>
          </a:p>
          <a:p>
            <a:r>
              <a:rPr lang="en-US" dirty="0"/>
              <a:t>Rational modeling</a:t>
            </a:r>
          </a:p>
          <a:p>
            <a:r>
              <a:rPr lang="en-US" dirty="0"/>
              <a:t>Cognitive modeling</a:t>
            </a:r>
          </a:p>
        </p:txBody>
      </p:sp>
    </p:spTree>
    <p:extLst>
      <p:ext uri="{BB962C8B-B14F-4D97-AF65-F5344CB8AC3E}">
        <p14:creationId xmlns:p14="http://schemas.microsoft.com/office/powerpoint/2010/main" val="238919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Knowledge engineering is the art of a human being</a:t>
            </a:r>
          </a:p>
          <a:p>
            <a:pPr lvl="1"/>
            <a:r>
              <a:rPr lang="en-US" dirty="0"/>
              <a:t>Becoming deeply familiar with the target construct</a:t>
            </a:r>
          </a:p>
          <a:p>
            <a:pPr lvl="1"/>
            <a:r>
              <a:rPr lang="en-US" dirty="0"/>
              <a:t>Carefully studying the data, including possibly process data (such as think-</a:t>
            </a:r>
            <a:r>
              <a:rPr lang="en-US" dirty="0" err="1"/>
              <a:t>alouds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Understanding the relevant theory and how it applies</a:t>
            </a:r>
          </a:p>
          <a:p>
            <a:pPr lvl="1"/>
            <a:r>
              <a:rPr lang="en-US" dirty="0"/>
              <a:t>Thoughtfully crafting an excellent model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55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/>
              <a:t>In its classical version</a:t>
            </a:r>
          </a:p>
          <a:p>
            <a:pPr lvl="1"/>
            <a:r>
              <a:rPr lang="en-US" dirty="0"/>
              <a:t>A knowledge engineer and a domain expert work together to model the construct</a:t>
            </a:r>
          </a:p>
          <a:p>
            <a:pPr lvl="1"/>
            <a:r>
              <a:rPr lang="en-US" dirty="0"/>
              <a:t>Through an iterative process</a:t>
            </a:r>
          </a:p>
          <a:p>
            <a:pPr lvl="1"/>
            <a:r>
              <a:rPr lang="en-US" dirty="0"/>
              <a:t>Where the knowledge engineer interviews the expert, creates models, goes through the model and its implications with the expert, gets feedback, enhances the models, and repeats the process </a:t>
            </a:r>
          </a:p>
          <a:p>
            <a:pPr lvl="1"/>
            <a:r>
              <a:rPr lang="en-US" dirty="0"/>
              <a:t>Until both the knowledge engineer and domain expert believe the model has fully captured the expert’s reasoning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404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Knowledge Engineering at its best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r>
              <a:rPr lang="en-US" dirty="0"/>
              <a:t>Achieves higher construct validity than data mining</a:t>
            </a:r>
          </a:p>
          <a:p>
            <a:r>
              <a:rPr lang="en-US" dirty="0"/>
              <a:t>Achieves comparable performance in data</a:t>
            </a:r>
          </a:p>
          <a:p>
            <a:r>
              <a:rPr lang="en-US" dirty="0"/>
              <a:t>And can transfer better to new data in some cases, by capturing more general aspects of the construct</a:t>
            </a:r>
            <a:br>
              <a:rPr lang="en-US" dirty="0"/>
            </a:br>
            <a:r>
              <a:rPr lang="en-US" dirty="0"/>
              <a:t>(Paquette et al., 2015)</a:t>
            </a:r>
          </a:p>
          <a:p>
            <a:pPr lvl="1"/>
            <a:r>
              <a:rPr lang="en-US" dirty="0"/>
              <a:t>One case where a knowledge engineered model transferred between learning systems (Paquette &amp; Baker, 2019)</a:t>
            </a:r>
          </a:p>
        </p:txBody>
      </p:sp>
    </p:spTree>
    <p:extLst>
      <p:ext uri="{BB962C8B-B14F-4D97-AF65-F5344CB8AC3E}">
        <p14:creationId xmlns:p14="http://schemas.microsoft.com/office/powerpoint/2010/main" val="418057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of excellent knowledge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Aleven</a:t>
            </a:r>
            <a:r>
              <a:rPr lang="en-US" dirty="0"/>
              <a:t> et al.’s (2004, 2006) help-seeking model</a:t>
            </a:r>
          </a:p>
        </p:txBody>
      </p:sp>
      <p:pic>
        <p:nvPicPr>
          <p:cNvPr id="1026" name="Picture 2" descr="vincentoutdo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5524499"/>
            <a:ext cx="1085850" cy="133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cii.cmu.edu/sites/www.hcii.cmu.edu/files/styles/thumbnail/public/images/faculty/20090413-DSC_0196.jpg?itok=VOnDggC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998" y="5524499"/>
            <a:ext cx="1360004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phas.ubc.ca/sites/default/files/imagecache/profile_photo/users/ido/roll_id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376" y="5524498"/>
            <a:ext cx="1108700" cy="1360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act.cs.cmu.edu/koedinger_files/image0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076" y="5524498"/>
            <a:ext cx="896921" cy="1360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19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prescriptive model of good help-seeking behavior in an online tutor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474" y="1606826"/>
            <a:ext cx="8368726" cy="5277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87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With a taxonomy of errors in student help-seeking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7010400" cy="526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55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332</TotalTime>
  <Words>713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Tw Cen MT</vt:lpstr>
      <vt:lpstr>Wingdings</vt:lpstr>
      <vt:lpstr>Wingdings 2</vt:lpstr>
      <vt:lpstr>Median</vt:lpstr>
      <vt:lpstr>Week 3 Video 5</vt:lpstr>
      <vt:lpstr>Knowledge Engineering</vt:lpstr>
      <vt:lpstr>Knowledge Engineering</vt:lpstr>
      <vt:lpstr>Knowledge Engineering at its best</vt:lpstr>
      <vt:lpstr>Knowledge Engineering at its best</vt:lpstr>
      <vt:lpstr>Knowledge Engineering at its best</vt:lpstr>
      <vt:lpstr>Example of excellent knowledge engineering</vt:lpstr>
      <vt:lpstr>A prescriptive model of good help-seeking behavior in an online tutor</vt:lpstr>
      <vt:lpstr>With a taxonomy of errors in student help-seeking</vt:lpstr>
      <vt:lpstr>Developed based on</vt:lpstr>
      <vt:lpstr>Resultant models</vt:lpstr>
      <vt:lpstr>Knowledge Engineering at its worst</vt:lpstr>
      <vt:lpstr>Knowledge Engineering at its worst</vt:lpstr>
      <vt:lpstr>How can you tell if knowledge engineering is bad</vt:lpstr>
      <vt:lpstr>Whether You Use Knowledge Engineering or Data Mining…</vt:lpstr>
      <vt:lpstr>It’s not an either-or…</vt:lpstr>
      <vt:lpstr>It’s not an either-or…</vt:lpstr>
      <vt:lpstr>It’s not an either-or…</vt:lpstr>
      <vt:lpstr>It’s not an either-or…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ROC</dc:title>
  <dc:creator>Baker, Ryan Shaun</dc:creator>
  <cp:lastModifiedBy>Ryan</cp:lastModifiedBy>
  <cp:revision>112</cp:revision>
  <dcterms:created xsi:type="dcterms:W3CDTF">2013-06-19T18:06:33Z</dcterms:created>
  <dcterms:modified xsi:type="dcterms:W3CDTF">2023-02-05T13:23:21Z</dcterms:modified>
</cp:coreProperties>
</file>