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320" r:id="rId4"/>
    <p:sldId id="321" r:id="rId5"/>
    <p:sldId id="322" r:id="rId6"/>
    <p:sldId id="326" r:id="rId7"/>
    <p:sldId id="323" r:id="rId8"/>
    <p:sldId id="324" r:id="rId9"/>
    <p:sldId id="325" r:id="rId10"/>
    <p:sldId id="327" r:id="rId11"/>
    <p:sldId id="329" r:id="rId12"/>
    <p:sldId id="330" r:id="rId13"/>
    <p:sldId id="331" r:id="rId14"/>
    <p:sldId id="332" r:id="rId15"/>
    <p:sldId id="303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E33CC4-A7DD-4958-9121-EAD94618CDF6}">
  <a:tblStyle styleId="{8DE33CC4-A7DD-4958-9121-EAD94618CDF6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FA"/>
          </a:solidFill>
        </a:fill>
      </a:tcStyle>
    </a:wholeTbl>
    <a:band1H>
      <a:tcStyle>
        <a:tcBdr/>
        <a:fill>
          <a:solidFill>
            <a:srgbClr val="E9F0F5"/>
          </a:solidFill>
        </a:fill>
      </a:tcStyle>
    </a:band1H>
    <a:band1V>
      <a:tcStyle>
        <a:tcBdr/>
        <a:fill>
          <a:solidFill>
            <a:srgbClr val="E9F0F5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0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29679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7958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5822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846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7876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972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3564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4302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0838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7529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5067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3970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4377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2361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6671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55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Memory Algorithms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4 Video 7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MCM (</a:t>
            </a:r>
            <a:r>
              <a:rPr lang="en-US" sz="4400" dirty="0" err="1">
                <a:solidFill>
                  <a:schemeClr val="dk2"/>
                </a:solidFill>
              </a:rPr>
              <a:t>Mozer</a:t>
            </a:r>
            <a:r>
              <a:rPr lang="en-US" sz="4400" dirty="0">
                <a:solidFill>
                  <a:schemeClr val="dk2"/>
                </a:solidFill>
              </a:rPr>
              <a:t> et al., 2009)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sym typeface="Arial"/>
              </a:rPr>
              <a:t>Postulates that decay speed drops, the more times a fact is encountered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Functionally complex model where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sym typeface="Arial"/>
            </a:endParaRP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sym typeface="Arial"/>
              </a:rPr>
              <a:t>Knowledge strength (and therefore probability of remembering) is a function of the sum of the traces’ actual contributions, divided by the product of their potential contributions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sym typeface="Arial"/>
              </a:rPr>
              <a:t>Power function is estimated as a combination of exponential functions</a:t>
            </a:r>
            <a:endParaRPr lang="en-US" sz="28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4427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DASH (</a:t>
            </a:r>
            <a:r>
              <a:rPr lang="en-US" sz="4400" dirty="0" err="1">
                <a:solidFill>
                  <a:schemeClr val="dk2"/>
                </a:solidFill>
              </a:rPr>
              <a:t>Mozer</a:t>
            </a:r>
            <a:r>
              <a:rPr lang="en-US" sz="4400" dirty="0">
                <a:solidFill>
                  <a:schemeClr val="dk2"/>
                </a:solidFill>
              </a:rPr>
              <a:t> &amp; Lindsay, 2016)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DASH Extends previous approaches to also include item difficulty and latent student ability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use either MCM or ACT-R as its internal representation of how memory decays over time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9741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 err="1">
                <a:solidFill>
                  <a:schemeClr val="dk2"/>
                </a:solidFill>
              </a:rPr>
              <a:t>Duolingo</a:t>
            </a:r>
            <a:r>
              <a:rPr lang="en-US" sz="4400" dirty="0">
                <a:solidFill>
                  <a:schemeClr val="dk2"/>
                </a:solidFill>
              </a:rPr>
              <a:t> (Settles &amp; Mercer, 2016)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Fits regression model to predict both recall and estimated half-life of memory (based on lag time)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Based on estimate of exponential decay of memory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7528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 err="1">
                <a:solidFill>
                  <a:schemeClr val="dk2"/>
                </a:solidFill>
              </a:rPr>
              <a:t>Duolingo</a:t>
            </a:r>
            <a:r>
              <a:rPr lang="en-US" sz="4400" dirty="0">
                <a:solidFill>
                  <a:schemeClr val="dk2"/>
                </a:solidFill>
              </a:rPr>
              <a:t> (Settles &amp; Mercer, 2016)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feature set including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Time since word last seen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Total number of times student has seen the word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Total number of times student has correctly recalled the word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Total number of times student has failed to recalled the word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Word difficulty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69357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And of course…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the work in the last lecture on integrating time into 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DKT-family algorithms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69499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Week</a:t>
            </a:r>
          </a:p>
        </p:txBody>
      </p:sp>
      <p:sp>
        <p:nvSpPr>
          <p:cNvPr id="504" name="Shape 50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Relationship Mining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Is future correctness enough?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 until this point we’ve been talkin</a:t>
            </a:r>
            <a:r>
              <a:rPr lang="en-US" sz="2900" dirty="0">
                <a:solidFill>
                  <a:schemeClr val="dk1"/>
                </a:solidFill>
              </a:rPr>
              <a:t>g about predicting future correctness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But what if you forget it tomorrow?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Another way to look at knowledge is – how long will you remember it?</a:t>
            </a: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1510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Relevant for all knowledge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Mostly studied in the context of memory for facts, rather than skills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How do you say banana in Spanish?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What is the capital of New York?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Where are the Islands of Langerhans?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4839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Spacing Effect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has long been known that spaced practice (i.e. </a:t>
            </a:r>
            <a:r>
              <a:rPr lang="en-US" sz="2900" dirty="0">
                <a:solidFill>
                  <a:schemeClr val="dk1"/>
                </a:solidFill>
              </a:rPr>
              <a:t>pausing between studying the same fact) is better than massed practice (i.e. cramming)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Early adaptive systems implemented this behavior in simple ways (i.e. </a:t>
            </a:r>
            <a:r>
              <a:rPr lang="en-US" sz="2900" dirty="0" err="1">
                <a:solidFill>
                  <a:schemeClr val="dk1"/>
                </a:solidFill>
              </a:rPr>
              <a:t>Leitner</a:t>
            </a:r>
            <a:r>
              <a:rPr lang="en-US" sz="2900" dirty="0">
                <a:solidFill>
                  <a:schemeClr val="dk1"/>
                </a:solidFill>
              </a:rPr>
              <a:t>, 1972)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3010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dirty="0">
                <a:solidFill>
                  <a:schemeClr val="dk2"/>
                </a:solidFill>
              </a:rPr>
              <a:t>ACT-R Memory Equations (</a:t>
            </a:r>
            <a:r>
              <a:rPr lang="en-US" sz="4400" dirty="0" err="1">
                <a:solidFill>
                  <a:schemeClr val="dk2"/>
                </a:solidFill>
              </a:rPr>
              <a:t>Pavlik</a:t>
            </a:r>
            <a:r>
              <a:rPr lang="en-US" sz="4400" dirty="0">
                <a:solidFill>
                  <a:schemeClr val="dk2"/>
                </a:solidFill>
              </a:rPr>
              <a:t> &amp; Anderson, 2005)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 duration can be understood in terms of memory strength (referred to as activation)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3079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dirty="0">
                <a:solidFill>
                  <a:schemeClr val="dk2"/>
                </a:solidFill>
              </a:rPr>
              <a:t>ACT-R Memory Equations (</a:t>
            </a:r>
            <a:r>
              <a:rPr lang="en-US" sz="4400" dirty="0" err="1">
                <a:solidFill>
                  <a:schemeClr val="dk2"/>
                </a:solidFill>
              </a:rPr>
              <a:t>Pavlik</a:t>
            </a:r>
            <a:r>
              <a:rPr lang="en-US" sz="4400" dirty="0">
                <a:solidFill>
                  <a:schemeClr val="dk2"/>
                </a:solidFill>
              </a:rPr>
              <a:t> &amp; Anderson, 2005)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Shape 111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900" dirty="0">
                    <a:solidFill>
                      <a:schemeClr val="dk1"/>
                    </a:solidFill>
                  </a:rPr>
                  <a:t>Formula for probability of remembering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9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14:m>
                  <m:oMath xmlns:m="http://schemas.openxmlformats.org/officeDocument/2006/math">
                    <m:r>
                      <a:rPr lang="en-US" sz="29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9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9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9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9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9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9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9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9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9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9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  <m:r>
                                  <a:rPr lang="en-US" sz="29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9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29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endParaRPr lang="en-US" sz="29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9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900" dirty="0">
                    <a:solidFill>
                      <a:schemeClr val="dk1"/>
                    </a:solidFill>
                  </a:rPr>
                  <a:t>Where m = activation strength of current fact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900" dirty="0">
                    <a:solidFill>
                      <a:schemeClr val="dk1"/>
                    </a:solidFill>
                    <a:latin typeface="Symbol" panose="05050102010706020507" pitchFamily="18" charset="2"/>
                  </a:rPr>
                  <a:t>t</a:t>
                </a:r>
                <a:r>
                  <a:rPr lang="en-US" sz="2900" dirty="0">
                    <a:solidFill>
                      <a:schemeClr val="dk1"/>
                    </a:solidFill>
                  </a:rPr>
                  <a:t> = threshold parameter for how hard it is to remember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900" dirty="0">
                    <a:solidFill>
                      <a:schemeClr val="dk1"/>
                    </a:solidFill>
                  </a:rPr>
                  <a:t>s is noise parameter for how sensitive memory is to changes in activation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9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900" dirty="0">
                    <a:solidFill>
                      <a:schemeClr val="dk1"/>
                    </a:solidFill>
                  </a:rPr>
                  <a:t>Note logistic function (like PFA)</a:t>
                </a:r>
              </a:p>
            </p:txBody>
          </p:sp>
        </mc:Choice>
        <mc:Fallback xmlns="">
          <p:sp>
            <p:nvSpPr>
              <p:cNvPr id="111" name="Shape 11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blipFill rotWithShape="0">
                <a:blip r:embed="rId3"/>
                <a:stretch>
                  <a:fillRect l="-448" t="-1493" r="-2093" b="-211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063277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dirty="0">
                <a:solidFill>
                  <a:schemeClr val="dk2"/>
                </a:solidFill>
              </a:rPr>
              <a:t>ACT-R Memory Equations (</a:t>
            </a:r>
            <a:r>
              <a:rPr lang="en-US" sz="4400" dirty="0" err="1">
                <a:solidFill>
                  <a:schemeClr val="dk2"/>
                </a:solidFill>
              </a:rPr>
              <a:t>Pavlik</a:t>
            </a:r>
            <a:r>
              <a:rPr lang="en-US" sz="4400" dirty="0">
                <a:solidFill>
                  <a:schemeClr val="dk2"/>
                </a:solidFill>
              </a:rPr>
              <a:t> &amp; Anderson, 2005)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Shape 111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800" dirty="0">
                    <a:solidFill>
                      <a:schemeClr val="dk1"/>
                    </a:solidFill>
                  </a:rPr>
                  <a:t>Formula for activation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8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1…</m:t>
                            </m:r>
                            <m:r>
                              <a:rPr lang="en-US" sz="28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US" sz="28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8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sz="2800" b="0" i="1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sz="2800" b="0" i="1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</m:func>
                  </m:oMath>
                </a14:m>
                <a:endParaRPr lang="en-US" sz="28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800" dirty="0">
                  <a:solidFill>
                    <a:schemeClr val="dk1"/>
                  </a:solidFill>
                </a:endParaRP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r>
                  <a:rPr lang="en-US" sz="2800" dirty="0">
                    <a:solidFill>
                      <a:schemeClr val="dk1"/>
                    </a:solidFill>
                  </a:rPr>
                  <a:t>We have a sequence of n cases where the learner encountered the fact</a:t>
                </a:r>
              </a:p>
              <a:p>
                <a:pPr marL="320040" marR="0" lvl="0" indent="-320040" algn="l" rtl="0">
                  <a:spcBef>
                    <a:spcPts val="0"/>
                  </a:spcBef>
                  <a:buClr>
                    <a:schemeClr val="accent2"/>
                  </a:buClr>
                  <a:buSzPct val="59999"/>
                  <a:buFont typeface="Noto Symbol"/>
                  <a:buChar char="◻"/>
                </a:pPr>
                <a:endParaRPr lang="en-US" sz="2800" dirty="0">
                  <a:solidFill>
                    <a:schemeClr val="dk1"/>
                  </a:solidFill>
                </a:endParaRPr>
              </a:p>
              <a:p>
                <a:pPr lvl="0" indent="-320040">
                  <a:spcBef>
                    <a:spcPts val="0"/>
                  </a:spcBef>
                  <a:buSzPct val="59999"/>
                </a:pPr>
                <a:r>
                  <a:rPr lang="en-US" sz="2800" dirty="0">
                    <a:solidFill>
                      <a:schemeClr val="dk1"/>
                    </a:solidFill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dk1"/>
                    </a:solidFill>
                  </a:rPr>
                  <a:t> represents how long ago the learner encountered the fact for the </a:t>
                </a:r>
                <a:r>
                  <a:rPr lang="en-US" sz="2800" dirty="0" err="1">
                    <a:solidFill>
                      <a:schemeClr val="dk1"/>
                    </a:solidFill>
                  </a:rPr>
                  <a:t>i-th</a:t>
                </a:r>
                <a:r>
                  <a:rPr lang="en-US" sz="2800" dirty="0">
                    <a:solidFill>
                      <a:schemeClr val="dk1"/>
                    </a:solidFill>
                  </a:rPr>
                  <a:t> time</a:t>
                </a:r>
              </a:p>
              <a:p>
                <a:pPr lvl="0" indent="-320040">
                  <a:spcBef>
                    <a:spcPts val="0"/>
                  </a:spcBef>
                  <a:buSzPct val="59999"/>
                </a:pPr>
                <a:endParaRPr lang="en-US" sz="2800" dirty="0">
                  <a:solidFill>
                    <a:schemeClr val="dk1"/>
                  </a:solidFill>
                </a:endParaRPr>
              </a:p>
              <a:p>
                <a:pPr lvl="0" indent="-320040">
                  <a:spcBef>
                    <a:spcPts val="0"/>
                  </a:spcBef>
                  <a:buSzPct val="59999"/>
                </a:pPr>
                <a:r>
                  <a:rPr lang="en-US" sz="2800" dirty="0">
                    <a:solidFill>
                      <a:schemeClr val="dk1"/>
                    </a:solidFill>
                  </a:rPr>
                  <a:t>The decay parameter d represents the speed of forgetting under exponential decay</a:t>
                </a:r>
              </a:p>
            </p:txBody>
          </p:sp>
        </mc:Choice>
        <mc:Fallback xmlns="">
          <p:sp>
            <p:nvSpPr>
              <p:cNvPr id="111" name="Shape 11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blipFill rotWithShape="0">
                <a:blip r:embed="rId3"/>
                <a:stretch>
                  <a:fillRect l="-374" t="-1493" r="-1271" b="-20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18632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dirty="0">
                <a:solidFill>
                  <a:schemeClr val="dk2"/>
                </a:solidFill>
              </a:rPr>
              <a:t>ACT-R Memory Equations (</a:t>
            </a:r>
            <a:r>
              <a:rPr lang="en-US" sz="4400" dirty="0" err="1">
                <a:solidFill>
                  <a:schemeClr val="dk2"/>
                </a:solidFill>
              </a:rPr>
              <a:t>Pavlik</a:t>
            </a:r>
            <a:r>
              <a:rPr lang="en-US" sz="4400" dirty="0">
                <a:solidFill>
                  <a:schemeClr val="dk2"/>
                </a:solidFill>
              </a:rPr>
              <a:t> &amp; Anderson, 2005)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Implications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More practice = better memory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More time between practices = better memory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Most efficient learning comes from dense practice followed by expanding amounts of time in between practices (</a:t>
            </a:r>
            <a:r>
              <a:rPr lang="en-US" sz="2800" dirty="0" err="1">
                <a:solidFill>
                  <a:schemeClr val="dk1"/>
                </a:solidFill>
              </a:rPr>
              <a:t>Pavlik</a:t>
            </a:r>
            <a:r>
              <a:rPr lang="en-US" sz="2800" dirty="0">
                <a:solidFill>
                  <a:schemeClr val="dk1"/>
                </a:solidFill>
              </a:rPr>
              <a:t> &amp; Anderson, 2008)</a:t>
            </a:r>
          </a:p>
        </p:txBody>
      </p:sp>
    </p:spTree>
    <p:extLst>
      <p:ext uri="{BB962C8B-B14F-4D97-AF65-F5344CB8AC3E}">
        <p14:creationId xmlns:p14="http://schemas.microsoft.com/office/powerpoint/2010/main" val="358609529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530</Words>
  <Application>Microsoft Office PowerPoint</Application>
  <PresentationFormat>On-screen Show (4:3)</PresentationFormat>
  <Paragraphs>84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Noto Symbol</vt:lpstr>
      <vt:lpstr>Arial</vt:lpstr>
      <vt:lpstr>Calibri</vt:lpstr>
      <vt:lpstr>Cambria Math</vt:lpstr>
      <vt:lpstr>Symbol</vt:lpstr>
      <vt:lpstr>Median</vt:lpstr>
      <vt:lpstr>Week 4 Video 7</vt:lpstr>
      <vt:lpstr>Is future correctness enough?</vt:lpstr>
      <vt:lpstr>But what if you forget it tomorrow?</vt:lpstr>
      <vt:lpstr>Relevant for all knowledge</vt:lpstr>
      <vt:lpstr>Spacing Effect</vt:lpstr>
      <vt:lpstr>ACT-R Memory Equations (Pavlik &amp; Anderson, 2005)</vt:lpstr>
      <vt:lpstr>ACT-R Memory Equations (Pavlik &amp; Anderson, 2005)</vt:lpstr>
      <vt:lpstr>ACT-R Memory Equations (Pavlik &amp; Anderson, 2005)</vt:lpstr>
      <vt:lpstr>ACT-R Memory Equations (Pavlik &amp; Anderson, 2005)</vt:lpstr>
      <vt:lpstr>MCM (Mozer et al., 2009)</vt:lpstr>
      <vt:lpstr>DASH (Mozer &amp; Lindsay, 2016)</vt:lpstr>
      <vt:lpstr>Duolingo (Settles &amp; Mercer, 2016)</vt:lpstr>
      <vt:lpstr>Duolingo (Settles &amp; Mercer, 2016)</vt:lpstr>
      <vt:lpstr>And of course…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Video 6</dc:title>
  <dc:creator>Ryan Baker</dc:creator>
  <cp:lastModifiedBy>Ryan</cp:lastModifiedBy>
  <cp:revision>35</cp:revision>
  <dcterms:modified xsi:type="dcterms:W3CDTF">2023-02-10T12:13:04Z</dcterms:modified>
</cp:coreProperties>
</file>