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32"/>
  </p:notesMasterIdLst>
  <p:sldIdLst>
    <p:sldId id="258" r:id="rId2"/>
    <p:sldId id="306" r:id="rId3"/>
    <p:sldId id="470" r:id="rId4"/>
    <p:sldId id="834" r:id="rId5"/>
    <p:sldId id="847" r:id="rId6"/>
    <p:sldId id="831" r:id="rId7"/>
    <p:sldId id="835" r:id="rId8"/>
    <p:sldId id="849" r:id="rId9"/>
    <p:sldId id="836" r:id="rId10"/>
    <p:sldId id="832" r:id="rId11"/>
    <p:sldId id="833" r:id="rId12"/>
    <p:sldId id="272" r:id="rId13"/>
    <p:sldId id="273" r:id="rId14"/>
    <p:sldId id="274" r:id="rId15"/>
    <p:sldId id="276" r:id="rId16"/>
    <p:sldId id="277" r:id="rId17"/>
    <p:sldId id="837" r:id="rId18"/>
    <p:sldId id="848" r:id="rId19"/>
    <p:sldId id="830" r:id="rId20"/>
    <p:sldId id="829" r:id="rId21"/>
    <p:sldId id="850" r:id="rId22"/>
    <p:sldId id="843" r:id="rId23"/>
    <p:sldId id="840" r:id="rId24"/>
    <p:sldId id="838" r:id="rId25"/>
    <p:sldId id="842" r:id="rId26"/>
    <p:sldId id="839" r:id="rId27"/>
    <p:sldId id="841" r:id="rId28"/>
    <p:sldId id="844" r:id="rId29"/>
    <p:sldId id="845" r:id="rId30"/>
    <p:sldId id="3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3" autoAdjust="0"/>
    <p:restoredTop sz="91172" autoAdjust="0"/>
  </p:normalViewPr>
  <p:slideViewPr>
    <p:cSldViewPr>
      <p:cViewPr varScale="1">
        <p:scale>
          <a:sx n="67" d="100"/>
          <a:sy n="67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8B93-A4AB-45C6-BB08-98400C0E315E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CE2A5-94E2-4767-8BE6-942ED7F62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10134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620000" cy="3962400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Epistemic Network Analysis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1676400"/>
            <a:ext cx="7620000" cy="914400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Week 5 Video 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EA77-2AA9-46C6-A326-9A1B436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Compare Graphs Between Contexts (here: game levels)</a:t>
            </a:r>
          </a:p>
        </p:txBody>
      </p:sp>
      <p:pic>
        <p:nvPicPr>
          <p:cNvPr id="17" name="2flower_power.png" descr="2flower_power.png">
            <a:extLst>
              <a:ext uri="{FF2B5EF4-FFF2-40B4-BE49-F238E27FC236}">
                <a16:creationId xmlns:a16="http://schemas.microsoft.com/office/drawing/2014/main" id="{7F07CE98-81CA-41CA-895E-2913E466B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1" y="2362690"/>
            <a:ext cx="3187820" cy="33620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4watermill.png" descr="4watermill.png">
            <a:extLst>
              <a:ext uri="{FF2B5EF4-FFF2-40B4-BE49-F238E27FC236}">
                <a16:creationId xmlns:a16="http://schemas.microsoft.com/office/drawing/2014/main" id="{6C05CFFE-1864-428A-8B76-0D3945F88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840" y="2295707"/>
            <a:ext cx="3192160" cy="32910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5shark.png" descr="5shark.png">
            <a:extLst>
              <a:ext uri="{FF2B5EF4-FFF2-40B4-BE49-F238E27FC236}">
                <a16:creationId xmlns:a16="http://schemas.microsoft.com/office/drawing/2014/main" id="{281891F9-5EBA-47A5-84A4-83D5456AD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604" y="2057400"/>
            <a:ext cx="3187820" cy="34482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364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A0C6-293B-43CA-AC73-D7AD97A9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Interpreting the graphs in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Karumbaiah</a:t>
            </a:r>
            <a:r>
              <a:rPr lang="en-US" dirty="0"/>
              <a:t> et al.,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BABCA-2A52-4E4D-B9E0-8307067FF3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seem tricky</a:t>
            </a:r>
          </a:p>
          <a:p>
            <a:r>
              <a:rPr lang="en-US" dirty="0"/>
              <a:t>Very powerful when you dig into the graphs</a:t>
            </a:r>
          </a:p>
        </p:txBody>
      </p:sp>
    </p:spTree>
    <p:extLst>
      <p:ext uri="{BB962C8B-B14F-4D97-AF65-F5344CB8AC3E}">
        <p14:creationId xmlns:p14="http://schemas.microsoft.com/office/powerpoint/2010/main" val="17927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Key Theme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Key Themes</a:t>
            </a:r>
            <a:r>
              <a:rPr lang="en-US" dirty="0"/>
              <a:t> identified by </a:t>
            </a:r>
            <a:r>
              <a:rPr lang="en-US" dirty="0" err="1"/>
              <a:t>Karumbaiah</a:t>
            </a:r>
            <a:r>
              <a:rPr lang="en-US" dirty="0"/>
              <a:t> et al. (2019)</a:t>
            </a:r>
            <a:endParaRPr dirty="0"/>
          </a:p>
        </p:txBody>
      </p:sp>
      <p:sp>
        <p:nvSpPr>
          <p:cNvPr id="230" name="Missing Agent Identification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Identifying Key Action</a:t>
            </a:r>
            <a:endParaRPr dirty="0"/>
          </a:p>
          <a:p>
            <a:r>
              <a:rPr dirty="0"/>
              <a:t>Missing Identification of Supporting Objects</a:t>
            </a:r>
          </a:p>
          <a:p>
            <a:r>
              <a:rPr dirty="0"/>
              <a:t>Over-reliance on Nudge</a:t>
            </a:r>
          </a:p>
          <a:p>
            <a:r>
              <a:rPr dirty="0"/>
              <a:t>Limited Early Action Expansion and Later Action Convergence</a:t>
            </a:r>
          </a:p>
        </p:txBody>
      </p:sp>
    </p:spTree>
    <p:extLst>
      <p:ext uri="{BB962C8B-B14F-4D97-AF65-F5344CB8AC3E}">
        <p14:creationId xmlns:p14="http://schemas.microsoft.com/office/powerpoint/2010/main" val="10016844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9F1B98-5239-2A0C-9770-CC452F47A536}"/>
              </a:ext>
            </a:extLst>
          </p:cNvPr>
          <p:cNvSpPr/>
          <p:nvPr/>
        </p:nvSpPr>
        <p:spPr>
          <a:xfrm>
            <a:off x="12906" y="1228208"/>
            <a:ext cx="9118187" cy="369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2" name="Missing Agent Identification"/>
          <p:cNvSpPr>
            <a:spLocks noGrp="1"/>
          </p:cNvSpPr>
          <p:nvPr>
            <p:ph type="title"/>
          </p:nvPr>
        </p:nvSpPr>
        <p:spPr>
          <a:xfrm>
            <a:off x="669727" y="224508"/>
            <a:ext cx="7804547" cy="6374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79729">
              <a:defRPr sz="5200"/>
            </a:lvl1pPr>
          </a:lstStyle>
          <a:p>
            <a:r>
              <a:rPr lang="en-US" dirty="0"/>
              <a:t>Identifying Key Action</a:t>
            </a:r>
            <a:endParaRPr dirty="0"/>
          </a:p>
        </p:txBody>
      </p:sp>
      <p:pic>
        <p:nvPicPr>
          <p:cNvPr id="233" name="4watermill.png" descr="4watermi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601" y="3343458"/>
            <a:ext cx="2463776" cy="25401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5shark.png" descr="5sha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793" y="3094703"/>
            <a:ext cx="2808224" cy="3037628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Indicates their lack of conceptual understanding of Physics"/>
          <p:cNvSpPr/>
          <p:nvPr/>
        </p:nvSpPr>
        <p:spPr>
          <a:xfrm>
            <a:off x="1611390" y="6091302"/>
            <a:ext cx="5921221" cy="55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rmAutofit/>
          </a:bodyPr>
          <a:lstStyle>
            <a:lvl1pPr defTabSz="373887">
              <a:defRPr sz="2304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620"/>
              <a:t>Indicates their lack of conceptual understanding of Physics</a:t>
            </a:r>
          </a:p>
        </p:txBody>
      </p:sp>
      <p:pic>
        <p:nvPicPr>
          <p:cNvPr id="236" name="1caterpillar.png" descr="1caterpilla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7458" y="1139760"/>
            <a:ext cx="2707129" cy="25201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2flower_power.png" descr="2flower_pow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481" y="1435933"/>
            <a:ext cx="2408506" cy="254011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241381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9799F-3E86-B0CF-EEC3-D5FD9C28CA27}"/>
              </a:ext>
            </a:extLst>
          </p:cNvPr>
          <p:cNvSpPr/>
          <p:nvPr/>
        </p:nvSpPr>
        <p:spPr>
          <a:xfrm>
            <a:off x="12906" y="1228208"/>
            <a:ext cx="9118187" cy="369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9" name="Missing Identification of Supporting Objects"/>
          <p:cNvSpPr>
            <a:spLocks noGrp="1"/>
          </p:cNvSpPr>
          <p:nvPr>
            <p:ph type="title"/>
          </p:nvPr>
        </p:nvSpPr>
        <p:spPr>
          <a:xfrm>
            <a:off x="450127" y="239202"/>
            <a:ext cx="8243747" cy="97440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38835">
              <a:defRPr sz="4640"/>
            </a:lvl1pPr>
          </a:lstStyle>
          <a:p>
            <a:r>
              <a:t>Missing Identification of Supporting Objects</a:t>
            </a:r>
          </a:p>
        </p:txBody>
      </p:sp>
      <p:pic>
        <p:nvPicPr>
          <p:cNvPr id="240" name="3need_fulcrum.png" descr="3need_fulcr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2899108" cy="28226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2flower_power.png" descr="2flower_power.png">
            <a:extLst>
              <a:ext uri="{FF2B5EF4-FFF2-40B4-BE49-F238E27FC236}">
                <a16:creationId xmlns:a16="http://schemas.microsoft.com/office/drawing/2014/main" id="{28B555B4-315C-4EB8-9920-99D48B0D8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96" y="4264506"/>
            <a:ext cx="2578937" cy="2719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4watermill.png" descr="4watermill.png">
            <a:extLst>
              <a:ext uri="{FF2B5EF4-FFF2-40B4-BE49-F238E27FC236}">
                <a16:creationId xmlns:a16="http://schemas.microsoft.com/office/drawing/2014/main" id="{A9BCE61B-7FE6-4C71-AC5C-36E8571AF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4199154"/>
            <a:ext cx="2578937" cy="265884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888921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9A7A7-A0B6-2972-C752-95B9D17BA9EC}"/>
              </a:ext>
            </a:extLst>
          </p:cNvPr>
          <p:cNvSpPr/>
          <p:nvPr/>
        </p:nvSpPr>
        <p:spPr>
          <a:xfrm>
            <a:off x="12906" y="1228208"/>
            <a:ext cx="9118187" cy="369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1" name="Over-reliance on Nudge"/>
          <p:cNvSpPr>
            <a:spLocks noGrp="1"/>
          </p:cNvSpPr>
          <p:nvPr>
            <p:ph type="title"/>
          </p:nvPr>
        </p:nvSpPr>
        <p:spPr>
          <a:xfrm>
            <a:off x="669727" y="224508"/>
            <a:ext cx="7804547" cy="6374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79729">
              <a:defRPr sz="5200"/>
            </a:lvl1pPr>
          </a:lstStyle>
          <a:p>
            <a:r>
              <a:t>Over-reliance on Nudge</a:t>
            </a:r>
          </a:p>
        </p:txBody>
      </p:sp>
      <p:pic>
        <p:nvPicPr>
          <p:cNvPr id="252" name="1caterpillar.png" descr="1caterpill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35" y="1423365"/>
            <a:ext cx="2340190" cy="21785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3need_fulcrum.png" descr="3need_fulcru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757" y="3760142"/>
            <a:ext cx="2490244" cy="2424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4watermill.png" descr="4watermi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9635" y="1423365"/>
            <a:ext cx="2244488" cy="231403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5shark.png" descr="5shar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3914" y="3692412"/>
            <a:ext cx="2241435" cy="2424538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Indicates potential wheel spinning tendencies"/>
          <p:cNvSpPr/>
          <p:nvPr/>
        </p:nvSpPr>
        <p:spPr>
          <a:xfrm>
            <a:off x="1260704" y="6345624"/>
            <a:ext cx="6804283" cy="362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rmAutofit lnSpcReduction="10000"/>
          </a:bodyPr>
          <a:lstStyle>
            <a:lvl1pPr defTabSz="449833">
              <a:defRPr sz="2772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949"/>
              <a:t>Indicates potential wheel spinning tendencies</a:t>
            </a:r>
          </a:p>
        </p:txBody>
      </p:sp>
    </p:spTree>
    <p:extLst>
      <p:ext uri="{BB962C8B-B14F-4D97-AF65-F5344CB8AC3E}">
        <p14:creationId xmlns:p14="http://schemas.microsoft.com/office/powerpoint/2010/main" val="17885253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Limited Early Action Expansion and Later Action Convergence"/>
          <p:cNvSpPr>
            <a:spLocks noGrp="1"/>
          </p:cNvSpPr>
          <p:nvPr>
            <p:ph type="title"/>
          </p:nvPr>
        </p:nvSpPr>
        <p:spPr>
          <a:xfrm>
            <a:off x="669726" y="59914"/>
            <a:ext cx="7804547" cy="103646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32993">
              <a:defRPr sz="4560"/>
            </a:lvl1pPr>
          </a:lstStyle>
          <a:p>
            <a:r>
              <a:rPr dirty="0"/>
              <a:t>Limited Early Action Expansion and Later Action Convergence</a:t>
            </a:r>
          </a:p>
        </p:txBody>
      </p:sp>
      <p:pic>
        <p:nvPicPr>
          <p:cNvPr id="259" name="Screen Shot 2019-05-21 at 1.44.30 PM.png" descr="Screen Shot 2019-05-21 at 1.44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306" y="1811289"/>
            <a:ext cx="6579882" cy="3983667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Need Fulcrum"/>
          <p:cNvSpPr/>
          <p:nvPr/>
        </p:nvSpPr>
        <p:spPr>
          <a:xfrm>
            <a:off x="3894509" y="6149314"/>
            <a:ext cx="1090043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spcBef>
                <a:spcPts val="3200"/>
              </a:spcBef>
              <a:defRPr sz="1800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266"/>
              <a:t>Need Fulcrum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58CC40-351A-81D8-6D2B-75F830680E66}"/>
              </a:ext>
            </a:extLst>
          </p:cNvPr>
          <p:cNvSpPr/>
          <p:nvPr/>
        </p:nvSpPr>
        <p:spPr>
          <a:xfrm>
            <a:off x="12906" y="1228208"/>
            <a:ext cx="9118187" cy="369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5816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looked at these graphs qualitatively, but statistical analysis of differences is possible too</a:t>
            </a:r>
          </a:p>
          <a:p>
            <a:pPr lvl="1"/>
            <a:r>
              <a:rPr lang="en-US" dirty="0"/>
              <a:t>Is link A stronger than link B?</a:t>
            </a:r>
          </a:p>
          <a:p>
            <a:pPr lvl="1"/>
            <a:r>
              <a:rPr lang="en-US" dirty="0"/>
              <a:t>Is link Q stronger in group R or group S?</a:t>
            </a:r>
          </a:p>
        </p:txBody>
      </p:sp>
    </p:spTree>
    <p:extLst>
      <p:ext uri="{BB962C8B-B14F-4D97-AF65-F5344CB8AC3E}">
        <p14:creationId xmlns:p14="http://schemas.microsoft.com/office/powerpoint/2010/main" val="350233542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7F2E-B7FA-46CA-8834-FE243C60C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F442D-7EEC-4E5A-8FE1-F9CB158A78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805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6D16-32B0-4E8C-A66E-3BCD3DE4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88" y="255587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Studying connections between topics in meetings over time (Nash &amp; Shaffer,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0476-ACC4-4DBB-BBF8-9FC22FDD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0098A9-7E74-47AB-9CAB-AC021F665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754313"/>
            <a:ext cx="68675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D2337-D795-44CD-9FAD-57F391A6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AB8F2-188F-4886-A2AA-340FC9DE64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Epistemic Network Analysis</a:t>
            </a:r>
          </a:p>
        </p:txBody>
      </p:sp>
    </p:spTree>
    <p:extLst>
      <p:ext uri="{BB962C8B-B14F-4D97-AF65-F5344CB8AC3E}">
        <p14:creationId xmlns:p14="http://schemas.microsoft.com/office/powerpoint/2010/main" val="17885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6B6D-039D-4F7E-998D-F9928D17E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dirty="0"/>
              <a:t>Studying Process of Successful and Unsuccessful Teams (</a:t>
            </a:r>
            <a:r>
              <a:rPr lang="en-US" sz="3600" dirty="0" err="1"/>
              <a:t>Arastoopour</a:t>
            </a:r>
            <a:r>
              <a:rPr lang="en-US" sz="3600" dirty="0"/>
              <a:t> et al.,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00AE-4D78-44F6-AEC8-5775D772B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4FD83-709B-47AE-AF7A-D5CF44F3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220912"/>
            <a:ext cx="73342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7A70-175D-4A54-8B0D-7E8612D7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Shifts in Student Identity over Time (Barany &amp; Foster, 2019)</a:t>
            </a:r>
          </a:p>
        </p:txBody>
      </p:sp>
      <p:pic>
        <p:nvPicPr>
          <p:cNvPr id="6" name="Content Placeholder 5" descr="A close up of a map&#10;&#10;Description automatically generated">
            <a:extLst>
              <a:ext uri="{FF2B5EF4-FFF2-40B4-BE49-F238E27FC236}">
                <a16:creationId xmlns:a16="http://schemas.microsoft.com/office/drawing/2014/main" id="{C48226AA-A803-4F3F-90A0-05B416BE664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12" y="1685925"/>
            <a:ext cx="7477125" cy="4324350"/>
          </a:xfrm>
        </p:spPr>
      </p:pic>
    </p:spTree>
    <p:extLst>
      <p:ext uri="{BB962C8B-B14F-4D97-AF65-F5344CB8AC3E}">
        <p14:creationId xmlns:p14="http://schemas.microsoft.com/office/powerpoint/2010/main" val="409052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setup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a relationship “stronger”?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9960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setup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your codes?</a:t>
            </a:r>
          </a:p>
          <a:p>
            <a:r>
              <a:rPr lang="en-US" dirty="0"/>
              <a:t>How did you derive those codes?</a:t>
            </a:r>
          </a:p>
          <a:p>
            <a:pPr lvl="1"/>
            <a:r>
              <a:rPr lang="en-US" dirty="0"/>
              <a:t>Behaviors in data</a:t>
            </a:r>
          </a:p>
          <a:p>
            <a:pPr lvl="1"/>
            <a:r>
              <a:rPr lang="en-US" dirty="0"/>
              <a:t>Text mining</a:t>
            </a:r>
          </a:p>
          <a:p>
            <a:pPr lvl="1"/>
            <a:r>
              <a:rPr lang="en-US" dirty="0"/>
              <a:t>Hand coding</a:t>
            </a:r>
          </a:p>
          <a:p>
            <a:pPr lvl="1"/>
            <a:r>
              <a:rPr lang="en-US" dirty="0"/>
              <a:t>Hand coding THEN text mining (</a:t>
            </a:r>
            <a:r>
              <a:rPr lang="en-US" dirty="0" err="1"/>
              <a:t>nCoder</a:t>
            </a:r>
            <a:r>
              <a:rPr lang="en-US" dirty="0"/>
              <a:t>+)</a:t>
            </a:r>
            <a:br>
              <a:rPr lang="en-US" dirty="0"/>
            </a:br>
            <a:r>
              <a:rPr lang="en-US" dirty="0"/>
              <a:t>(Cai et al., 2019) </a:t>
            </a:r>
          </a:p>
          <a:p>
            <a:pPr lvl="1"/>
            <a:r>
              <a:rPr lang="en-US" dirty="0"/>
              <a:t>Collaborative mixed-initiative human-machine coding (Codey) (Choi et al., 2022)</a:t>
            </a:r>
          </a:p>
        </p:txBody>
      </p:sp>
    </p:spTree>
    <p:extLst>
      <p:ext uri="{BB962C8B-B14F-4D97-AF65-F5344CB8AC3E}">
        <p14:creationId xmlns:p14="http://schemas.microsoft.com/office/powerpoint/2010/main" val="260361102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setup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codes do you display?</a:t>
            </a:r>
          </a:p>
          <a:p>
            <a:r>
              <a:rPr lang="en-US" dirty="0"/>
              <a:t>What are your aggregation units (stanzas)?</a:t>
            </a:r>
          </a:p>
          <a:p>
            <a:pPr lvl="1"/>
            <a:r>
              <a:rPr lang="en-US" dirty="0"/>
              <a:t>Everything a learner does together</a:t>
            </a:r>
          </a:p>
          <a:p>
            <a:pPr lvl="1"/>
            <a:r>
              <a:rPr lang="en-US" dirty="0"/>
              <a:t>Everything a learner does on a specific level together</a:t>
            </a:r>
          </a:p>
          <a:p>
            <a:pPr lvl="1"/>
            <a:r>
              <a:rPr lang="en-US" dirty="0"/>
              <a:t>Everyone in a group of learners/team</a:t>
            </a:r>
          </a:p>
          <a:p>
            <a:pPr lvl="1"/>
            <a:r>
              <a:rPr lang="en-US" dirty="0"/>
              <a:t>Everything in a piece of content</a:t>
            </a:r>
          </a:p>
          <a:p>
            <a:pPr lvl="1"/>
            <a:r>
              <a:rPr lang="en-US" dirty="0"/>
              <a:t>Everything in a meeting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4634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B7BF-2F94-41D8-9898-2E58B52D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Referred to as Stanza-Based Interaction Data (Shaffer et al., 2016)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4041B-A34D-4373-986D-03BD53246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 set of objects</a:t>
            </a:r>
          </a:p>
          <a:p>
            <a:pPr marL="514350" indent="-514350">
              <a:buAutoNum type="arabicPeriod"/>
            </a:pPr>
            <a:r>
              <a:rPr lang="en-US" dirty="0"/>
              <a:t>The way they relate to each other</a:t>
            </a:r>
          </a:p>
          <a:p>
            <a:pPr marL="514350" indent="-514350">
              <a:buAutoNum type="arabicPeriod"/>
            </a:pPr>
            <a:r>
              <a:rPr lang="en-US" dirty="0"/>
              <a:t>Grouped into a set of stanzas</a:t>
            </a:r>
          </a:p>
          <a:p>
            <a:pPr marL="514350" indent="-514350">
              <a:buAutoNum type="arabicPeriod"/>
            </a:pPr>
            <a:r>
              <a:rPr lang="en-US" dirty="0"/>
              <a:t>That reveal evidence about the relationships between the objects</a:t>
            </a:r>
          </a:p>
        </p:txBody>
      </p:sp>
    </p:spTree>
    <p:extLst>
      <p:ext uri="{BB962C8B-B14F-4D97-AF65-F5344CB8AC3E}">
        <p14:creationId xmlns:p14="http://schemas.microsoft.com/office/powerpoint/2010/main" val="403660447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setup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One-directional relationships or bi-directional relationships?</a:t>
            </a:r>
          </a:p>
          <a:p>
            <a:endParaRPr lang="en-US" dirty="0"/>
          </a:p>
          <a:p>
            <a:r>
              <a:rPr lang="en-US" dirty="0"/>
              <a:t>Usually bi-directional, but some work looks at one-directional relationships over time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Karumbaiah</a:t>
            </a:r>
            <a:r>
              <a:rPr lang="en-US" dirty="0"/>
              <a:t> &amp; Baker, 2020)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1687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4075-7D89-486F-9EB3-7758B095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setup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C1366-D94D-4831-8EF5-3854BA3B59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 X and Y axes mean?</a:t>
            </a:r>
          </a:p>
          <a:p>
            <a:pPr lvl="1"/>
            <a:r>
              <a:rPr lang="en-US" dirty="0"/>
              <a:t>Typically determined empirically by collapsing the feature space using SVD, singular value decomposition</a:t>
            </a:r>
          </a:p>
          <a:p>
            <a:pPr lvl="2"/>
            <a:r>
              <a:rPr lang="en-US" dirty="0"/>
              <a:t>Similar to factor analysis (week 7)</a:t>
            </a:r>
          </a:p>
          <a:p>
            <a:pPr lvl="1"/>
            <a:r>
              <a:rPr lang="en-US" dirty="0"/>
              <a:t>This approach can make X and Y hard to interpret but best splits out the variables visually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7875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D3A8-A068-4606-B96E-6619390F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E368F-4110-4897-A3AC-4F90C4FC4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method, growing in scope and community applying it </a:t>
            </a:r>
          </a:p>
        </p:txBody>
      </p:sp>
    </p:spTree>
    <p:extLst>
      <p:ext uri="{BB962C8B-B14F-4D97-AF65-F5344CB8AC3E}">
        <p14:creationId xmlns:p14="http://schemas.microsoft.com/office/powerpoint/2010/main" val="377105336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3E9D-B25C-48E0-B31A-2D7CA31B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Graphs/Spaces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CEC7A-E53B-4244-90F8-2EADADC48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key application of network analysis</a:t>
            </a:r>
          </a:p>
          <a:p>
            <a:r>
              <a:rPr lang="en-US" dirty="0"/>
              <a:t>We will discuss next week</a:t>
            </a:r>
          </a:p>
        </p:txBody>
      </p:sp>
    </p:spTree>
    <p:extLst>
      <p:ext uri="{BB962C8B-B14F-4D97-AF65-F5344CB8AC3E}">
        <p14:creationId xmlns:p14="http://schemas.microsoft.com/office/powerpoint/2010/main" val="29209034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Epistemic Network Analysis (ENA)</a:t>
            </a:r>
            <a:br>
              <a:rPr lang="en-US" dirty="0"/>
            </a:br>
            <a:r>
              <a:rPr lang="en-US" dirty="0"/>
              <a:t>(Shaffer,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Studying relationships between elements in coded data </a:t>
            </a:r>
          </a:p>
          <a:p>
            <a:endParaRPr lang="en-US" dirty="0"/>
          </a:p>
          <a:p>
            <a:r>
              <a:rPr lang="en-US" dirty="0"/>
              <a:t>Lots of applications</a:t>
            </a:r>
          </a:p>
          <a:p>
            <a:endParaRPr lang="en-US" dirty="0"/>
          </a:p>
          <a:p>
            <a:r>
              <a:rPr lang="en-US" dirty="0"/>
              <a:t>Conference founded around this method </a:t>
            </a:r>
            <a:br>
              <a:rPr lang="en-US" dirty="0"/>
            </a:br>
            <a:r>
              <a:rPr lang="en-US" dirty="0"/>
              <a:t>(in large part)</a:t>
            </a:r>
          </a:p>
          <a:p>
            <a:pPr lvl="1"/>
            <a:r>
              <a:rPr lang="en-US" dirty="0"/>
              <a:t>International Conference on Quantitative Ethnography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B349-0A47-49B8-8073-F1BE1502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6E98-F50E-4828-A174-A7E9005D53D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</p:spTree>
    <p:extLst>
      <p:ext uri="{BB962C8B-B14F-4D97-AF65-F5344CB8AC3E}">
        <p14:creationId xmlns:p14="http://schemas.microsoft.com/office/powerpoint/2010/main" val="38349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8E33-3CF0-4C83-845B-52EE5059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A2CCD-EC55-4E1A-ADD2-6BD7C060FFC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Nodes = occurrences of the codes </a:t>
            </a:r>
          </a:p>
          <a:p>
            <a:r>
              <a:rPr lang="en-US" dirty="0"/>
              <a:t>Links = co-occurrences of the codes</a:t>
            </a:r>
          </a:p>
        </p:txBody>
      </p:sp>
    </p:spTree>
    <p:extLst>
      <p:ext uri="{BB962C8B-B14F-4D97-AF65-F5344CB8AC3E}">
        <p14:creationId xmlns:p14="http://schemas.microsoft.com/office/powerpoint/2010/main" val="119828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355B-42B7-40C8-A8D6-32184ACE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9A51C-AB40-4F7C-9A10-719EB7C4B37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Chosen primarily because I understand it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EA77-2AA9-46C6-A326-9A1B436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Analyzing Quitting Behavior (</a:t>
            </a:r>
            <a:r>
              <a:rPr lang="en-US" dirty="0" err="1"/>
              <a:t>Karumbaiah</a:t>
            </a:r>
            <a:r>
              <a:rPr lang="en-US" dirty="0"/>
              <a:t> et al.,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9C8D6-75C5-4387-B279-DFDD950B77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Comparing students who quit a level in the game </a:t>
            </a:r>
            <a:r>
              <a:rPr lang="en-US" i="1" dirty="0"/>
              <a:t>Physics Playground </a:t>
            </a:r>
            <a:r>
              <a:rPr lang="en-US" dirty="0"/>
              <a:t>to students who do not quit a game level</a:t>
            </a:r>
          </a:p>
          <a:p>
            <a:r>
              <a:rPr lang="en-US" dirty="0"/>
              <a:t>In terms of the gameplay actions each group of students makes</a:t>
            </a:r>
          </a:p>
        </p:txBody>
      </p:sp>
    </p:spTree>
    <p:extLst>
      <p:ext uri="{BB962C8B-B14F-4D97-AF65-F5344CB8AC3E}">
        <p14:creationId xmlns:p14="http://schemas.microsoft.com/office/powerpoint/2010/main" val="219160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AEC0-086E-4D19-BBAC-8427E831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Nodes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7389-1E3E-472C-9B24-C7E360A27A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Nodes are behaviors</a:t>
            </a:r>
          </a:p>
          <a:p>
            <a:r>
              <a:rPr lang="en-US" dirty="0"/>
              <a:t>Links represent when a player demonstrates both behaviors in one session playing one level</a:t>
            </a:r>
          </a:p>
        </p:txBody>
      </p:sp>
      <p:pic>
        <p:nvPicPr>
          <p:cNvPr id="5" name="2flower_power.png" descr="2flower_power.png">
            <a:extLst>
              <a:ext uri="{FF2B5EF4-FFF2-40B4-BE49-F238E27FC236}">
                <a16:creationId xmlns:a16="http://schemas.microsoft.com/office/drawing/2014/main" id="{9390C1BC-7E42-486E-976A-16A251CE0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228" y="3267383"/>
            <a:ext cx="3187820" cy="33620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9845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2flower_power.png" descr="2flower_power.png">
            <a:extLst>
              <a:ext uri="{FF2B5EF4-FFF2-40B4-BE49-F238E27FC236}">
                <a16:creationId xmlns:a16="http://schemas.microsoft.com/office/drawing/2014/main" id="{9390C1BC-7E42-486E-976A-16A251CE0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228" y="3267383"/>
            <a:ext cx="3187820" cy="336201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17AEC0-086E-4D19-BBAC-8427E831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Nodes and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7389-1E3E-472C-9B24-C7E360A27A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red students </a:t>
            </a:r>
            <a:r>
              <a:rPr lang="en-US" dirty="0" err="1"/>
              <a:t>draw.freeform</a:t>
            </a:r>
            <a:r>
              <a:rPr lang="en-US" dirty="0"/>
              <a:t>, they also erase</a:t>
            </a:r>
          </a:p>
          <a:p>
            <a:r>
              <a:rPr lang="en-US" dirty="0"/>
              <a:t>Less commonly, when they </a:t>
            </a:r>
            <a:r>
              <a:rPr lang="en-US" dirty="0" err="1"/>
              <a:t>draw.freeform</a:t>
            </a:r>
            <a:r>
              <a:rPr lang="en-US" dirty="0"/>
              <a:t>, they also nudge</a:t>
            </a:r>
          </a:p>
          <a:p>
            <a:endParaRPr lang="en-US" dirty="0"/>
          </a:p>
          <a:p>
            <a:r>
              <a:rPr lang="en-US" dirty="0"/>
              <a:t>When green students </a:t>
            </a:r>
            <a:br>
              <a:rPr lang="en-US" dirty="0"/>
            </a:br>
            <a:r>
              <a:rPr lang="en-US" dirty="0" err="1"/>
              <a:t>draw.freeform</a:t>
            </a:r>
            <a:r>
              <a:rPr lang="en-US" dirty="0"/>
              <a:t>, they also ramp</a:t>
            </a:r>
          </a:p>
          <a:p>
            <a:r>
              <a:rPr lang="en-US" dirty="0"/>
              <a:t>Less commonly, when they</a:t>
            </a:r>
            <a:br>
              <a:rPr lang="en-US" dirty="0"/>
            </a:br>
            <a:r>
              <a:rPr lang="en-US" dirty="0"/>
              <a:t>nudge, they also ramp</a:t>
            </a:r>
          </a:p>
        </p:txBody>
      </p:sp>
    </p:spTree>
    <p:extLst>
      <p:ext uri="{BB962C8B-B14F-4D97-AF65-F5344CB8AC3E}">
        <p14:creationId xmlns:p14="http://schemas.microsoft.com/office/powerpoint/2010/main" val="397806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AEC0-086E-4D19-BBAC-8427E831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groups in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7389-1E3E-472C-9B24-C7E360A27A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this case, </a:t>
            </a:r>
            <a:br>
              <a:rPr lang="en-US" dirty="0"/>
            </a:br>
            <a:r>
              <a:rPr lang="en-US" dirty="0"/>
              <a:t>red= people who quit a game</a:t>
            </a:r>
            <a:br>
              <a:rPr lang="en-US" dirty="0"/>
            </a:br>
            <a:r>
              <a:rPr lang="en-US" dirty="0"/>
              <a:t>green = people who do not quit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2flower_power.png" descr="2flower_power.png">
            <a:extLst>
              <a:ext uri="{FF2B5EF4-FFF2-40B4-BE49-F238E27FC236}">
                <a16:creationId xmlns:a16="http://schemas.microsoft.com/office/drawing/2014/main" id="{9390C1BC-7E42-486E-976A-16A251CE0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228" y="3267383"/>
            <a:ext cx="3187820" cy="33620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9412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650</Words>
  <Application>Microsoft Office PowerPoint</Application>
  <PresentationFormat>On-screen Show (4:3)</PresentationFormat>
  <Paragraphs>95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Helvetica</vt:lpstr>
      <vt:lpstr>Tw Cen MT</vt:lpstr>
      <vt:lpstr>Wingdings</vt:lpstr>
      <vt:lpstr>Wingdings 2</vt:lpstr>
      <vt:lpstr>Median</vt:lpstr>
      <vt:lpstr>Epistemic Network Analysis </vt:lpstr>
      <vt:lpstr>Today’s Class</vt:lpstr>
      <vt:lpstr>Epistemic Network Analysis (ENA) (Shaffer, 2017)</vt:lpstr>
      <vt:lpstr>Nodes and links</vt:lpstr>
      <vt:lpstr>Let’s start with an example</vt:lpstr>
      <vt:lpstr>Analyzing Quitting Behavior (Karumbaiah et al., 2019)</vt:lpstr>
      <vt:lpstr>Nodes and links</vt:lpstr>
      <vt:lpstr>Nodes and links</vt:lpstr>
      <vt:lpstr>Comparing groups in data</vt:lpstr>
      <vt:lpstr>Can Compare Graphs Between Contexts (here: game levels)</vt:lpstr>
      <vt:lpstr>Interpreting the graphs in  (Karumbaiah et al., 2019)</vt:lpstr>
      <vt:lpstr>Key Themes identified by Karumbaiah et al. (2019)</vt:lpstr>
      <vt:lpstr>Identifying Key Action</vt:lpstr>
      <vt:lpstr>Missing Identification of Supporting Objects</vt:lpstr>
      <vt:lpstr>Over-reliance on Nudge</vt:lpstr>
      <vt:lpstr>Limited Early Action Expansion and Later Action Convergence</vt:lpstr>
      <vt:lpstr>Note</vt:lpstr>
      <vt:lpstr>Other examples</vt:lpstr>
      <vt:lpstr>Studying connections between topics in meetings over time (Nash &amp; Shaffer, 2013)</vt:lpstr>
      <vt:lpstr>Studying Process of Successful and Unsuccessful Teams (Arastoopour et al., 2016)</vt:lpstr>
      <vt:lpstr>Exploring Shifts in Student Identity over Time (Barany &amp; Foster, 2019)</vt:lpstr>
      <vt:lpstr>Important setup questions</vt:lpstr>
      <vt:lpstr>Important setup questions</vt:lpstr>
      <vt:lpstr>Important setup questions</vt:lpstr>
      <vt:lpstr>Referred to as Stanza-Based Interaction Data (Shaffer et al., 2016)</vt:lpstr>
      <vt:lpstr>Important setup questions</vt:lpstr>
      <vt:lpstr>Important setup questions</vt:lpstr>
      <vt:lpstr>ENA</vt:lpstr>
      <vt:lpstr>Knowledge Graphs/Spaces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slides/videos DRAFT -- Coursera Big Data MOOC v2</dc:title>
  <dc:creator>KG</dc:creator>
  <cp:lastModifiedBy>Ryan</cp:lastModifiedBy>
  <cp:revision>223</cp:revision>
  <dcterms:created xsi:type="dcterms:W3CDTF">2013-04-05T02:37:33Z</dcterms:created>
  <dcterms:modified xsi:type="dcterms:W3CDTF">2023-02-10T12:57:52Z</dcterms:modified>
</cp:coreProperties>
</file>