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474" r:id="rId2"/>
    <p:sldId id="476" r:id="rId3"/>
    <p:sldId id="478" r:id="rId4"/>
    <p:sldId id="479" r:id="rId5"/>
    <p:sldId id="480" r:id="rId6"/>
    <p:sldId id="482" r:id="rId7"/>
    <p:sldId id="483" r:id="rId8"/>
    <p:sldId id="484" r:id="rId9"/>
    <p:sldId id="486" r:id="rId10"/>
    <p:sldId id="487" r:id="rId11"/>
    <p:sldId id="488" r:id="rId12"/>
    <p:sldId id="489" r:id="rId13"/>
    <p:sldId id="490" r:id="rId14"/>
    <p:sldId id="493" r:id="rId15"/>
    <p:sldId id="494" r:id="rId16"/>
    <p:sldId id="496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497" r:id="rId29"/>
    <p:sldId id="4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16" y="54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 smtClean="0"/>
              <a:t>Clustering</a:t>
            </a:r>
          </a:p>
          <a:p>
            <a:r>
              <a:rPr lang="en-US" dirty="0" smtClean="0"/>
              <a:t>Validation and Selection of 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Week 7 Video 2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14 </a:t>
            </a:r>
            <a:r>
              <a:rPr lang="en-GB" dirty="0" err="1" smtClean="0"/>
              <a:t>centers</a:t>
            </a:r>
            <a:r>
              <a:rPr lang="en-GB" dirty="0" smtClean="0"/>
              <a:t>, ill-chosen (you might get this by conducting cross-validation with too many </a:t>
            </a:r>
            <a:r>
              <a:rPr lang="en-GB" dirty="0" err="1" smtClean="0"/>
              <a:t>centers</a:t>
            </a:r>
            <a:r>
              <a:rPr lang="en-GB" dirty="0" smtClean="0"/>
              <a:t>)</a:t>
            </a:r>
          </a:p>
          <a:p>
            <a:pPr eaLnBrk="1" hangingPunct="1"/>
            <a:endParaRPr lang="en-GB" dirty="0" smtClean="0"/>
          </a:p>
          <a:p>
            <a:r>
              <a:rPr lang="en-GB" dirty="0" smtClean="0"/>
              <a:t>2 </a:t>
            </a:r>
            <a:r>
              <a:rPr lang="en-GB" dirty="0" err="1" smtClean="0"/>
              <a:t>centers</a:t>
            </a:r>
            <a:r>
              <a:rPr lang="en-GB" dirty="0" smtClean="0"/>
              <a:t>, well-chosen </a:t>
            </a:r>
            <a:r>
              <a:rPr lang="en-GB" dirty="0"/>
              <a:t>(you might get this by conducting cross-validation </a:t>
            </a:r>
            <a:r>
              <a:rPr lang="en-GB" dirty="0" smtClean="0"/>
              <a:t>with not enough </a:t>
            </a:r>
            <a:r>
              <a:rPr lang="en-GB" dirty="0" err="1" smtClean="0"/>
              <a:t>centers</a:t>
            </a:r>
            <a:r>
              <a:rPr lang="en-GB" dirty="0" smtClean="0"/>
              <a:t>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681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8101013" y="170021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Oval 50"/>
          <p:cNvSpPr>
            <a:spLocks noChangeArrowheads="1"/>
          </p:cNvSpPr>
          <p:nvPr/>
        </p:nvSpPr>
        <p:spPr bwMode="auto">
          <a:xfrm>
            <a:off x="7451725" y="537368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6300788" y="47625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Oval 52"/>
          <p:cNvSpPr>
            <a:spLocks noChangeArrowheads="1"/>
          </p:cNvSpPr>
          <p:nvPr/>
        </p:nvSpPr>
        <p:spPr bwMode="auto">
          <a:xfrm>
            <a:off x="1331913" y="54451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1547813" y="69215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Oval 54"/>
          <p:cNvSpPr>
            <a:spLocks noChangeArrowheads="1"/>
          </p:cNvSpPr>
          <p:nvPr/>
        </p:nvSpPr>
        <p:spPr bwMode="auto">
          <a:xfrm>
            <a:off x="3779838" y="4724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Oval 55"/>
          <p:cNvSpPr>
            <a:spLocks noChangeArrowheads="1"/>
          </p:cNvSpPr>
          <p:nvPr/>
        </p:nvSpPr>
        <p:spPr bwMode="auto">
          <a:xfrm>
            <a:off x="3924300" y="105251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Oval 56"/>
          <p:cNvSpPr>
            <a:spLocks noChangeArrowheads="1"/>
          </p:cNvSpPr>
          <p:nvPr/>
        </p:nvSpPr>
        <p:spPr bwMode="auto">
          <a:xfrm>
            <a:off x="4356100" y="54451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Oval 57"/>
          <p:cNvSpPr>
            <a:spLocks noChangeArrowheads="1"/>
          </p:cNvSpPr>
          <p:nvPr/>
        </p:nvSpPr>
        <p:spPr bwMode="auto">
          <a:xfrm>
            <a:off x="6877050" y="32845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auto">
          <a:xfrm>
            <a:off x="4787900" y="227647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Oval 59"/>
          <p:cNvSpPr>
            <a:spLocks noChangeArrowheads="1"/>
          </p:cNvSpPr>
          <p:nvPr/>
        </p:nvSpPr>
        <p:spPr bwMode="auto">
          <a:xfrm>
            <a:off x="1619250" y="3429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Oval 60"/>
          <p:cNvSpPr>
            <a:spLocks noChangeArrowheads="1"/>
          </p:cNvSpPr>
          <p:nvPr/>
        </p:nvSpPr>
        <p:spPr bwMode="auto">
          <a:xfrm>
            <a:off x="2771775" y="2133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7" name="Oval 61"/>
          <p:cNvSpPr>
            <a:spLocks noChangeArrowheads="1"/>
          </p:cNvSpPr>
          <p:nvPr/>
        </p:nvSpPr>
        <p:spPr bwMode="auto">
          <a:xfrm>
            <a:off x="7308850" y="42211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Oval 62"/>
          <p:cNvSpPr>
            <a:spLocks noChangeArrowheads="1"/>
          </p:cNvSpPr>
          <p:nvPr/>
        </p:nvSpPr>
        <p:spPr bwMode="auto">
          <a:xfrm>
            <a:off x="5076825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Oval 53"/>
          <p:cNvSpPr>
            <a:spLocks noChangeArrowheads="1"/>
          </p:cNvSpPr>
          <p:nvPr/>
        </p:nvSpPr>
        <p:spPr bwMode="auto">
          <a:xfrm>
            <a:off x="2268538" y="35004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Oval 54"/>
          <p:cNvSpPr>
            <a:spLocks noChangeArrowheads="1"/>
          </p:cNvSpPr>
          <p:nvPr/>
        </p:nvSpPr>
        <p:spPr bwMode="auto">
          <a:xfrm>
            <a:off x="6156325" y="32131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ill-chosen 14 </a:t>
            </a:r>
            <a:r>
              <a:rPr lang="en-GB" dirty="0" err="1" smtClean="0"/>
              <a:t>centers</a:t>
            </a:r>
            <a:r>
              <a:rPr lang="en-GB" dirty="0" smtClean="0"/>
              <a:t> will achieve a better Distortion than the well-chosen 2 </a:t>
            </a:r>
            <a:r>
              <a:rPr lang="en-GB" dirty="0" err="1" smtClean="0"/>
              <a:t>centers</a:t>
            </a:r>
            <a:r>
              <a:rPr lang="en-GB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28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Penalize models with more clusters, according to how much extra fit would be expected from the additional clusters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You can use the Bayesian Information Criterion or </a:t>
            </a:r>
            <a:r>
              <a:rPr lang="en-GB" dirty="0" err="1" smtClean="0"/>
              <a:t>Akaike</a:t>
            </a:r>
            <a:r>
              <a:rPr lang="en-GB" dirty="0" smtClean="0"/>
              <a:t> Information Criterion from week 2</a:t>
            </a:r>
          </a:p>
          <a:p>
            <a:pPr lvl="1"/>
            <a:r>
              <a:rPr lang="en-GB" dirty="0" smtClean="0"/>
              <a:t>Not just the same as cross-validation for this problem!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24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an Information Criterion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how much fit would be spuriously expected from a random N centroids (without allowing the centroids to move)</a:t>
            </a:r>
          </a:p>
          <a:p>
            <a:r>
              <a:rPr lang="en-US" dirty="0" smtClean="0"/>
              <a:t>Assess how much fit you actually had</a:t>
            </a:r>
          </a:p>
          <a:p>
            <a:endParaRPr lang="en-US" dirty="0" smtClean="0"/>
          </a:p>
          <a:p>
            <a:r>
              <a:rPr lang="en-US" dirty="0" smtClean="0"/>
              <a:t>Find the difference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030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 how many clusters?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Try several values of k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Find “best-fitting” set of clusters for each value of k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Choose k with best value of </a:t>
            </a:r>
            <a:r>
              <a:rPr lang="en-GB" dirty="0" err="1" smtClean="0"/>
              <a:t>BiC</a:t>
            </a:r>
            <a:r>
              <a:rPr lang="en-GB" dirty="0" smtClean="0"/>
              <a:t> (or AIC)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65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Silhouette </a:t>
            </a:r>
            <a:r>
              <a:rPr lang="en-US" dirty="0"/>
              <a:t>Analysis (</a:t>
            </a:r>
            <a:r>
              <a:rPr lang="en-US" dirty="0" err="1"/>
              <a:t>Rousseeuw</a:t>
            </a:r>
            <a:r>
              <a:rPr lang="en-US" dirty="0"/>
              <a:t>, 1987; Kaufman &amp; </a:t>
            </a:r>
            <a:r>
              <a:rPr lang="en-US" dirty="0" err="1"/>
              <a:t>Rousseeuw</a:t>
            </a:r>
            <a:r>
              <a:rPr lang="en-US" dirty="0"/>
              <a:t>, 1990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increasingly popular method for determining how many clusters to </a:t>
            </a:r>
            <a:r>
              <a:rPr lang="en-US" dirty="0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5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ilhouette </a:t>
            </a:r>
            <a:r>
              <a:rPr lang="en-US" dirty="0"/>
              <a:t>plot </a:t>
            </a:r>
            <a:r>
              <a:rPr lang="en-US" dirty="0" smtClean="0"/>
              <a:t>shows how </a:t>
            </a:r>
            <a:r>
              <a:rPr lang="en-US" dirty="0"/>
              <a:t>close each point in </a:t>
            </a:r>
            <a:r>
              <a:rPr lang="en-US" dirty="0" smtClean="0"/>
              <a:t>a cluster </a:t>
            </a:r>
            <a:r>
              <a:rPr lang="en-US" dirty="0"/>
              <a:t>is to points in </a:t>
            </a:r>
            <a:r>
              <a:rPr lang="en-US" dirty="0" smtClean="0"/>
              <a:t>adjacent clusters</a:t>
            </a:r>
          </a:p>
          <a:p>
            <a:endParaRPr lang="en-US" dirty="0"/>
          </a:p>
          <a:p>
            <a:r>
              <a:rPr lang="en-US" dirty="0" smtClean="0"/>
              <a:t>Silhouette values scaled from -1 to 1</a:t>
            </a:r>
          </a:p>
          <a:p>
            <a:pPr lvl="1"/>
            <a:r>
              <a:rPr lang="en-US" dirty="0" smtClean="0"/>
              <a:t>Close to +1: Data point is far from adjacent clusters</a:t>
            </a:r>
          </a:p>
          <a:p>
            <a:pPr lvl="1"/>
            <a:r>
              <a:rPr lang="en-US" dirty="0" smtClean="0"/>
              <a:t>Close to 0: Data point is at boundary between clusters</a:t>
            </a:r>
          </a:p>
          <a:p>
            <a:pPr lvl="1"/>
            <a:r>
              <a:rPr lang="en-US" dirty="0" smtClean="0"/>
              <a:t>Close to -1: Data point is closer to other cluster than its own cluster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6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For each data point </a:t>
                </a:r>
                <a:r>
                  <a:rPr lang="en-US" dirty="0" err="1" smtClean="0"/>
                  <a:t>i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= average distance of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from all other data points in same cluster C</a:t>
                </a:r>
              </a:p>
              <a:p>
                <a:endParaRPr lang="en-US" dirty="0"/>
              </a:p>
              <a:p>
                <a:r>
                  <a:rPr lang="en-US" dirty="0" smtClean="0"/>
                  <a:t>C* = cluster with lowest average distance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</a:t>
                </a:r>
                <a:r>
                  <a:rPr lang="en-US" dirty="0" smtClean="0"/>
                  <a:t>cluster c*</a:t>
                </a:r>
              </a:p>
              <a:p>
                <a:endParaRPr lang="en-US" dirty="0"/>
              </a:p>
              <a:p>
                <a:r>
                  <a:rPr lang="en-US" dirty="0" smtClean="0"/>
                  <a:t>B(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= </a:t>
                </a:r>
                <a:r>
                  <a:rPr lang="en-US" dirty="0"/>
                  <a:t>average dissimilarity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</a:t>
                </a:r>
                <a:r>
                  <a:rPr lang="en-US" dirty="0" smtClean="0"/>
                  <a:t>cluster C*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5100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51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100" b="0" i="0" smtClean="0">
                            <a:latin typeface="Cambria Math"/>
                          </a:rPr>
                          <m:t>max</m:t>
                        </m:r>
                        <m:r>
                          <a:rPr lang="en-US" sz="5100" b="0" i="1" smtClean="0">
                            <a:latin typeface="Cambria Math"/>
                          </a:rPr>
                          <m:t>⁡{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0">
                <a:blip r:embed="rId2"/>
                <a:stretch>
                  <a:fillRect l="-74" t="-2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92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value for k</a:t>
            </a:r>
          </a:p>
          <a:p>
            <a:r>
              <a:rPr lang="en-US" dirty="0" smtClean="0"/>
              <a:t>Which set of clusters to use, after 17 randomized restarts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from 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http</a:t>
            </a:r>
            <a:r>
              <a:rPr lang="en-US" sz="3600" dirty="0"/>
              <a:t>://scikit-learn.org</a:t>
            </a:r>
            <a:r>
              <a:rPr lang="en-US" sz="3600" dirty="0" smtClean="0"/>
              <a:t>/ stable/</a:t>
            </a:r>
            <a:r>
              <a:rPr lang="en-US" sz="3600" dirty="0" err="1" smtClean="0"/>
              <a:t>auto_examples</a:t>
            </a:r>
            <a:r>
              <a:rPr lang="en-US" sz="3600" dirty="0" smtClean="0"/>
              <a:t>/cluster/ plot_kmeans_silhouette_analysis.html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2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../../_images/plot_kmeans_silhouette_analysis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209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47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../../_images/plot_kmeans_silhouette_analysis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" y="1600200"/>
            <a:ext cx="9013371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6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../../_images/plot_kmeans_silhouette_analysis_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91600" cy="349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5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../../_images/plot_kmeans_silhouette_analysis_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30" y="1676400"/>
            <a:ext cx="920931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08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../../_images/plot_kmeans_silhouette_analysis_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049062" cy="351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1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this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and 4 clusters are reasonable choices</a:t>
            </a:r>
          </a:p>
          <a:p>
            <a:r>
              <a:rPr lang="en-US" dirty="0" smtClean="0"/>
              <a:t>3, 5, and 6 clusters are not good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Eigengap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spectral clustering there is also the option of choosing the number of clusters that maximizes the </a:t>
            </a:r>
            <a:r>
              <a:rPr lang="en-US" dirty="0" err="1" smtClean="0"/>
              <a:t>eigengap</a:t>
            </a:r>
            <a:r>
              <a:rPr lang="en-US" dirty="0" smtClean="0"/>
              <a:t> (difference between </a:t>
            </a:r>
            <a:r>
              <a:rPr lang="en-US" smtClean="0"/>
              <a:t>consecutive eigenvalues)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3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r>
              <a:rPr lang="en-US" dirty="0" smtClean="0"/>
              <a:t>One question you should ask when choosing the number of clusters is – why am I conducting cluster analysis?</a:t>
            </a:r>
          </a:p>
          <a:p>
            <a:endParaRPr lang="en-US" dirty="0"/>
          </a:p>
          <a:p>
            <a:r>
              <a:rPr lang="en-US" dirty="0" smtClean="0"/>
              <a:t>If your goal is to just discover qualitatively interesting patterns in the data, you may want to do something simpler than using an information criterion</a:t>
            </a:r>
          </a:p>
          <a:p>
            <a:pPr lvl="1"/>
            <a:r>
              <a:rPr lang="en-US" dirty="0" smtClean="0"/>
              <a:t>Add clusters until you don’t get interesting new clusters anymore</a:t>
            </a:r>
          </a:p>
        </p:txBody>
      </p:sp>
    </p:spTree>
    <p:extLst>
      <p:ext uri="{BB962C8B-B14F-4D97-AF65-F5344CB8AC3E}">
        <p14:creationId xmlns:p14="http://schemas.microsoft.com/office/powerpoint/2010/main" val="303919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Clustering – Advanced clustering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take the case where we have 17 randomized restarts, each involving the same number of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Distortion</a:t>
            </a:r>
            <a:br>
              <a:rPr lang="en-US" dirty="0" smtClean="0"/>
            </a:br>
            <a:r>
              <a:rPr lang="en-US" dirty="0" smtClean="0"/>
              <a:t>(Also called Mean Squared Deviation)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Take each point P</a:t>
            </a:r>
          </a:p>
          <a:p>
            <a:r>
              <a:rPr lang="en-GB" dirty="0"/>
              <a:t>Find the </a:t>
            </a:r>
            <a:r>
              <a:rPr lang="en-GB" dirty="0" smtClean="0"/>
              <a:t>centroid of </a:t>
            </a:r>
            <a:r>
              <a:rPr lang="en-GB" dirty="0"/>
              <a:t>P’s cluster C</a:t>
            </a:r>
          </a:p>
          <a:p>
            <a:r>
              <a:rPr lang="en-GB" dirty="0"/>
              <a:t>Find the distance D from C to </a:t>
            </a:r>
            <a:r>
              <a:rPr lang="en-GB" dirty="0" smtClean="0"/>
              <a:t>P</a:t>
            </a:r>
          </a:p>
          <a:p>
            <a:r>
              <a:rPr lang="en-GB" dirty="0" smtClean="0"/>
              <a:t>Square </a:t>
            </a:r>
            <a:r>
              <a:rPr lang="en-GB" dirty="0"/>
              <a:t>D to get D’</a:t>
            </a:r>
          </a:p>
          <a:p>
            <a:endParaRPr lang="en-GB" dirty="0"/>
          </a:p>
          <a:p>
            <a:r>
              <a:rPr lang="en-GB" dirty="0"/>
              <a:t>Sum all D’ to get </a:t>
            </a:r>
            <a:r>
              <a:rPr lang="en-GB" dirty="0" smtClean="0"/>
              <a:t>Distortion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1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 Euclidean distance</a:t>
            </a:r>
          </a:p>
          <a:p>
            <a:endParaRPr lang="en-US" dirty="0"/>
          </a:p>
          <a:p>
            <a:r>
              <a:rPr lang="en-US" dirty="0" smtClean="0"/>
              <a:t>Distance from A to B in two dimensions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000" dirty="0" smtClean="0"/>
              <a:t>	(Ax-</a:t>
            </a:r>
            <a:r>
              <a:rPr lang="en-US" sz="6000" dirty="0" err="1" smtClean="0"/>
              <a:t>Bx</a:t>
            </a:r>
            <a:r>
              <a:rPr lang="en-US" sz="6000" dirty="0"/>
              <a:t>)</a:t>
            </a:r>
            <a:r>
              <a:rPr lang="en-US" sz="6000" baseline="30000" dirty="0" smtClean="0"/>
              <a:t>2</a:t>
            </a:r>
            <a:r>
              <a:rPr lang="en-US" sz="6000" dirty="0" smtClean="0"/>
              <a:t>+(Ay-By)</a:t>
            </a:r>
            <a:r>
              <a:rPr lang="en-US" sz="6000" baseline="30000" dirty="0" smtClean="0"/>
              <a:t>2</a:t>
            </a:r>
            <a:endParaRPr lang="en-US" sz="6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4419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4419600"/>
            <a:ext cx="76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447800" y="3733800"/>
            <a:ext cx="3048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525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50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Euclidean distance can be computed for an arbitrary number of dimensions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6600" dirty="0" smtClean="0"/>
              <a:t>	 </a:t>
            </a:r>
            <a:r>
              <a:rPr lang="en-US" sz="6600" dirty="0" smtClean="0">
                <a:latin typeface="Symbol" panose="05050102010706020507" pitchFamily="18" charset="2"/>
              </a:rPr>
              <a:t>S</a:t>
            </a:r>
            <a:r>
              <a:rPr lang="en-US" sz="6600" dirty="0" smtClean="0"/>
              <a:t>(Ai-Bi)</a:t>
            </a:r>
            <a:r>
              <a:rPr lang="en-US" sz="6600" baseline="30000" dirty="0" smtClean="0"/>
              <a:t>2</a:t>
            </a:r>
            <a:endParaRPr lang="en-US" sz="6600" dirty="0"/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4419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71600" y="4419600"/>
            <a:ext cx="76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447800" y="3733800"/>
            <a:ext cx="3048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52600" y="3733800"/>
            <a:ext cx="48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89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 for choosing between randomized restarts</a:t>
            </a:r>
          </a:p>
          <a:p>
            <a:r>
              <a:rPr lang="en-US" dirty="0" smtClean="0"/>
              <a:t>Does not work for choosing cluster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More clusters almost always leads to smaller </a:t>
            </a:r>
            <a:r>
              <a:rPr lang="en-GB" dirty="0" smtClean="0"/>
              <a:t>Distortion</a:t>
            </a:r>
            <a:endParaRPr lang="en-GB" dirty="0"/>
          </a:p>
          <a:p>
            <a:pPr lvl="1"/>
            <a:r>
              <a:rPr lang="en-GB" dirty="0"/>
              <a:t>Distance to nearest cluster </a:t>
            </a:r>
            <a:r>
              <a:rPr lang="en-GB" dirty="0" err="1"/>
              <a:t>center</a:t>
            </a:r>
            <a:r>
              <a:rPr lang="en-GB" dirty="0"/>
              <a:t> </a:t>
            </a:r>
            <a:r>
              <a:rPr lang="en-GB" dirty="0" smtClean="0"/>
              <a:t>should almost </a:t>
            </a:r>
            <a:r>
              <a:rPr lang="en-GB" dirty="0"/>
              <a:t>always be smaller with more </a:t>
            </a:r>
            <a:r>
              <a:rPr lang="en-GB" dirty="0" smtClean="0"/>
              <a:t>clusters </a:t>
            </a:r>
          </a:p>
          <a:p>
            <a:pPr lvl="1"/>
            <a:r>
              <a:rPr lang="en-GB" dirty="0" smtClean="0"/>
              <a:t>It only isn’t when you have bad luck in your randomization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7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Cross-validation can’t solve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A different </a:t>
            </a:r>
            <a:r>
              <a:rPr lang="en-GB" sz="2800" dirty="0"/>
              <a:t>problem than prediction </a:t>
            </a:r>
            <a:r>
              <a:rPr lang="en-GB" sz="2800" dirty="0" err="1"/>
              <a:t>modeling</a:t>
            </a:r>
            <a:endParaRPr lang="en-GB" sz="28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You’re not trying to predict specific values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You’re determining whether </a:t>
            </a:r>
            <a:r>
              <a:rPr lang="en-GB" sz="2400" b="1" i="1" dirty="0"/>
              <a:t>any</a:t>
            </a:r>
            <a:r>
              <a:rPr lang="en-GB" sz="2400" dirty="0"/>
              <a:t> </a:t>
            </a:r>
            <a:r>
              <a:rPr lang="en-GB" sz="2400" dirty="0" err="1"/>
              <a:t>center</a:t>
            </a:r>
            <a:r>
              <a:rPr lang="en-GB" sz="2400" dirty="0"/>
              <a:t> is close to a given point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More clusters cover the space more thoroughly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So </a:t>
            </a:r>
            <a:r>
              <a:rPr lang="en-GB" sz="2800" dirty="0" smtClean="0"/>
              <a:t>Distortion will </a:t>
            </a:r>
            <a:r>
              <a:rPr lang="en-GB" sz="2800" dirty="0"/>
              <a:t>often be smaller with more clusters, even if you cross-validate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2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1297</TotalTime>
  <Words>659</Words>
  <Application>Microsoft Office PowerPoint</Application>
  <PresentationFormat>On-screen Show (4:3)</PresentationFormat>
  <Paragraphs>136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Cambria Math</vt:lpstr>
      <vt:lpstr>Symbol</vt:lpstr>
      <vt:lpstr>Tw Cen MT</vt:lpstr>
      <vt:lpstr>Wingdings</vt:lpstr>
      <vt:lpstr>Wingdings 2</vt:lpstr>
      <vt:lpstr>Median</vt:lpstr>
      <vt:lpstr>Week 7 Video 2</vt:lpstr>
      <vt:lpstr>How do we choose?</vt:lpstr>
      <vt:lpstr>First…</vt:lpstr>
      <vt:lpstr>Distortion (Also called Mean Squared Deviation)</vt:lpstr>
      <vt:lpstr>Distance</vt:lpstr>
      <vt:lpstr>Distance</vt:lpstr>
      <vt:lpstr>Distortion</vt:lpstr>
      <vt:lpstr>Why not?</vt:lpstr>
      <vt:lpstr>Cross-validation can’t solve this problem</vt:lpstr>
      <vt:lpstr>An Example</vt:lpstr>
      <vt:lpstr>PowerPoint Presentation</vt:lpstr>
      <vt:lpstr>PowerPoint Presentation</vt:lpstr>
      <vt:lpstr>An Example</vt:lpstr>
      <vt:lpstr>Solution</vt:lpstr>
      <vt:lpstr>Using an Information Criterion </vt:lpstr>
      <vt:lpstr>So how many clusters?</vt:lpstr>
      <vt:lpstr>Silhouette Analysis (Rousseeuw, 1987; Kaufman &amp; Rousseeuw, 1990)</vt:lpstr>
      <vt:lpstr>Silhouette Analysis</vt:lpstr>
      <vt:lpstr>Silhouette Formula</vt:lpstr>
      <vt:lpstr>Example from     http://scikit-learn.org/ stable/auto_examples/cluster/ plot_kmeans_silhouette_analysis.html</vt:lpstr>
      <vt:lpstr>Good clusters</vt:lpstr>
      <vt:lpstr>Good clusters</vt:lpstr>
      <vt:lpstr>Bad clusters</vt:lpstr>
      <vt:lpstr>Bad clusters</vt:lpstr>
      <vt:lpstr>Bad clusters</vt:lpstr>
      <vt:lpstr>So in this example</vt:lpstr>
      <vt:lpstr>Eigengap</vt:lpstr>
      <vt:lpstr>Alternate approach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124</cp:revision>
  <dcterms:created xsi:type="dcterms:W3CDTF">2013-06-14T05:25:54Z</dcterms:created>
  <dcterms:modified xsi:type="dcterms:W3CDTF">2017-02-13T18:55:00Z</dcterms:modified>
</cp:coreProperties>
</file>