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474" r:id="rId2"/>
    <p:sldId id="477" r:id="rId3"/>
    <p:sldId id="479" r:id="rId4"/>
    <p:sldId id="481" r:id="rId5"/>
    <p:sldId id="482" r:id="rId6"/>
    <p:sldId id="483" r:id="rId7"/>
    <p:sldId id="484" r:id="rId8"/>
    <p:sldId id="485" r:id="rId9"/>
    <p:sldId id="486" r:id="rId10"/>
    <p:sldId id="487" r:id="rId11"/>
    <p:sldId id="488" r:id="rId12"/>
    <p:sldId id="489" r:id="rId13"/>
    <p:sldId id="490" r:id="rId14"/>
    <p:sldId id="491" r:id="rId15"/>
    <p:sldId id="492" r:id="rId16"/>
    <p:sldId id="493" r:id="rId17"/>
    <p:sldId id="494" r:id="rId18"/>
    <p:sldId id="495" r:id="rId19"/>
    <p:sldId id="496" r:id="rId20"/>
    <p:sldId id="497" r:id="rId21"/>
    <p:sldId id="498" r:id="rId22"/>
    <p:sldId id="499" r:id="rId23"/>
    <p:sldId id="500" r:id="rId24"/>
    <p:sldId id="501" r:id="rId25"/>
    <p:sldId id="502" r:id="rId26"/>
    <p:sldId id="503" r:id="rId27"/>
    <p:sldId id="504" r:id="rId28"/>
    <p:sldId id="505" r:id="rId29"/>
    <p:sldId id="506" r:id="rId30"/>
    <p:sldId id="507" r:id="rId31"/>
    <p:sldId id="508" r:id="rId32"/>
    <p:sldId id="509" r:id="rId33"/>
    <p:sldId id="512" r:id="rId34"/>
    <p:sldId id="514" r:id="rId35"/>
    <p:sldId id="515" r:id="rId36"/>
    <p:sldId id="516" r:id="rId37"/>
    <p:sldId id="517" r:id="rId38"/>
    <p:sldId id="478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42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37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3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 smtClean="0"/>
              <a:t>Factor Analysis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Week 7 Video </a:t>
            </a:r>
            <a:r>
              <a:rPr lang="en-US" sz="3200" dirty="0"/>
              <a:t>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Experimental</a:t>
            </a:r>
          </a:p>
          <a:p>
            <a:pPr lvl="1"/>
            <a:r>
              <a:rPr lang="en-US" dirty="0" smtClean="0"/>
              <a:t>Determine variable groupings in bottom-up fashion</a:t>
            </a:r>
          </a:p>
          <a:p>
            <a:pPr lvl="1"/>
            <a:r>
              <a:rPr lang="en-US" dirty="0" smtClean="0"/>
              <a:t>More common in EDM</a:t>
            </a:r>
          </a:p>
          <a:p>
            <a:endParaRPr lang="en-US" dirty="0" smtClean="0"/>
          </a:p>
          <a:p>
            <a:r>
              <a:rPr lang="en-US" dirty="0" smtClean="0"/>
              <a:t>Confirmatory</a:t>
            </a:r>
            <a:endParaRPr lang="en-US" dirty="0"/>
          </a:p>
          <a:p>
            <a:pPr lvl="1"/>
            <a:r>
              <a:rPr lang="en-US" dirty="0"/>
              <a:t>Take existing structure, verify its goodness</a:t>
            </a:r>
          </a:p>
          <a:p>
            <a:pPr lvl="1"/>
            <a:r>
              <a:rPr lang="en-US" dirty="0" smtClean="0"/>
              <a:t>More common in Psychometrics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2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Mathematical Assumption in most 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variable loads onto every factor, but with different strengths</a:t>
            </a:r>
          </a:p>
          <a:p>
            <a:pPr lvl="1"/>
            <a:r>
              <a:rPr lang="en-US" dirty="0" smtClean="0"/>
              <a:t>Some strengths are infinitesimally small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115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5457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74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 a Factor Score</a:t>
            </a:r>
            <a:br>
              <a:rPr lang="en-US" dirty="0" smtClean="0"/>
            </a:br>
            <a:r>
              <a:rPr lang="en-US" dirty="0" smtClean="0"/>
              <a:t>Can you write an equation for F1?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274047"/>
              </p:ext>
            </p:extLst>
          </p:nvPr>
        </p:nvGraphicFramePr>
        <p:xfrm>
          <a:off x="2743200" y="17526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62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 you write an equation for F1?</a:t>
            </a:r>
            <a:br>
              <a:rPr lang="en-US" dirty="0" smtClean="0"/>
            </a:br>
            <a:r>
              <a:rPr lang="en-US" sz="2700" dirty="0" smtClean="0"/>
              <a:t>(It’s just a straight-up linear equation, like in linear regression! </a:t>
            </a:r>
            <a:r>
              <a:rPr lang="en-US" sz="2700" dirty="0" err="1" smtClean="0"/>
              <a:t>Cazart</a:t>
            </a:r>
            <a:r>
              <a:rPr lang="en-US" sz="2700" dirty="0" smtClean="0"/>
              <a:t>!)</a:t>
            </a:r>
            <a:endParaRPr lang="en-US" sz="2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268103"/>
              </p:ext>
            </p:extLst>
          </p:nvPr>
        </p:nvGraphicFramePr>
        <p:xfrm>
          <a:off x="2743200" y="17526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29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252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0.01V1-0.62V2+0.003V3+0.04V4+0.05V5-0.66V6</a:t>
            </a:r>
            <a:br>
              <a:rPr lang="en-US" sz="2800" dirty="0" smtClean="0"/>
            </a:br>
            <a:r>
              <a:rPr lang="en-US" sz="2800" dirty="0" smtClean="0"/>
              <a:t>+0.04V7+0.02V8+0.32V9+0.01V10-0.03V11+0.55V12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25080"/>
              </p:ext>
            </p:extLst>
          </p:nvPr>
        </p:nvGraphicFramePr>
        <p:xfrm>
          <a:off x="2743200" y="17526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82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Popup quiz</a:t>
            </a:r>
            <a:br>
              <a:rPr lang="en-US" dirty="0" smtClean="0"/>
            </a:br>
            <a:r>
              <a:rPr lang="en-US" dirty="0" smtClean="0"/>
              <a:t>Can you write an equation for F2?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914031"/>
              </p:ext>
            </p:extLst>
          </p:nvPr>
        </p:nvGraphicFramePr>
        <p:xfrm>
          <a:off x="381000" y="17526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24400" y="1905000"/>
            <a:ext cx="426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we do a fill-in-the-blank?</a:t>
            </a:r>
          </a:p>
          <a:p>
            <a:endParaRPr lang="en-US" dirty="0" smtClean="0"/>
          </a:p>
          <a:p>
            <a:r>
              <a:rPr lang="en-US" dirty="0" smtClean="0"/>
              <a:t>If so, the answer is</a:t>
            </a:r>
          </a:p>
          <a:p>
            <a:endParaRPr lang="en-US" dirty="0" smtClean="0"/>
          </a:p>
          <a:p>
            <a:r>
              <a:rPr lang="en-US" dirty="0" smtClean="0"/>
              <a:t>-0.7V1+0.1V2-0.14V3+0.03V4 +0.73V5+0.02V6-0.03V7-0.01V8</a:t>
            </a:r>
            <a:br>
              <a:rPr lang="en-US" dirty="0" smtClean="0"/>
            </a:br>
            <a:r>
              <a:rPr lang="en-US" dirty="0" smtClean="0"/>
              <a:t>-0.34V9-0.02V10-0.02V11-0.32V12</a:t>
            </a:r>
          </a:p>
        </p:txBody>
      </p:sp>
    </p:spTree>
    <p:extLst>
      <p:ext uri="{BB962C8B-B14F-4D97-AF65-F5344CB8AC3E}">
        <p14:creationId xmlns:p14="http://schemas.microsoft.com/office/powerpoint/2010/main" val="176539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variables load strongly on F1?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822268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77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Wait… what’s a “strong” loading?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One common guideline: &gt; 0.4 or &lt; -0.4</a:t>
            </a:r>
          </a:p>
          <a:p>
            <a:endParaRPr lang="en-US" dirty="0"/>
          </a:p>
          <a:p>
            <a:r>
              <a:rPr lang="en-US" dirty="0" err="1" smtClean="0"/>
              <a:t>Comrey</a:t>
            </a:r>
            <a:r>
              <a:rPr lang="en-US" dirty="0" smtClean="0"/>
              <a:t> &amp; Lee (1992)</a:t>
            </a:r>
          </a:p>
          <a:p>
            <a:pPr lvl="1"/>
            <a:r>
              <a:rPr lang="en-US" dirty="0" smtClean="0"/>
              <a:t>0.70 excellent (or -0.70)</a:t>
            </a:r>
          </a:p>
          <a:p>
            <a:pPr lvl="1"/>
            <a:r>
              <a:rPr lang="en-US" dirty="0" smtClean="0"/>
              <a:t>0.63 very good</a:t>
            </a:r>
          </a:p>
          <a:p>
            <a:pPr lvl="1"/>
            <a:r>
              <a:rPr lang="en-US" dirty="0" smtClean="0"/>
              <a:t>0.55 good</a:t>
            </a:r>
          </a:p>
          <a:p>
            <a:pPr lvl="1"/>
            <a:r>
              <a:rPr lang="en-US" dirty="0" smtClean="0"/>
              <a:t>0.45 fair</a:t>
            </a:r>
          </a:p>
          <a:p>
            <a:pPr lvl="1"/>
            <a:r>
              <a:rPr lang="en-US" dirty="0" smtClean="0"/>
              <a:t>0.32 poor</a:t>
            </a:r>
          </a:p>
          <a:p>
            <a:pPr lvl="1"/>
            <a:endParaRPr lang="en-US" dirty="0"/>
          </a:p>
          <a:p>
            <a:r>
              <a:rPr lang="en-US" dirty="0" smtClean="0"/>
              <a:t>One of those arbitrary things that people seem to take exceedingly seriously</a:t>
            </a:r>
          </a:p>
          <a:p>
            <a:pPr lvl="1"/>
            <a:r>
              <a:rPr lang="en-US" dirty="0" smtClean="0"/>
              <a:t>Another approach is to look for a gap in the loadings in your actual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42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variables load strongly on F1?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743019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-0.62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-0.66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0.55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63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have a whole lot of variables</a:t>
            </a:r>
          </a:p>
          <a:p>
            <a:r>
              <a:rPr lang="en-US" dirty="0" smtClean="0"/>
              <a:t>Can you group them into “factors”?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40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variables load strongly on F2?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0566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9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variables load strongly on F2?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637327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-0.7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0.73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02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Quiz: </a:t>
            </a:r>
            <a:br>
              <a:rPr lang="en-US" dirty="0" smtClean="0"/>
            </a:br>
            <a:r>
              <a:rPr lang="en-US" dirty="0" smtClean="0"/>
              <a:t>Which variables load strongly on F3?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459085"/>
              </p:ext>
            </p:extLst>
          </p:nvPr>
        </p:nvGraphicFramePr>
        <p:xfrm>
          <a:off x="457200" y="17526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81600" y="1905000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b="1" dirty="0" smtClean="0"/>
              <a:t>V3, V7, V8, V11</a:t>
            </a:r>
          </a:p>
          <a:p>
            <a:pPr marL="342900" indent="-342900">
              <a:buAutoNum type="alphaUcParenR"/>
            </a:pPr>
            <a:r>
              <a:rPr lang="en-US" dirty="0" smtClean="0"/>
              <a:t>V3, V7, V11</a:t>
            </a:r>
          </a:p>
          <a:p>
            <a:pPr marL="342900" indent="-342900">
              <a:buAutoNum type="alphaUcParenR"/>
            </a:pPr>
            <a:r>
              <a:rPr lang="en-US" dirty="0" smtClean="0"/>
              <a:t>V8</a:t>
            </a:r>
          </a:p>
          <a:p>
            <a:pPr marL="342900" indent="-342900">
              <a:buAutoNum type="alphaUcParenR"/>
            </a:pPr>
            <a:r>
              <a:rPr lang="en-US" dirty="0" smtClean="0"/>
              <a:t>V1, V2, V4, V5, V6, V9, V10, V12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98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variables don’t fit this scheme?</a:t>
            </a:r>
            <a:br>
              <a:rPr lang="en-US" dirty="0" smtClean="0"/>
            </a:br>
            <a:r>
              <a:rPr lang="en-US" dirty="0" smtClean="0"/>
              <a:t>(e.g. don’t load strongly on any factor)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684616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92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variables don’t fit this scheme?</a:t>
            </a:r>
            <a:br>
              <a:rPr lang="en-US" dirty="0" smtClean="0"/>
            </a:br>
            <a:r>
              <a:rPr lang="en-US" dirty="0" smtClean="0"/>
              <a:t>(e.g. don’t load strongly on any factor)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893264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V4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0.04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0.03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-0.02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V9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0.32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-0.34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0.02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V10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-0.02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-0.07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4009072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But note that if the magic number was lower, V9 would be fine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28800" y="4747736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36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Assigning </a:t>
            </a:r>
            <a:r>
              <a:rPr lang="en-US" dirty="0"/>
              <a:t>items to factors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create scales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loading is created, you can create one-factor-per-variable models (“scales”) by iteratively </a:t>
            </a:r>
          </a:p>
          <a:p>
            <a:pPr lvl="1"/>
            <a:r>
              <a:rPr lang="en-US" dirty="0" smtClean="0"/>
              <a:t>assigning each item to one factor</a:t>
            </a:r>
          </a:p>
          <a:p>
            <a:pPr lvl="1"/>
            <a:r>
              <a:rPr lang="en-US" dirty="0" smtClean="0"/>
              <a:t>dropping the one item that loads most poorly in its factor, if it has no strong loading</a:t>
            </a:r>
          </a:p>
          <a:p>
            <a:pPr lvl="1"/>
            <a:r>
              <a:rPr lang="en-US" dirty="0" smtClean="0"/>
              <a:t>re-fitting factors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9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researchers recommend conducting item selection based on face validity – e.g. if it doesn’t look like it should fit, don’t include it</a:t>
            </a:r>
          </a:p>
          <a:p>
            <a:endParaRPr lang="en-US" dirty="0"/>
          </a:p>
          <a:p>
            <a:r>
              <a:rPr lang="en-US" dirty="0" smtClean="0"/>
              <a:t>Depends on how theory-driven you want to be</a:t>
            </a:r>
          </a:p>
          <a:p>
            <a:pPr lvl="1"/>
            <a:r>
              <a:rPr lang="en-US" dirty="0" smtClean="0"/>
              <a:t>And how much of a theory you actually have!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6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 mathematically?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algorithms (Ferguson, 1971)</a:t>
            </a:r>
          </a:p>
          <a:p>
            <a:pPr lvl="1"/>
            <a:r>
              <a:rPr lang="en-US" dirty="0" smtClean="0"/>
              <a:t>Principal axis factoring (PAF)</a:t>
            </a:r>
          </a:p>
          <a:p>
            <a:pPr lvl="2"/>
            <a:r>
              <a:rPr lang="en-US" dirty="0" smtClean="0"/>
              <a:t>Fits to shared variance between variables</a:t>
            </a:r>
          </a:p>
          <a:p>
            <a:pPr lvl="1"/>
            <a:r>
              <a:rPr lang="en-US" dirty="0" smtClean="0"/>
              <a:t>Principal components analysis (</a:t>
            </a:r>
            <a:r>
              <a:rPr lang="en-US" dirty="0"/>
              <a:t>PCA)</a:t>
            </a:r>
          </a:p>
          <a:p>
            <a:pPr lvl="2"/>
            <a:r>
              <a:rPr lang="en-US" dirty="0"/>
              <a:t>Fits to </a:t>
            </a:r>
            <a:r>
              <a:rPr lang="en-US" dirty="0" smtClean="0"/>
              <a:t>all variance </a:t>
            </a:r>
            <a:r>
              <a:rPr lang="en-US" dirty="0"/>
              <a:t>between </a:t>
            </a:r>
            <a:r>
              <a:rPr lang="en-US" dirty="0" smtClean="0"/>
              <a:t>variables, including variance unique to specific variables</a:t>
            </a:r>
          </a:p>
          <a:p>
            <a:pPr lvl="1"/>
            <a:endParaRPr lang="en-US" dirty="0"/>
          </a:p>
          <a:p>
            <a:r>
              <a:rPr lang="en-US" dirty="0" smtClean="0"/>
              <a:t>PCA is more common these days</a:t>
            </a:r>
          </a:p>
          <a:p>
            <a:endParaRPr lang="en-US" dirty="0"/>
          </a:p>
          <a:p>
            <a:r>
              <a:rPr lang="en-US" dirty="0" smtClean="0"/>
              <a:t>Similar, especially as number of variables increases</a:t>
            </a:r>
          </a:p>
        </p:txBody>
      </p:sp>
    </p:spTree>
    <p:extLst>
      <p:ext uri="{BB962C8B-B14F-4D97-AF65-F5344CB8AC3E}">
        <p14:creationId xmlns:p14="http://schemas.microsoft.com/office/powerpoint/2010/main" val="228477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 mathematically?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factor tries to find a combination of variable-weightings that gets the best fit to the data</a:t>
            </a:r>
          </a:p>
          <a:p>
            <a:r>
              <a:rPr lang="en-US" dirty="0" smtClean="0"/>
              <a:t>Second factor tries to find a combination of variable-weightings that best fits the remaining unexplained variance</a:t>
            </a:r>
          </a:p>
          <a:p>
            <a:r>
              <a:rPr lang="en-US" dirty="0" smtClean="0"/>
              <a:t>Third factor </a:t>
            </a:r>
            <a:r>
              <a:rPr lang="en-US" dirty="0"/>
              <a:t>tries to find a combination of variable-weightings that best fits the remaining unexplained </a:t>
            </a:r>
            <a:r>
              <a:rPr lang="en-US" dirty="0" smtClean="0"/>
              <a:t>variance…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104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 mathematically?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are then made orthogonal (e.g. uncorrelated to each other)</a:t>
            </a:r>
          </a:p>
          <a:p>
            <a:pPr lvl="1"/>
            <a:r>
              <a:rPr lang="en-US" dirty="0" smtClean="0"/>
              <a:t>Uses statistical process called factor rotation, which takes a set of factors and re-fits to maintain equal fit while minimizing factor correlation</a:t>
            </a:r>
          </a:p>
          <a:p>
            <a:pPr lvl="1"/>
            <a:r>
              <a:rPr lang="en-US" dirty="0" smtClean="0"/>
              <a:t>Essentially, there is a large equivalence class of possible solutions; factor rotation tries to find the solution that minimizes between-factor </a:t>
            </a:r>
            <a:r>
              <a:rPr lang="en-US" dirty="0"/>
              <a:t>correlation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54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Analysis and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Not the same </a:t>
            </a:r>
          </a:p>
          <a:p>
            <a:pPr lvl="1"/>
            <a:r>
              <a:rPr lang="en-US" dirty="0"/>
              <a:t>Clustering finds how data points group together</a:t>
            </a:r>
          </a:p>
          <a:p>
            <a:pPr lvl="1"/>
            <a:r>
              <a:rPr lang="en-US" dirty="0" smtClean="0"/>
              <a:t>Factor analysis finds how data features/variables/items group together</a:t>
            </a:r>
          </a:p>
          <a:p>
            <a:pPr lvl="1"/>
            <a:endParaRPr lang="en-US" dirty="0"/>
          </a:p>
          <a:p>
            <a:r>
              <a:rPr lang="en-US" dirty="0" smtClean="0"/>
              <a:t>In many cases, one problem can be transformed into the other</a:t>
            </a:r>
          </a:p>
          <a:p>
            <a:r>
              <a:rPr lang="en-US" dirty="0" smtClean="0"/>
              <a:t>But conceptually still not the same thing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0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this another way…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approach tries to find lines, planes, and </a:t>
            </a:r>
            <a:r>
              <a:rPr lang="en-US" dirty="0" err="1" smtClean="0"/>
              <a:t>hyperplanes</a:t>
            </a:r>
            <a:r>
              <a:rPr lang="en-US" dirty="0" smtClean="0"/>
              <a:t> in the K-dimensional space</a:t>
            </a:r>
            <a:r>
              <a:rPr lang="en-US" dirty="0"/>
              <a:t> </a:t>
            </a:r>
            <a:r>
              <a:rPr lang="en-US" dirty="0" smtClean="0"/>
              <a:t>(K variables)</a:t>
            </a:r>
          </a:p>
          <a:p>
            <a:endParaRPr lang="en-US" dirty="0"/>
          </a:p>
          <a:p>
            <a:r>
              <a:rPr lang="en-US" dirty="0" smtClean="0"/>
              <a:t>Which best fit the data</a:t>
            </a:r>
          </a:p>
          <a:p>
            <a:endParaRPr lang="en-US" dirty="0"/>
          </a:p>
          <a:p>
            <a:r>
              <a:rPr lang="en-US" dirty="0" smtClean="0"/>
              <a:t>This may remind you of support vector machines…</a:t>
            </a:r>
          </a:p>
        </p:txBody>
      </p:sp>
    </p:spTree>
    <p:extLst>
      <p:ext uri="{BB962C8B-B14F-4D97-AF65-F5344CB8AC3E}">
        <p14:creationId xmlns:p14="http://schemas.microsoft.com/office/powerpoint/2010/main" val="105290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proportion of the variance in the original variables is explained by the factoring?</a:t>
            </a:r>
            <a:br>
              <a:rPr lang="en-US" dirty="0" smtClean="0"/>
            </a:br>
            <a:r>
              <a:rPr lang="en-US" dirty="0" smtClean="0"/>
              <a:t>(e.g. r</a:t>
            </a:r>
            <a:r>
              <a:rPr lang="en-US" baseline="30000" dirty="0" smtClean="0"/>
              <a:t>2 </a:t>
            </a:r>
            <a:r>
              <a:rPr lang="en-US" dirty="0" smtClean="0"/>
              <a:t>– called in Factor Analysis land the estimate of the </a:t>
            </a:r>
            <a:r>
              <a:rPr lang="en-US" i="1" dirty="0" smtClean="0"/>
              <a:t>communality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Better to use cross-validated r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Still not standard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01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factors?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approach: decide using cross-validated r</a:t>
            </a:r>
            <a:r>
              <a:rPr lang="en-US" baseline="30000" dirty="0" smtClean="0"/>
              <a:t>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Alternate approach: drop any factor with fewer than 3 strong loadings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Alternate approach: add factors until you get an incomprehensible factor</a:t>
            </a:r>
          </a:p>
          <a:p>
            <a:pPr lvl="1"/>
            <a:r>
              <a:rPr lang="en-US" dirty="0" smtClean="0"/>
              <a:t>But one person’s incomprehensible factor is another person’s research finding!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5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Desired Amount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At least 5 data points per variable (</a:t>
            </a:r>
            <a:r>
              <a:rPr lang="en-US" dirty="0" err="1" smtClean="0"/>
              <a:t>Gorsuch</a:t>
            </a:r>
            <a:r>
              <a:rPr lang="en-US" dirty="0" smtClean="0"/>
              <a:t>, 1983)</a:t>
            </a:r>
          </a:p>
          <a:p>
            <a:r>
              <a:rPr lang="en-US" dirty="0" smtClean="0"/>
              <a:t>At least 3-6 data points per variable (</a:t>
            </a:r>
            <a:r>
              <a:rPr lang="en-US" dirty="0" err="1" smtClean="0"/>
              <a:t>Cattell</a:t>
            </a:r>
            <a:r>
              <a:rPr lang="en-US" dirty="0" smtClean="0"/>
              <a:t>, 1978)</a:t>
            </a:r>
          </a:p>
          <a:p>
            <a:endParaRPr lang="en-US" dirty="0" smtClean="0"/>
          </a:p>
          <a:p>
            <a:r>
              <a:rPr lang="en-US" dirty="0" smtClean="0"/>
              <a:t>At least 100 total data points (</a:t>
            </a:r>
            <a:r>
              <a:rPr lang="en-US" dirty="0" err="1" smtClean="0"/>
              <a:t>Gorsuch</a:t>
            </a:r>
            <a:r>
              <a:rPr lang="en-US" dirty="0" smtClean="0"/>
              <a:t>, 1983)</a:t>
            </a:r>
          </a:p>
          <a:p>
            <a:r>
              <a:rPr lang="en-US" dirty="0" err="1"/>
              <a:t>Comrey</a:t>
            </a:r>
            <a:r>
              <a:rPr lang="en-US" dirty="0"/>
              <a:t> and Lee (1992) </a:t>
            </a:r>
            <a:r>
              <a:rPr lang="en-US" dirty="0" smtClean="0"/>
              <a:t>guidelines for total sample size</a:t>
            </a:r>
          </a:p>
          <a:p>
            <a:pPr lvl="1"/>
            <a:r>
              <a:rPr lang="en-US" dirty="0" smtClean="0"/>
              <a:t>100</a:t>
            </a:r>
            <a:r>
              <a:rPr lang="en-US" dirty="0"/>
              <a:t>= </a:t>
            </a:r>
            <a:r>
              <a:rPr lang="en-US" dirty="0" smtClean="0"/>
              <a:t>poor </a:t>
            </a:r>
          </a:p>
          <a:p>
            <a:pPr lvl="1"/>
            <a:r>
              <a:rPr lang="en-US" dirty="0" smtClean="0"/>
              <a:t>200 </a:t>
            </a:r>
            <a:r>
              <a:rPr lang="en-US" dirty="0"/>
              <a:t>= </a:t>
            </a:r>
            <a:r>
              <a:rPr lang="en-US" dirty="0" smtClean="0"/>
              <a:t>fair</a:t>
            </a:r>
          </a:p>
          <a:p>
            <a:pPr lvl="1"/>
            <a:r>
              <a:rPr lang="en-US" dirty="0" smtClean="0"/>
              <a:t>300 </a:t>
            </a:r>
            <a:r>
              <a:rPr lang="en-US" dirty="0"/>
              <a:t>= </a:t>
            </a:r>
            <a:r>
              <a:rPr lang="en-US" dirty="0" smtClean="0"/>
              <a:t>good</a:t>
            </a:r>
          </a:p>
          <a:p>
            <a:pPr lvl="1"/>
            <a:r>
              <a:rPr lang="en-US" dirty="0" smtClean="0"/>
              <a:t>500 </a:t>
            </a:r>
            <a:r>
              <a:rPr lang="en-US" dirty="0"/>
              <a:t>= very </a:t>
            </a:r>
            <a:r>
              <a:rPr lang="en-US" dirty="0" smtClean="0"/>
              <a:t>good </a:t>
            </a:r>
          </a:p>
          <a:p>
            <a:pPr lvl="1"/>
            <a:r>
              <a:rPr lang="en-US" dirty="0" smtClean="0"/>
              <a:t>1,000 </a:t>
            </a:r>
            <a:r>
              <a:rPr lang="en-US" dirty="0"/>
              <a:t>or more = </a:t>
            </a:r>
            <a:r>
              <a:rPr lang="en-US" dirty="0" smtClean="0"/>
              <a:t>excellent</a:t>
            </a:r>
          </a:p>
          <a:p>
            <a:pPr lvl="1"/>
            <a:endParaRPr lang="en-US" dirty="0"/>
          </a:p>
          <a:p>
            <a:r>
              <a:rPr lang="en-US" dirty="0" smtClean="0"/>
              <a:t>My opinion: use cross-validation and see empirically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81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OK you’ve done a factor analysis,</a:t>
            </a:r>
            <a:br>
              <a:rPr lang="en-US" dirty="0" smtClean="0"/>
            </a:br>
            <a:r>
              <a:rPr lang="en-US" dirty="0" smtClean="0"/>
              <a:t>and you’ve got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thing to do before you publish</a:t>
            </a:r>
          </a:p>
          <a:p>
            <a:endParaRPr lang="en-US" dirty="0"/>
          </a:p>
          <a:p>
            <a:r>
              <a:rPr lang="en-US" dirty="0" smtClean="0"/>
              <a:t>Check internal reliability of scales</a:t>
            </a:r>
          </a:p>
          <a:p>
            <a:endParaRPr lang="en-US" dirty="0"/>
          </a:p>
          <a:p>
            <a:r>
              <a:rPr lang="en-US" dirty="0" err="1" smtClean="0"/>
              <a:t>Cronbach’s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3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Cronbach’s</a:t>
            </a:r>
            <a:r>
              <a:rPr lang="en-US" dirty="0"/>
              <a:t> </a:t>
            </a:r>
            <a:r>
              <a:rPr lang="en-US" dirty="0" smtClean="0">
                <a:latin typeface="Symbol" pitchFamily="18" charset="2"/>
              </a:rPr>
              <a:t>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 = number of items</a:t>
            </a:r>
          </a:p>
          <a:p>
            <a:r>
              <a:rPr lang="en-US" dirty="0" smtClean="0"/>
              <a:t>C = average inter-item covariance (averaged at subject level)</a:t>
            </a:r>
          </a:p>
          <a:p>
            <a:r>
              <a:rPr lang="en-US" dirty="0" smtClean="0"/>
              <a:t>V = average variance (averaged at subject level)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5708506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006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Cronbach’s</a:t>
            </a:r>
            <a:r>
              <a:rPr lang="en-US" dirty="0"/>
              <a:t>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: magic numbers</a:t>
            </a:r>
            <a:br>
              <a:rPr lang="en-US" dirty="0" smtClean="0"/>
            </a:br>
            <a:r>
              <a:rPr lang="en-US" dirty="0" smtClean="0"/>
              <a:t>(George &amp; Mallory, 2003)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&gt; 0.9 Excellent</a:t>
            </a:r>
          </a:p>
          <a:p>
            <a:r>
              <a:rPr lang="en-US" dirty="0" smtClean="0"/>
              <a:t>0.8-0.9 Good</a:t>
            </a:r>
          </a:p>
          <a:p>
            <a:r>
              <a:rPr lang="en-US" dirty="0" smtClean="0"/>
              <a:t>0.7-0.8 Acceptable</a:t>
            </a:r>
          </a:p>
          <a:p>
            <a:r>
              <a:rPr lang="en-US" dirty="0" smtClean="0"/>
              <a:t>0.6-0.7 Questionable</a:t>
            </a:r>
          </a:p>
          <a:p>
            <a:r>
              <a:rPr lang="en-US" dirty="0" smtClean="0"/>
              <a:t>0.5-0.6 Poor</a:t>
            </a:r>
          </a:p>
          <a:p>
            <a:r>
              <a:rPr lang="en-US" dirty="0" smtClean="0"/>
              <a:t>&lt; 0.5 Unacceptable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3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powerful tool for discovering unknown structure in data</a:t>
            </a:r>
          </a:p>
          <a:p>
            <a:endParaRPr lang="en-US" dirty="0"/>
          </a:p>
          <a:p>
            <a:r>
              <a:rPr lang="en-US" dirty="0" smtClean="0"/>
              <a:t>Conceptually similar to clustering</a:t>
            </a:r>
          </a:p>
          <a:p>
            <a:endParaRPr lang="en-US" dirty="0"/>
          </a:p>
          <a:p>
            <a:r>
              <a:rPr lang="en-US" dirty="0" smtClean="0"/>
              <a:t>Finds an orthogonal type of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2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Discovery with Models and Other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5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1 of 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have a lot of quantitative* variables</a:t>
            </a:r>
          </a:p>
          <a:p>
            <a:pPr lvl="1"/>
            <a:r>
              <a:rPr lang="en-US" dirty="0" smtClean="0"/>
              <a:t>And since you have a lot of variables you have high dimensionality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 want to reduce the dimensionality into a smaller number of factors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8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1 of 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* -- there is also a variant for categorical and binary data, Latent Class Factor Analysis (LCFA --</a:t>
            </a:r>
            <a:br>
              <a:rPr lang="en-US" dirty="0" smtClean="0"/>
            </a:br>
            <a:r>
              <a:rPr lang="en-US" dirty="0" err="1" smtClean="0"/>
              <a:t>Magidson</a:t>
            </a:r>
            <a:r>
              <a:rPr lang="en-US" dirty="0" smtClean="0"/>
              <a:t> &amp; </a:t>
            </a:r>
            <a:r>
              <a:rPr lang="en-US" dirty="0" err="1" smtClean="0"/>
              <a:t>Vermunt</a:t>
            </a:r>
            <a:r>
              <a:rPr lang="en-US" dirty="0" smtClean="0"/>
              <a:t>, 2001; </a:t>
            </a:r>
            <a:r>
              <a:rPr lang="en-US" dirty="0" err="1" smtClean="0"/>
              <a:t>Vermunt</a:t>
            </a:r>
            <a:r>
              <a:rPr lang="en-US" dirty="0" smtClean="0"/>
              <a:t> &amp; </a:t>
            </a:r>
            <a:r>
              <a:rPr lang="en-US" dirty="0" err="1" smtClean="0"/>
              <a:t>Magidson</a:t>
            </a:r>
            <a:r>
              <a:rPr lang="en-US" dirty="0" smtClean="0"/>
              <a:t>, 2004), as well as a variant for mixed data types, Exponential Family Principal Component Analysis (EPCA – Collins et al., 2001)</a:t>
            </a:r>
          </a:p>
        </p:txBody>
      </p:sp>
    </p:spTree>
    <p:extLst>
      <p:ext uri="{BB962C8B-B14F-4D97-AF65-F5344CB8AC3E}">
        <p14:creationId xmlns:p14="http://schemas.microsoft.com/office/powerpoint/2010/main" val="277960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 2 of </a:t>
            </a:r>
            <a:r>
              <a:rPr lang="en-US" dirty="0" smtClean="0"/>
              <a:t>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a lot of quantitative* </a:t>
            </a:r>
            <a:r>
              <a:rPr lang="en-US" dirty="0" smtClean="0"/>
              <a:t>variables</a:t>
            </a:r>
          </a:p>
          <a:p>
            <a:pPr lvl="1"/>
            <a:r>
              <a:rPr lang="en-US" dirty="0"/>
              <a:t>And since you have a lot of variables you have high dimensionality</a:t>
            </a:r>
          </a:p>
          <a:p>
            <a:endParaRPr lang="en-US" dirty="0"/>
          </a:p>
          <a:p>
            <a:r>
              <a:rPr lang="en-US" dirty="0" smtClean="0"/>
              <a:t>You want to understand the structure that unifies these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82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have a questionnaire with 100 items</a:t>
            </a:r>
          </a:p>
          <a:p>
            <a:endParaRPr lang="en-US" dirty="0"/>
          </a:p>
          <a:p>
            <a:r>
              <a:rPr lang="en-US" dirty="0" smtClean="0"/>
              <a:t>Do the 100 items group into a smaller number of factors?</a:t>
            </a:r>
          </a:p>
          <a:p>
            <a:pPr lvl="1"/>
            <a:r>
              <a:rPr lang="en-US" dirty="0" smtClean="0"/>
              <a:t>E.g. Do the 100 items actually tap only 6 deeper constructs?</a:t>
            </a:r>
          </a:p>
          <a:p>
            <a:pPr lvl="1"/>
            <a:r>
              <a:rPr lang="en-US" dirty="0" smtClean="0"/>
              <a:t>Can the 100 items be divided into 6 scales?</a:t>
            </a:r>
          </a:p>
          <a:p>
            <a:pPr lvl="1"/>
            <a:r>
              <a:rPr lang="en-US" dirty="0" smtClean="0"/>
              <a:t>Which items fit poorly in their scales?</a:t>
            </a:r>
          </a:p>
          <a:p>
            <a:pPr lvl="1"/>
            <a:endParaRPr lang="en-US" dirty="0"/>
          </a:p>
          <a:p>
            <a:r>
              <a:rPr lang="en-US" dirty="0" smtClean="0"/>
              <a:t>Common in attempting to design questionnaire with scales and sub-scales</a:t>
            </a:r>
          </a:p>
        </p:txBody>
      </p:sp>
    </p:spTree>
    <p:extLst>
      <p:ext uri="{BB962C8B-B14F-4D97-AF65-F5344CB8AC3E}">
        <p14:creationId xmlns:p14="http://schemas.microsoft.com/office/powerpoint/2010/main" val="158899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have a set of 600 features of student behavior</a:t>
            </a:r>
          </a:p>
          <a:p>
            <a:endParaRPr lang="en-US" dirty="0"/>
          </a:p>
          <a:p>
            <a:r>
              <a:rPr lang="en-US" dirty="0" smtClean="0"/>
              <a:t>You want to reduce the data space before running a classification algorithm</a:t>
            </a:r>
          </a:p>
          <a:p>
            <a:endParaRPr lang="en-US" dirty="0"/>
          </a:p>
          <a:p>
            <a:r>
              <a:rPr lang="en-US" dirty="0" smtClean="0"/>
              <a:t>Do the 600 features group into a smaller number of factors?</a:t>
            </a:r>
          </a:p>
          <a:p>
            <a:pPr lvl="1"/>
            <a:r>
              <a:rPr lang="en-US" dirty="0" smtClean="0"/>
              <a:t>E.g. Do the 600 features actually tap only 15 deeper constructs?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39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have a taxonomy of 120 design features that an e-learning lesson could possess</a:t>
            </a:r>
          </a:p>
          <a:p>
            <a:endParaRPr lang="en-US" dirty="0"/>
          </a:p>
          <a:p>
            <a:r>
              <a:rPr lang="en-US" dirty="0" smtClean="0"/>
              <a:t>You want to reduce the data space before studying the relationship between these features and student learning</a:t>
            </a:r>
          </a:p>
          <a:p>
            <a:endParaRPr lang="en-US" dirty="0"/>
          </a:p>
          <a:p>
            <a:r>
              <a:rPr lang="en-US" dirty="0" smtClean="0"/>
              <a:t>Do the 120 design features group into 8 factors?</a:t>
            </a:r>
          </a:p>
          <a:p>
            <a:pPr lvl="1"/>
            <a:r>
              <a:rPr lang="en-US" dirty="0" smtClean="0"/>
              <a:t>E.g. Do the 120 features actually group into a set of 8 dimensions of tutor design?</a:t>
            </a:r>
          </a:p>
        </p:txBody>
      </p:sp>
    </p:spTree>
    <p:extLst>
      <p:ext uri="{BB962C8B-B14F-4D97-AF65-F5344CB8AC3E}">
        <p14:creationId xmlns:p14="http://schemas.microsoft.com/office/powerpoint/2010/main" val="391717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1377</TotalTime>
  <Words>2012</Words>
  <Application>Microsoft Macintosh PowerPoint</Application>
  <PresentationFormat>On-screen Show (4:3)</PresentationFormat>
  <Paragraphs>801</Paragraphs>
  <Slides>38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Median</vt:lpstr>
      <vt:lpstr>Week 7 Video 5</vt:lpstr>
      <vt:lpstr>Factor Analysis</vt:lpstr>
      <vt:lpstr>Factor Analysis and Clustering</vt:lpstr>
      <vt:lpstr>Goal 1 of Factor Analysis</vt:lpstr>
      <vt:lpstr>Goal 1 of Factor Analysis</vt:lpstr>
      <vt:lpstr>Goal 2 of Factor Analysis</vt:lpstr>
      <vt:lpstr>Classic Example</vt:lpstr>
      <vt:lpstr>Another Example</vt:lpstr>
      <vt:lpstr>Another Example</vt:lpstr>
      <vt:lpstr>Two types of Factor Analysis</vt:lpstr>
      <vt:lpstr>Mathematical Assumption in most Factor Analysis</vt:lpstr>
      <vt:lpstr>Example</vt:lpstr>
      <vt:lpstr>Computing a Factor Score Can you write an equation for F1?</vt:lpstr>
      <vt:lpstr>Can you write an equation for F1? (It’s just a straight-up linear equation, like in linear regression! Cazart!)</vt:lpstr>
      <vt:lpstr>0.01V1-0.62V2+0.003V3+0.04V4+0.05V5-0.66V6 +0.04V7+0.02V8+0.32V9+0.01V10-0.03V11+0.55V12</vt:lpstr>
      <vt:lpstr>Popup quiz Can you write an equation for F2?</vt:lpstr>
      <vt:lpstr>Which variables load strongly on F1?</vt:lpstr>
      <vt:lpstr>Wait… what’s a “strong” loading?</vt:lpstr>
      <vt:lpstr>Which variables load strongly on F1?</vt:lpstr>
      <vt:lpstr>Which variables load strongly on F2?</vt:lpstr>
      <vt:lpstr>Which variables load strongly on F2?</vt:lpstr>
      <vt:lpstr>Quiz:  Which variables load strongly on F3?</vt:lpstr>
      <vt:lpstr>Which variables don’t fit this scheme? (e.g. don’t load strongly on any factor)</vt:lpstr>
      <vt:lpstr>Which variables don’t fit this scheme? (e.g. don’t load strongly on any factor)</vt:lpstr>
      <vt:lpstr>Assigning items to factors  to create scales</vt:lpstr>
      <vt:lpstr>Item Selection</vt:lpstr>
      <vt:lpstr>How does it work mathematically?</vt:lpstr>
      <vt:lpstr>How does it work mathematically?</vt:lpstr>
      <vt:lpstr>How does it work mathematically?</vt:lpstr>
      <vt:lpstr>Looking at this another way…</vt:lpstr>
      <vt:lpstr>Goodness</vt:lpstr>
      <vt:lpstr>How many factors?</vt:lpstr>
      <vt:lpstr>Desired Amount of Data</vt:lpstr>
      <vt:lpstr>OK you’ve done a factor analysis, and you’ve got scales</vt:lpstr>
      <vt:lpstr>Cronbach’s a</vt:lpstr>
      <vt:lpstr>Cronbach’s a: magic numbers (George &amp; Mallory, 2003)</vt:lpstr>
      <vt:lpstr>Factor Analysis</vt:lpstr>
      <vt:lpstr>Next week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CCNMTL Guest</cp:lastModifiedBy>
  <cp:revision>144</cp:revision>
  <dcterms:created xsi:type="dcterms:W3CDTF">2013-06-14T05:25:54Z</dcterms:created>
  <dcterms:modified xsi:type="dcterms:W3CDTF">2013-11-19T15:57:48Z</dcterms:modified>
</cp:coreProperties>
</file>