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474" r:id="rId2"/>
    <p:sldId id="591" r:id="rId3"/>
    <p:sldId id="577" r:id="rId4"/>
    <p:sldId id="578" r:id="rId5"/>
    <p:sldId id="579" r:id="rId6"/>
    <p:sldId id="581" r:id="rId7"/>
    <p:sldId id="582" r:id="rId8"/>
    <p:sldId id="584" r:id="rId9"/>
    <p:sldId id="589" r:id="rId10"/>
    <p:sldId id="583" r:id="rId11"/>
    <p:sldId id="587" r:id="rId12"/>
    <p:sldId id="588" r:id="rId13"/>
    <p:sldId id="590" r:id="rId14"/>
    <p:sldId id="580" r:id="rId15"/>
    <p:sldId id="586" r:id="rId16"/>
    <p:sldId id="4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19" y="67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2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Multimodal Learning Analytics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7 Video 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C5E8-A980-6A35-FB28-F3C02E31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Challenges (Sharma &amp; Giannakos, 2020; Ochoa,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134EF-AABD-5B4F-8C70-CB46A432DAC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 project is a one-off</a:t>
            </a:r>
          </a:p>
          <a:p>
            <a:pPr lvl="1"/>
            <a:r>
              <a:rPr lang="en-US" dirty="0"/>
              <a:t>Different goals lead to different sensors and measures and extraction processes</a:t>
            </a:r>
          </a:p>
          <a:p>
            <a:pPr lvl="1"/>
            <a:r>
              <a:rPr lang="en-US" dirty="0"/>
              <a:t>Hard to build from one project to next</a:t>
            </a:r>
          </a:p>
          <a:p>
            <a:pPr lvl="1"/>
            <a:r>
              <a:rPr lang="en-US" dirty="0"/>
              <a:t>Sensor outputs may be context-dependent</a:t>
            </a:r>
          </a:p>
          <a:p>
            <a:pPr lvl="2"/>
            <a:r>
              <a:rPr lang="en-US" dirty="0"/>
              <a:t>Many multimodal learning analytics studies still conducted in laboratory settings or relatively-controlled/constrained classrooms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C5E8-A980-6A35-FB28-F3C02E31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Challenges (Ochoa,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134EF-AABD-5B4F-8C70-CB46A432DAC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types of technical expertise needed</a:t>
            </a:r>
          </a:p>
          <a:p>
            <a:pPr lvl="1"/>
            <a:r>
              <a:rPr lang="en-US" dirty="0"/>
              <a:t>Each type of sensor you use</a:t>
            </a:r>
          </a:p>
          <a:p>
            <a:pPr lvl="1"/>
            <a:r>
              <a:rPr lang="en-US" dirty="0"/>
              <a:t>Plus the multimodal fusion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C5E8-A980-6A35-FB28-F3C02E31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Challenges (Ochoa,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134EF-AABD-5B4F-8C70-CB46A432DAC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Practical challenges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Robustness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Dealing with </a:t>
            </a:r>
            <a:r>
              <a:rPr lang="en-US"/>
              <a:t>Different Grain-Sizes</a:t>
            </a:r>
            <a:endParaRPr lang="en-US" dirty="0"/>
          </a:p>
          <a:p>
            <a:pPr lvl="1"/>
            <a:r>
              <a:rPr lang="en-US" dirty="0"/>
              <a:t>Ethical Concerns about Multimodal Measurement</a:t>
            </a:r>
          </a:p>
          <a:p>
            <a:pPr lvl="2"/>
            <a:r>
              <a:rPr lang="en-US" dirty="0"/>
              <a:t>Some people get </a:t>
            </a:r>
            <a:r>
              <a:rPr lang="en-US" b="1" i="1" dirty="0"/>
              <a:t>very</a:t>
            </a:r>
            <a:r>
              <a:rPr lang="en-US" dirty="0"/>
              <a:t> concerned about video or EEG or GSR of kids</a:t>
            </a:r>
          </a:p>
        </p:txBody>
      </p:sp>
    </p:spTree>
    <p:extLst>
      <p:ext uri="{BB962C8B-B14F-4D97-AF65-F5344CB8AC3E}">
        <p14:creationId xmlns:p14="http://schemas.microsoft.com/office/powerpoint/2010/main" val="286113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6488-0981-1644-02D7-40E81D46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EDM/LA method can be multimodal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6F69E-14EE-5AAB-5A3C-C199E8995C4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one particularly ambitious paper, Yan and colleagues (2022) conduct </a:t>
            </a:r>
          </a:p>
          <a:p>
            <a:pPr lvl="1"/>
            <a:r>
              <a:rPr lang="en-US" dirty="0"/>
              <a:t>Correlation Mining</a:t>
            </a:r>
          </a:p>
          <a:p>
            <a:pPr lvl="1"/>
            <a:r>
              <a:rPr lang="en-US" dirty="0"/>
              <a:t>Prediction Modeling</a:t>
            </a:r>
          </a:p>
          <a:p>
            <a:pPr lvl="1"/>
            <a:r>
              <a:rPr lang="en-US" dirty="0"/>
              <a:t>Discovery with Models (will be discussed next week)</a:t>
            </a:r>
          </a:p>
          <a:p>
            <a:pPr lvl="1"/>
            <a:r>
              <a:rPr lang="en-US" dirty="0"/>
              <a:t>Epistemic Network Analysis</a:t>
            </a:r>
          </a:p>
          <a:p>
            <a:pPr lvl="1"/>
            <a:r>
              <a:rPr lang="en-US" dirty="0"/>
              <a:t>And a qualitative methodology</a:t>
            </a:r>
          </a:p>
          <a:p>
            <a:pPr lvl="1"/>
            <a:endParaRPr lang="en-US" dirty="0"/>
          </a:p>
          <a:p>
            <a:r>
              <a:rPr lang="en-US" dirty="0"/>
              <a:t>On a single multimodal data set</a:t>
            </a:r>
          </a:p>
        </p:txBody>
      </p:sp>
    </p:spTree>
    <p:extLst>
      <p:ext uri="{BB962C8B-B14F-4D97-AF65-F5344CB8AC3E}">
        <p14:creationId xmlns:p14="http://schemas.microsoft.com/office/powerpoint/2010/main" val="360259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46902-4959-917F-44C1-042C3DB4D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 that make things easier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58101-90FB-4EA1-80AF-F7683278CE9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Improving foundational technology</a:t>
            </a:r>
          </a:p>
          <a:p>
            <a:pPr lvl="1"/>
            <a:r>
              <a:rPr lang="en-US" dirty="0"/>
              <a:t>Better tools for high-speed auto-transcription (AI Whisper)</a:t>
            </a:r>
          </a:p>
          <a:p>
            <a:pPr lvl="1"/>
            <a:r>
              <a:rPr lang="en-US" dirty="0"/>
              <a:t>Better algorithms for eye-tracking from webcams (Hutt et al., 2022)</a:t>
            </a:r>
          </a:p>
          <a:p>
            <a:pPr lvl="1"/>
            <a:r>
              <a:rPr lang="en-US" dirty="0"/>
              <a:t>Cheaper gadgets for </a:t>
            </a:r>
            <a:r>
              <a:rPr lang="en-US" b="1" i="1" dirty="0"/>
              <a:t>everything</a:t>
            </a:r>
          </a:p>
        </p:txBody>
      </p:sp>
    </p:spTree>
    <p:extLst>
      <p:ext uri="{BB962C8B-B14F-4D97-AF65-F5344CB8AC3E}">
        <p14:creationId xmlns:p14="http://schemas.microsoft.com/office/powerpoint/2010/main" val="130636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AA162-2EBB-EDE3-319E-7964C7B60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5DDCE-5C1E-D0A4-EF6F-C7AEFC5EE4A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MMLA is demonstrating a lot of potential</a:t>
            </a:r>
          </a:p>
          <a:p>
            <a:r>
              <a:rPr lang="en-US" dirty="0"/>
              <a:t>Some challenges for it to fully achieve that potential and scale</a:t>
            </a:r>
          </a:p>
          <a:p>
            <a:r>
              <a:rPr lang="en-US" dirty="0"/>
              <a:t>Watch this space!</a:t>
            </a:r>
          </a:p>
        </p:txBody>
      </p:sp>
    </p:spTree>
    <p:extLst>
      <p:ext uri="{BB962C8B-B14F-4D97-AF65-F5344CB8AC3E}">
        <p14:creationId xmlns:p14="http://schemas.microsoft.com/office/powerpoint/2010/main" val="37704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more week left!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7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F045-C5A2-5A05-A2DF-82A0992B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1A957-7481-6772-2B6E-269729D88A4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Thank you to </a:t>
            </a:r>
            <a:r>
              <a:rPr lang="en-US" dirty="0" err="1"/>
              <a:t>Yiqiu</a:t>
            </a:r>
            <a:r>
              <a:rPr lang="en-US" dirty="0"/>
              <a:t> (Rachel) Zou for feedback and comments on this video</a:t>
            </a:r>
          </a:p>
        </p:txBody>
      </p:sp>
      <p:pic>
        <p:nvPicPr>
          <p:cNvPr id="1026" name="Picture 2" descr="Yiqiu(Rachel) Zhou">
            <a:extLst>
              <a:ext uri="{FF2B5EF4-FFF2-40B4-BE49-F238E27FC236}">
                <a16:creationId xmlns:a16="http://schemas.microsoft.com/office/drawing/2014/main" id="{E317BF6F-EFFB-B536-CF85-69A53253E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57850"/>
            <a:ext cx="12192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82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CD1CB-F73B-8290-1929-C6D4A9EB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Multimodal Learning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4EB59-69DA-8E47-4A18-5DED0BFD5F4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“A set of techniques that can be used to collect multiple sources of data in high-frequency (video, logs, audio, gestures, biosensors), synchronize and code the data, and examine learning in realistic, ecologically valid, social, mixed-media learning environments.” (</a:t>
            </a:r>
            <a:r>
              <a:rPr lang="en-US" dirty="0" err="1"/>
              <a:t>Blikstein</a:t>
            </a:r>
            <a:r>
              <a:rPr lang="en-US" dirty="0"/>
              <a:t> et al., 2013)</a:t>
            </a:r>
          </a:p>
        </p:txBody>
      </p:sp>
      <p:pic>
        <p:nvPicPr>
          <p:cNvPr id="1026" name="Picture 2" descr="Paulo Blikstein - The Data Science Institute at Columbia University">
            <a:extLst>
              <a:ext uri="{FF2B5EF4-FFF2-40B4-BE49-F238E27FC236}">
                <a16:creationId xmlns:a16="http://schemas.microsoft.com/office/drawing/2014/main" id="{E34D9E22-F9DE-0A79-59DC-4C497BC8C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24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AC8A-420A-6DAE-A354-A9CB3EBD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response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DDA2A-E643-7938-C415-B5E39BE3B53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Earlier work that focused on interaction log data because it was easiest to obtain, relatively easy to work with, and relatively easy to scale and apply in the real world</a:t>
            </a:r>
          </a:p>
          <a:p>
            <a:endParaRPr lang="en-US" dirty="0"/>
          </a:p>
          <a:p>
            <a:r>
              <a:rPr lang="en-US" dirty="0"/>
              <a:t>“…looking for solutions where it is easy to search, not where the real solutions are most probable to be found.” (Ochoa, 2022)</a:t>
            </a:r>
          </a:p>
        </p:txBody>
      </p:sp>
      <p:pic>
        <p:nvPicPr>
          <p:cNvPr id="2050" name="Picture 2" descr="Xavier Ochoa | NYU Steinhardt">
            <a:extLst>
              <a:ext uri="{FF2B5EF4-FFF2-40B4-BE49-F238E27FC236}">
                <a16:creationId xmlns:a16="http://schemas.microsoft.com/office/drawing/2014/main" id="{0BA4062F-3E55-1DA7-16CE-BAF415478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205248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2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DA13-832B-1A37-79F1-ED1A4B2BB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range of types of data out there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8A558-0771-8849-B897-711B608999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Keystroke</a:t>
            </a:r>
          </a:p>
          <a:p>
            <a:r>
              <a:rPr lang="en-US" dirty="0"/>
              <a:t>Mouse movement</a:t>
            </a:r>
          </a:p>
          <a:p>
            <a:r>
              <a:rPr lang="en-US" dirty="0"/>
              <a:t>Eye movement/pupillometry</a:t>
            </a:r>
          </a:p>
          <a:p>
            <a:r>
              <a:rPr lang="en-US" dirty="0"/>
              <a:t>EEG</a:t>
            </a:r>
          </a:p>
          <a:p>
            <a:r>
              <a:rPr lang="en-US" dirty="0"/>
              <a:t>Electrodermal activity/galvanic skin response</a:t>
            </a:r>
          </a:p>
          <a:p>
            <a:r>
              <a:rPr lang="en-US" dirty="0"/>
              <a:t>Motion sensors</a:t>
            </a:r>
          </a:p>
          <a:p>
            <a:r>
              <a:rPr lang="en-US" dirty="0"/>
              <a:t>Skeleton tracking/posture</a:t>
            </a:r>
          </a:p>
          <a:p>
            <a:r>
              <a:rPr lang="en-US" dirty="0"/>
              <a:t>Prosody, cadence</a:t>
            </a:r>
          </a:p>
          <a:p>
            <a:r>
              <a:rPr lang="en-US" dirty="0"/>
              <a:t>Video (zoom, webcam, video cameras in the world)</a:t>
            </a:r>
          </a:p>
          <a:p>
            <a:r>
              <a:rPr lang="en-US" dirty="0"/>
              <a:t>Audio (zoom, personal microphones, room microphone)</a:t>
            </a:r>
          </a:p>
          <a:p>
            <a:r>
              <a:rPr lang="en-US" dirty="0"/>
              <a:t>Location-tracking badges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9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DA13-832B-1A37-79F1-ED1A4B2BB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you even start?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8A558-0771-8849-B897-711B608999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Keystroke</a:t>
            </a:r>
          </a:p>
          <a:p>
            <a:r>
              <a:rPr lang="en-US" dirty="0"/>
              <a:t>Mouse movement</a:t>
            </a:r>
          </a:p>
          <a:p>
            <a:r>
              <a:rPr lang="en-US" dirty="0"/>
              <a:t>Eye movement/pupillometry</a:t>
            </a:r>
          </a:p>
          <a:p>
            <a:r>
              <a:rPr lang="en-US" dirty="0"/>
              <a:t>EEG</a:t>
            </a:r>
          </a:p>
          <a:p>
            <a:r>
              <a:rPr lang="en-US" dirty="0"/>
              <a:t>Electrodermal activity/galvanic skin response</a:t>
            </a:r>
          </a:p>
          <a:p>
            <a:r>
              <a:rPr lang="en-US" dirty="0"/>
              <a:t>Motion sensors</a:t>
            </a:r>
          </a:p>
          <a:p>
            <a:r>
              <a:rPr lang="en-US" dirty="0"/>
              <a:t>Skeleton tracking/posture</a:t>
            </a:r>
          </a:p>
          <a:p>
            <a:r>
              <a:rPr lang="en-US" dirty="0"/>
              <a:t>Prosody, cadence</a:t>
            </a:r>
          </a:p>
          <a:p>
            <a:r>
              <a:rPr lang="en-US" dirty="0"/>
              <a:t>Video (zoom, webcam, video cameras in the world)</a:t>
            </a:r>
          </a:p>
          <a:p>
            <a:r>
              <a:rPr lang="en-US" dirty="0"/>
              <a:t>Audio (zoom, personal microphones, room microphone)</a:t>
            </a:r>
          </a:p>
          <a:p>
            <a:r>
              <a:rPr lang="en-US" dirty="0"/>
              <a:t>Location-tracking badges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88AA6-6A7F-08D9-39FD-2C11CA85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of MMLA (Ochoa,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47B0A-0E1D-4A0F-A7D8-A71ADD87091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Construct(s)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Design System (“Execution”)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Multimedia Recording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Multimedia Feature Extraction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Multimedia Fusion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Behavior Detection and Construct Estimation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Model (“Feedback to Participants”)</a:t>
            </a:r>
          </a:p>
        </p:txBody>
      </p:sp>
    </p:spTree>
    <p:extLst>
      <p:ext uri="{BB962C8B-B14F-4D97-AF65-F5344CB8AC3E}">
        <p14:creationId xmlns:p14="http://schemas.microsoft.com/office/powerpoint/2010/main" val="31255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95C0-08A5-3456-4D22-4B80E0A16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Special about Multimodal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F8A44-E5A4-0E11-CD86-704D7C12D8B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Designing the combination of sensors</a:t>
            </a:r>
          </a:p>
          <a:p>
            <a:endParaRPr lang="en-US" dirty="0"/>
          </a:p>
          <a:p>
            <a:r>
              <a:rPr lang="en-US" dirty="0"/>
              <a:t>Multimodal Feature Extraction</a:t>
            </a:r>
          </a:p>
          <a:p>
            <a:pPr lvl="1"/>
            <a:r>
              <a:rPr lang="en-US" dirty="0"/>
              <a:t>Feature Engineering practices have developed for each type of sensor (often beyond EDM/LA communities)</a:t>
            </a:r>
          </a:p>
          <a:p>
            <a:pPr lvl="1"/>
            <a:r>
              <a:rPr lang="en-US" dirty="0"/>
              <a:t>Specific expertise needed in this</a:t>
            </a:r>
          </a:p>
        </p:txBody>
      </p:sp>
    </p:spTree>
    <p:extLst>
      <p:ext uri="{BB962C8B-B14F-4D97-AF65-F5344CB8AC3E}">
        <p14:creationId xmlns:p14="http://schemas.microsoft.com/office/powerpoint/2010/main" val="284809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95C0-08A5-3456-4D22-4B80E0A16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Special about Multimodal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F8A44-E5A4-0E11-CD86-704D7C12D8B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Multimodal Fusion (Lahat et al., 2015; Chango et al., 2022)</a:t>
            </a:r>
          </a:p>
          <a:p>
            <a:pPr lvl="1"/>
            <a:r>
              <a:rPr lang="en-US" dirty="0"/>
              <a:t>One approach: feature engineering on each type of data, then all types of data thrown into classifier together</a:t>
            </a:r>
          </a:p>
          <a:p>
            <a:pPr lvl="1"/>
            <a:r>
              <a:rPr lang="en-US" dirty="0"/>
              <a:t>Alternate approach: Conduct feature engineering multimodally – create features that involve multiple data streams</a:t>
            </a:r>
          </a:p>
          <a:p>
            <a:pPr lvl="1"/>
            <a:r>
              <a:rPr lang="en-US" dirty="0"/>
              <a:t>Third approach: Build classifier from each input stream, then ensemble classifiers afterwards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4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1829</TotalTime>
  <Words>624</Words>
  <Application>Microsoft Office PowerPoint</Application>
  <PresentationFormat>On-screen Show (4:3)</PresentationFormat>
  <Paragraphs>92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Tw Cen MT</vt:lpstr>
      <vt:lpstr>Wingdings</vt:lpstr>
      <vt:lpstr>Wingdings 2</vt:lpstr>
      <vt:lpstr>Median</vt:lpstr>
      <vt:lpstr>Week 7 Video 3</vt:lpstr>
      <vt:lpstr>Thank you</vt:lpstr>
      <vt:lpstr>Multimodal Learning Analytics</vt:lpstr>
      <vt:lpstr>In response to</vt:lpstr>
      <vt:lpstr>A range of types of data out there</vt:lpstr>
      <vt:lpstr>Where do you even start?</vt:lpstr>
      <vt:lpstr>Process of MMLA (Ochoa, 2022)</vt:lpstr>
      <vt:lpstr>What’s Special about Multimodal</vt:lpstr>
      <vt:lpstr>What’s Special about Multimodal</vt:lpstr>
      <vt:lpstr>Key Challenges (Sharma &amp; Giannakos, 2020; Ochoa, 2022)</vt:lpstr>
      <vt:lpstr>Key Challenges (Ochoa, 2022)</vt:lpstr>
      <vt:lpstr>Key Challenges (Ochoa, 2022)</vt:lpstr>
      <vt:lpstr>Any EDM/LA method can be multimodal</vt:lpstr>
      <vt:lpstr>Directions that make things easier</vt:lpstr>
      <vt:lpstr>Towards the Future</vt:lpstr>
      <vt:lpstr>One more week left!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277</cp:revision>
  <dcterms:created xsi:type="dcterms:W3CDTF">2013-06-14T05:25:54Z</dcterms:created>
  <dcterms:modified xsi:type="dcterms:W3CDTF">2023-04-10T12:21:25Z</dcterms:modified>
</cp:coreProperties>
</file>