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8" r:id="rId14"/>
    <p:sldId id="497" r:id="rId15"/>
    <p:sldId id="496" r:id="rId16"/>
    <p:sldId id="499" r:id="rId17"/>
    <p:sldId id="500" r:id="rId18"/>
    <p:sldId id="501" r:id="rId19"/>
    <p:sldId id="503" r:id="rId20"/>
    <p:sldId id="512" r:id="rId21"/>
    <p:sldId id="502" r:id="rId22"/>
    <p:sldId id="504" r:id="rId23"/>
    <p:sldId id="505" r:id="rId24"/>
    <p:sldId id="506" r:id="rId25"/>
    <p:sldId id="507" r:id="rId26"/>
    <p:sldId id="508" r:id="rId27"/>
    <p:sldId id="509" r:id="rId28"/>
    <p:sldId id="510" r:id="rId29"/>
    <p:sldId id="511" r:id="rId30"/>
    <p:sldId id="485" r:id="rId31"/>
    <p:sldId id="513" r:id="rId32"/>
    <p:sldId id="412" r:id="rId33"/>
    <p:sldId id="301" r:id="rId34"/>
    <p:sldId id="477" r:id="rId35"/>
    <p:sldId id="478" r:id="rId36"/>
    <p:sldId id="479" r:id="rId37"/>
    <p:sldId id="480" r:id="rId38"/>
    <p:sldId id="481" r:id="rId39"/>
    <p:sldId id="482" r:id="rId40"/>
    <p:sldId id="483" r:id="rId41"/>
    <p:sldId id="48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 varScale="1">
        <p:scale>
          <a:sx n="99" d="100"/>
          <a:sy n="9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February </a:t>
            </a:r>
            <a:r>
              <a:rPr lang="en-US" dirty="0" smtClean="0"/>
              <a:t>22,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have 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27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have 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43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615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 R&amp;R recommend weighting Z’s?</a:t>
            </a:r>
          </a:p>
          <a:p>
            <a:endParaRPr lang="en-US" dirty="0"/>
          </a:p>
          <a:p>
            <a:r>
              <a:rPr lang="en-US" dirty="0" smtClean="0"/>
              <a:t>Is it a good idea?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67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Independence between studies</a:t>
            </a:r>
          </a:p>
          <a:p>
            <a:endParaRPr lang="en-US" dirty="0"/>
          </a:p>
          <a:p>
            <a:r>
              <a:rPr lang="en-US" dirty="0" smtClean="0"/>
              <a:t>When might this assumption be violated?</a:t>
            </a:r>
          </a:p>
          <a:p>
            <a:endParaRPr lang="en-US" dirty="0"/>
          </a:p>
          <a:p>
            <a:r>
              <a:rPr lang="en-US" dirty="0" smtClean="0"/>
              <a:t>If independence not met, there are other tests that can be used</a:t>
            </a:r>
          </a:p>
          <a:p>
            <a:pPr lvl="1"/>
            <a:r>
              <a:rPr lang="en-US" dirty="0" smtClean="0"/>
              <a:t>See 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89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Effect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of linear correlation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82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Effect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Convert r to Fisher z (not the same as Z!)</a:t>
            </a:r>
          </a:p>
          <a:p>
            <a:pPr lvl="1"/>
            <a:r>
              <a:rPr lang="en-US" dirty="0" smtClean="0"/>
              <a:t>Using a table or function</a:t>
            </a:r>
          </a:p>
          <a:p>
            <a:endParaRPr lang="en-US" dirty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As correlation approaches 1 or -1, the distribution of correlation becomes non-normal</a:t>
            </a:r>
          </a:p>
          <a:p>
            <a:pPr lvl="2"/>
            <a:r>
              <a:rPr lang="en-US" dirty="0" smtClean="0"/>
              <a:t>The 95% confidence interval for a correlation of 0.9 might include 1.1, but correlation can’t be greater than 1</a:t>
            </a:r>
          </a:p>
          <a:p>
            <a:pPr lvl="1"/>
            <a:r>
              <a:rPr lang="en-US" dirty="0" smtClean="0"/>
              <a:t>Fisher z adjusts this to make all distributions normal, making it possible to integrate across correlations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94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Effect Size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Combine Fisher z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     sum(z)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     K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0" y="3352800"/>
            <a:ext cx="1143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84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Effect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Fisher z back to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33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Independence between studies</a:t>
            </a:r>
          </a:p>
          <a:p>
            <a:endParaRPr lang="en-US" dirty="0"/>
          </a:p>
          <a:p>
            <a:r>
              <a:rPr lang="en-US" dirty="0" smtClean="0"/>
              <a:t>When might this assumption be violated?</a:t>
            </a:r>
          </a:p>
          <a:p>
            <a:endParaRPr lang="en-US" dirty="0"/>
          </a:p>
          <a:p>
            <a:r>
              <a:rPr lang="en-US" dirty="0" smtClean="0"/>
              <a:t>If independence not met, there are other tests that can be used</a:t>
            </a:r>
          </a:p>
          <a:p>
            <a:pPr lvl="1"/>
            <a:r>
              <a:rPr lang="en-US" dirty="0" smtClean="0"/>
              <a:t>See 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3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Meta-Analysis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dirty="0"/>
              <a:t>d/</a:t>
            </a:r>
            <a:r>
              <a:rPr lang="en-US" dirty="0">
                <a:latin typeface="Symbol" pitchFamily="18" charset="2"/>
              </a:rPr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it to r</a:t>
            </a:r>
          </a:p>
          <a:p>
            <a:r>
              <a:rPr lang="en-US" dirty="0" smtClean="0"/>
              <a:t>Then conduct meta-analysis on r</a:t>
            </a:r>
          </a:p>
          <a:p>
            <a:endParaRPr lang="en-US" dirty="0"/>
          </a:p>
          <a:p>
            <a:r>
              <a:rPr lang="en-US" dirty="0" smtClean="0"/>
              <a:t>Different equations for this conversion depending on properties of the data set</a:t>
            </a:r>
          </a:p>
          <a:p>
            <a:pPr lvl="1"/>
            <a:r>
              <a:rPr lang="en-US" dirty="0" smtClean="0"/>
              <a:t>For more info, see p. 239 of </a:t>
            </a:r>
            <a:br>
              <a:rPr lang="en-US" dirty="0" smtClean="0"/>
            </a:br>
            <a:r>
              <a:rPr lang="en-US" dirty="0" smtClean="0"/>
              <a:t>Cooper, H., Hedges, L.V. (1994) </a:t>
            </a:r>
            <a:r>
              <a:rPr lang="en-US" i="1" dirty="0" smtClean="0"/>
              <a:t>The Handbook of Research Synthesis.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6547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methods can be used to compare between significance values or correlations</a:t>
            </a:r>
          </a:p>
          <a:p>
            <a:endParaRPr lang="en-US" dirty="0"/>
          </a:p>
          <a:p>
            <a:r>
              <a:rPr lang="en-US" dirty="0" smtClean="0"/>
              <a:t>Subtract values rather than summing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27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significance of each study?</a:t>
            </a:r>
          </a:p>
          <a:p>
            <a:r>
              <a:rPr lang="en-US" dirty="0" smtClean="0"/>
              <a:t>What is the significance of the two studies?</a:t>
            </a:r>
          </a:p>
          <a:p>
            <a:r>
              <a:rPr lang="en-US" dirty="0" smtClean="0"/>
              <a:t>What is the difference between the studies?</a:t>
            </a:r>
          </a:p>
          <a:p>
            <a:endParaRPr lang="en-US" dirty="0"/>
          </a:p>
          <a:p>
            <a:r>
              <a:rPr lang="en-US" dirty="0" smtClean="0"/>
              <a:t>Z=1.9</a:t>
            </a:r>
            <a:r>
              <a:rPr lang="en-US" dirty="0"/>
              <a:t>, </a:t>
            </a:r>
            <a:r>
              <a:rPr lang="en-US" dirty="0" smtClean="0"/>
              <a:t>Z=2.2</a:t>
            </a:r>
            <a:endParaRPr lang="en-US" b="1" dirty="0"/>
          </a:p>
          <a:p>
            <a:r>
              <a:rPr lang="en-US" dirty="0" smtClean="0"/>
              <a:t>Z=1.9, Z= -0.5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04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detector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do problem 4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68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detector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we get an A’ from this data?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(ignoring non-independence)</a:t>
            </a:r>
          </a:p>
        </p:txBody>
      </p:sp>
    </p:spTree>
    <p:extLst>
      <p:ext uri="{BB962C8B-B14F-4D97-AF65-F5344CB8AC3E}">
        <p14:creationId xmlns:p14="http://schemas.microsoft.com/office/powerpoint/2010/main" val="1038530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detector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we get SE(A’) from this data?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(ignoring non-independence)</a:t>
            </a:r>
          </a:p>
        </p:txBody>
      </p:sp>
    </p:spTree>
    <p:extLst>
      <p:ext uri="{BB962C8B-B14F-4D97-AF65-F5344CB8AC3E}">
        <p14:creationId xmlns:p14="http://schemas.microsoft.com/office/powerpoint/2010/main" val="1578840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detector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we compare A’ to chance?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(ignoring non-independence)</a:t>
            </a:r>
          </a:p>
        </p:txBody>
      </p:sp>
    </p:spTree>
    <p:extLst>
      <p:ext uri="{BB962C8B-B14F-4D97-AF65-F5344CB8AC3E}">
        <p14:creationId xmlns:p14="http://schemas.microsoft.com/office/powerpoint/2010/main" val="26900414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detector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Now, why was this the wrong thing to do?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(ignoring non-independence)</a:t>
            </a:r>
          </a:p>
        </p:txBody>
      </p:sp>
    </p:spTree>
    <p:extLst>
      <p:ext uri="{BB962C8B-B14F-4D97-AF65-F5344CB8AC3E}">
        <p14:creationId xmlns:p14="http://schemas.microsoft.com/office/powerpoint/2010/main" val="585608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detector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Re-doing the procedure accounting for independence</a:t>
            </a:r>
          </a:p>
          <a:p>
            <a:endParaRPr lang="en-US" dirty="0"/>
          </a:p>
          <a:p>
            <a:r>
              <a:rPr lang="en-US" dirty="0" smtClean="0"/>
              <a:t>Compute A’ for each student</a:t>
            </a:r>
          </a:p>
          <a:p>
            <a:r>
              <a:rPr lang="en-US" dirty="0" smtClean="0"/>
              <a:t>Compute Z for each student</a:t>
            </a:r>
          </a:p>
          <a:p>
            <a:r>
              <a:rPr lang="en-US" dirty="0" smtClean="0"/>
              <a:t>Use Stouffer’s Z to integrate across students</a:t>
            </a:r>
          </a:p>
        </p:txBody>
      </p:sp>
    </p:spTree>
    <p:extLst>
      <p:ext uri="{BB962C8B-B14F-4D97-AF65-F5344CB8AC3E}">
        <p14:creationId xmlns:p14="http://schemas.microsoft.com/office/powerpoint/2010/main" val="1436655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detector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is this method inappropriate/useless?</a:t>
            </a:r>
          </a:p>
        </p:txBody>
      </p:sp>
    </p:spTree>
    <p:extLst>
      <p:ext uri="{BB962C8B-B14F-4D97-AF65-F5344CB8AC3E}">
        <p14:creationId xmlns:p14="http://schemas.microsoft.com/office/powerpoint/2010/main" val="1512179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13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the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every student should have handed in three assignments</a:t>
            </a:r>
          </a:p>
          <a:p>
            <a:endParaRPr lang="en-US" dirty="0" smtClean="0"/>
          </a:p>
          <a:p>
            <a:r>
              <a:rPr lang="en-US" dirty="0"/>
              <a:t>If you haven’t, come talk to me after class</a:t>
            </a:r>
          </a:p>
          <a:p>
            <a:endParaRPr lang="en-US" dirty="0"/>
          </a:p>
          <a:p>
            <a:r>
              <a:rPr lang="en-US" dirty="0" smtClean="0"/>
              <a:t>You now need to do 3 of Assignments 6-10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940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</a:t>
            </a:r>
            <a:r>
              <a:rPr lang="en-US" smtClean="0"/>
              <a:t>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173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Monday, </a:t>
            </a:r>
            <a:r>
              <a:rPr lang="en-US" dirty="0" smtClean="0"/>
              <a:t>February </a:t>
            </a:r>
            <a:r>
              <a:rPr lang="en-US" dirty="0" smtClean="0"/>
              <a:t>27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smtClean="0"/>
              <a:t>Regression and </a:t>
            </a:r>
            <a:r>
              <a:rPr lang="en-US" dirty="0" err="1" smtClean="0"/>
              <a:t>Regressors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smtClean="0"/>
              <a:t>Ramsey</a:t>
            </a:r>
            <a:r>
              <a:rPr lang="en-US" dirty="0"/>
              <a:t>, F.L., Schafer, D.W. (1997)</a:t>
            </a:r>
            <a:r>
              <a:rPr lang="en-US" i="1" dirty="0"/>
              <a:t> The Statistical Sleuth: A Course in Methods of Data Analysis. </a:t>
            </a:r>
            <a:r>
              <a:rPr lang="en-US" dirty="0"/>
              <a:t>Sections 7.2-7.4, 9.2-9.3, 10.2-10.3</a:t>
            </a:r>
          </a:p>
          <a:p>
            <a:r>
              <a:rPr lang="en-US" dirty="0"/>
              <a:t>Witten, I.H., Frank, E. (2005)</a:t>
            </a:r>
            <a:r>
              <a:rPr lang="en-US" i="1" dirty="0"/>
              <a:t>Data Mining: Practical Machine Learning Tools and Techniques.</a:t>
            </a:r>
            <a:r>
              <a:rPr lang="en-US" dirty="0"/>
              <a:t> Sections 4.6, 6.5.</a:t>
            </a:r>
          </a:p>
          <a:p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 smtClean="0"/>
              <a:t>6.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there’s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649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with Multiple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72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Conjunctive Model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a student can answer an item with skills A and B is</a:t>
            </a:r>
          </a:p>
          <a:p>
            <a:endParaRPr lang="en-US" dirty="0"/>
          </a:p>
          <a:p>
            <a:r>
              <a:rPr lang="en-US" dirty="0" smtClean="0"/>
              <a:t>P(CORR|A^B) = P(CORR|A) * P(CORR|B)</a:t>
            </a:r>
          </a:p>
          <a:p>
            <a:endParaRPr lang="en-US" dirty="0"/>
          </a:p>
          <a:p>
            <a:r>
              <a:rPr lang="en-US" dirty="0" smtClean="0"/>
              <a:t>But how should credit or blame be assigned to the various skills?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529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Koedinger</a:t>
            </a:r>
            <a:r>
              <a:rPr lang="en-US" dirty="0" smtClean="0"/>
              <a:t> et al.’s (2011)</a:t>
            </a:r>
            <a:br>
              <a:rPr lang="en-US" dirty="0" smtClean="0"/>
            </a:br>
            <a:r>
              <a:rPr lang="en-US" dirty="0" smtClean="0"/>
              <a:t>Conjunctive Model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5" y="4495800"/>
            <a:ext cx="8927757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" y="2865119"/>
            <a:ext cx="92859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0003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Equations for 2 skills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781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Koedinger</a:t>
            </a:r>
            <a:r>
              <a:rPr lang="en-US" dirty="0" smtClean="0"/>
              <a:t> et al.’s (2011)</a:t>
            </a:r>
            <a:br>
              <a:rPr lang="en-US" dirty="0" smtClean="0"/>
            </a:br>
            <a:r>
              <a:rPr lang="en-US" dirty="0" smtClean="0"/>
              <a:t>Conjunctive Model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Generalized equations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" y="2865119"/>
            <a:ext cx="92859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581400"/>
            <a:ext cx="8858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" y="464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4015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Koedinger</a:t>
            </a:r>
            <a:r>
              <a:rPr lang="en-US" dirty="0"/>
              <a:t> et al.’s (2011)</a:t>
            </a:r>
            <a:br>
              <a:rPr lang="en-US" dirty="0"/>
            </a:br>
            <a:r>
              <a:rPr lang="en-US" dirty="0"/>
              <a:t>Conjunctive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Handles case where multiple skills apply to an item better than classical BKT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 usually used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169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BKT Extensions?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parameters?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Additional states?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724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Compensatory Multiple Skills (</a:t>
            </a:r>
            <a:r>
              <a:rPr lang="en-US" dirty="0" err="1" smtClean="0"/>
              <a:t>Pardos</a:t>
            </a:r>
            <a:r>
              <a:rPr lang="en-US" dirty="0" smtClean="0"/>
              <a:t> et al., 2008)</a:t>
            </a:r>
          </a:p>
          <a:p>
            <a:r>
              <a:rPr lang="en-US" dirty="0" smtClean="0"/>
              <a:t>Clustered Skills </a:t>
            </a:r>
            <a:r>
              <a:rPr lang="en-US" smtClean="0"/>
              <a:t>(Ritter et al., 2009)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2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key challenges?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4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key challenges?</a:t>
            </a:r>
          </a:p>
          <a:p>
            <a:pPr lvl="1"/>
            <a:r>
              <a:rPr lang="en-US" dirty="0" smtClean="0"/>
              <a:t>Lack of detail in reports (p&lt;0.05)</a:t>
            </a:r>
          </a:p>
          <a:p>
            <a:pPr lvl="1"/>
            <a:r>
              <a:rPr lang="en-US" dirty="0" smtClean="0"/>
              <a:t>Inconsistent reports (r, p, d/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File-drawer problem</a:t>
            </a:r>
          </a:p>
          <a:p>
            <a:pPr lvl="1"/>
            <a:r>
              <a:rPr lang="en-US" dirty="0" smtClean="0"/>
              <a:t>Construct-name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Stouffer’s Z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Z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 </a:t>
            </a:r>
            <a:r>
              <a:rPr lang="en-US" dirty="0" err="1" smtClean="0"/>
              <a:t>sqrt</a:t>
            </a:r>
            <a:r>
              <a:rPr lang="en-US" dirty="0" smtClean="0"/>
              <a:t>(K)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0" y="3352800"/>
            <a:ext cx="1143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54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Stouffer’s Z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 	      sum(Z)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 </a:t>
            </a:r>
            <a:r>
              <a:rPr lang="en-US" dirty="0" err="1" smtClean="0"/>
              <a:t>sqrt</a:t>
            </a:r>
            <a:r>
              <a:rPr lang="en-US" dirty="0" smtClean="0"/>
              <a:t>(sum(</a:t>
            </a:r>
            <a:r>
              <a:rPr lang="en-US" dirty="0" err="1" smtClean="0"/>
              <a:t>Var</a:t>
            </a:r>
            <a:r>
              <a:rPr lang="en-US" dirty="0" smtClean="0"/>
              <a:t>(Z))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Var</a:t>
            </a:r>
            <a:r>
              <a:rPr lang="en-US" dirty="0" smtClean="0"/>
              <a:t>(Z)=1 because it’s the normal distribution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0" y="3352800"/>
            <a:ext cx="2971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61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have 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0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4846</TotalTime>
  <Words>641</Words>
  <Application>Microsoft Office PowerPoint</Application>
  <PresentationFormat>On-screen Show (4:3)</PresentationFormat>
  <Paragraphs>174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Advanced Methods and Analysis for the Learning and Social Sciences</vt:lpstr>
      <vt:lpstr>Today’s Class</vt:lpstr>
      <vt:lpstr>Meta-Analysis</vt:lpstr>
      <vt:lpstr>Meta-Analysis</vt:lpstr>
      <vt:lpstr>Meta-Analysis</vt:lpstr>
      <vt:lpstr>Meta-Analysis</vt:lpstr>
      <vt:lpstr>Combining Significance</vt:lpstr>
      <vt:lpstr>Combining Significance</vt:lpstr>
      <vt:lpstr>What if you have p?</vt:lpstr>
      <vt:lpstr>What if you have t?</vt:lpstr>
      <vt:lpstr>What if you have r?</vt:lpstr>
      <vt:lpstr>Asgn. 5</vt:lpstr>
      <vt:lpstr>Weighting</vt:lpstr>
      <vt:lpstr>Key assumption</vt:lpstr>
      <vt:lpstr>Combining Effect Size</vt:lpstr>
      <vt:lpstr>Combining Effect Size</vt:lpstr>
      <vt:lpstr>Combining Effect Size</vt:lpstr>
      <vt:lpstr>Combining Effect Size</vt:lpstr>
      <vt:lpstr>Key assumption</vt:lpstr>
      <vt:lpstr>What about d/s</vt:lpstr>
      <vt:lpstr>Cool thing</vt:lpstr>
      <vt:lpstr>Example</vt:lpstr>
      <vt:lpstr>Evaluating detector goodness</vt:lpstr>
      <vt:lpstr>Evaluating detector goodness</vt:lpstr>
      <vt:lpstr>Evaluating detector goodness</vt:lpstr>
      <vt:lpstr>Evaluating detector goodness</vt:lpstr>
      <vt:lpstr>Evaluating detector goodness</vt:lpstr>
      <vt:lpstr>Evaluating detector goodness</vt:lpstr>
      <vt:lpstr>Evaluating detector goodness</vt:lpstr>
      <vt:lpstr>Cleaning the Registers</vt:lpstr>
      <vt:lpstr>Asgn. 6</vt:lpstr>
      <vt:lpstr>Next Class</vt:lpstr>
      <vt:lpstr>The End</vt:lpstr>
      <vt:lpstr>Bonus Slides</vt:lpstr>
      <vt:lpstr>BKT with Multiple Skills</vt:lpstr>
      <vt:lpstr>Conjunctive Model (Pardos et al., 2008)</vt:lpstr>
      <vt:lpstr>Koedinger et al.’s (2011) Conjunctive Model</vt:lpstr>
      <vt:lpstr>Koedinger et al.’s (2011) Conjunctive Model</vt:lpstr>
      <vt:lpstr>Koedinger et al.’s (2011) Conjunctive Model</vt:lpstr>
      <vt:lpstr>Other BKT Extensions?</vt:lpstr>
      <vt:lpstr>Many others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652</cp:revision>
  <dcterms:created xsi:type="dcterms:W3CDTF">2010-01-07T20:34:12Z</dcterms:created>
  <dcterms:modified xsi:type="dcterms:W3CDTF">2012-02-22T16:59:01Z</dcterms:modified>
</cp:coreProperties>
</file>