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5"/>
  </p:notesMasterIdLst>
  <p:sldIdLst>
    <p:sldId id="256" r:id="rId2"/>
    <p:sldId id="257" r:id="rId3"/>
    <p:sldId id="487" r:id="rId4"/>
    <p:sldId id="526" r:id="rId5"/>
    <p:sldId id="525" r:id="rId6"/>
    <p:sldId id="527" r:id="rId7"/>
    <p:sldId id="528" r:id="rId8"/>
    <p:sldId id="529" r:id="rId9"/>
    <p:sldId id="530" r:id="rId10"/>
    <p:sldId id="531" r:id="rId11"/>
    <p:sldId id="532" r:id="rId12"/>
    <p:sldId id="533" r:id="rId13"/>
    <p:sldId id="534" r:id="rId14"/>
    <p:sldId id="535" r:id="rId15"/>
    <p:sldId id="536" r:id="rId16"/>
    <p:sldId id="537" r:id="rId17"/>
    <p:sldId id="538" r:id="rId18"/>
    <p:sldId id="539" r:id="rId19"/>
    <p:sldId id="540" r:id="rId20"/>
    <p:sldId id="541" r:id="rId21"/>
    <p:sldId id="542" r:id="rId22"/>
    <p:sldId id="543" r:id="rId23"/>
    <p:sldId id="544" r:id="rId24"/>
    <p:sldId id="545" r:id="rId25"/>
    <p:sldId id="546" r:id="rId26"/>
    <p:sldId id="547" r:id="rId27"/>
    <p:sldId id="548" r:id="rId28"/>
    <p:sldId id="549" r:id="rId29"/>
    <p:sldId id="550" r:id="rId30"/>
    <p:sldId id="551" r:id="rId31"/>
    <p:sldId id="552" r:id="rId32"/>
    <p:sldId id="553" r:id="rId33"/>
    <p:sldId id="554" r:id="rId34"/>
    <p:sldId id="555" r:id="rId35"/>
    <p:sldId id="556" r:id="rId36"/>
    <p:sldId id="557" r:id="rId37"/>
    <p:sldId id="558" r:id="rId38"/>
    <p:sldId id="559" r:id="rId39"/>
    <p:sldId id="560" r:id="rId40"/>
    <p:sldId id="561" r:id="rId41"/>
    <p:sldId id="562" r:id="rId42"/>
    <p:sldId id="613" r:id="rId43"/>
    <p:sldId id="563" r:id="rId44"/>
    <p:sldId id="564" r:id="rId45"/>
    <p:sldId id="565" r:id="rId46"/>
    <p:sldId id="566" r:id="rId47"/>
    <p:sldId id="567" r:id="rId48"/>
    <p:sldId id="568" r:id="rId49"/>
    <p:sldId id="569" r:id="rId50"/>
    <p:sldId id="570" r:id="rId51"/>
    <p:sldId id="571" r:id="rId52"/>
    <p:sldId id="572" r:id="rId53"/>
    <p:sldId id="573" r:id="rId54"/>
    <p:sldId id="574" r:id="rId55"/>
    <p:sldId id="575" r:id="rId56"/>
    <p:sldId id="576" r:id="rId57"/>
    <p:sldId id="577" r:id="rId58"/>
    <p:sldId id="578" r:id="rId59"/>
    <p:sldId id="579" r:id="rId60"/>
    <p:sldId id="580" r:id="rId61"/>
    <p:sldId id="581" r:id="rId62"/>
    <p:sldId id="582" r:id="rId63"/>
    <p:sldId id="583" r:id="rId64"/>
    <p:sldId id="584" r:id="rId65"/>
    <p:sldId id="585" r:id="rId66"/>
    <p:sldId id="586" r:id="rId67"/>
    <p:sldId id="587" r:id="rId68"/>
    <p:sldId id="588" r:id="rId69"/>
    <p:sldId id="589" r:id="rId70"/>
    <p:sldId id="590" r:id="rId71"/>
    <p:sldId id="591" r:id="rId72"/>
    <p:sldId id="592" r:id="rId73"/>
    <p:sldId id="593" r:id="rId74"/>
    <p:sldId id="594" r:id="rId75"/>
    <p:sldId id="595" r:id="rId76"/>
    <p:sldId id="596" r:id="rId77"/>
    <p:sldId id="597" r:id="rId78"/>
    <p:sldId id="598" r:id="rId79"/>
    <p:sldId id="599" r:id="rId80"/>
    <p:sldId id="600" r:id="rId81"/>
    <p:sldId id="601" r:id="rId82"/>
    <p:sldId id="602" r:id="rId83"/>
    <p:sldId id="614" r:id="rId84"/>
    <p:sldId id="615" r:id="rId85"/>
    <p:sldId id="617" r:id="rId86"/>
    <p:sldId id="618" r:id="rId87"/>
    <p:sldId id="620" r:id="rId88"/>
    <p:sldId id="619" r:id="rId89"/>
    <p:sldId id="621" r:id="rId90"/>
    <p:sldId id="603" r:id="rId91"/>
    <p:sldId id="604" r:id="rId92"/>
    <p:sldId id="605" r:id="rId93"/>
    <p:sldId id="606" r:id="rId94"/>
    <p:sldId id="607" r:id="rId95"/>
    <p:sldId id="608" r:id="rId96"/>
    <p:sldId id="609" r:id="rId97"/>
    <p:sldId id="610" r:id="rId98"/>
    <p:sldId id="611" r:id="rId99"/>
    <p:sldId id="612" r:id="rId100"/>
    <p:sldId id="622" r:id="rId101"/>
    <p:sldId id="485" r:id="rId102"/>
    <p:sldId id="412" r:id="rId103"/>
    <p:sldId id="301" r:id="rId10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98" autoAdjust="0"/>
    <p:restoredTop sz="90072" autoAdjust="0"/>
  </p:normalViewPr>
  <p:slideViewPr>
    <p:cSldViewPr>
      <p:cViewPr>
        <p:scale>
          <a:sx n="71" d="100"/>
          <a:sy n="71" d="100"/>
        </p:scale>
        <p:origin x="-1578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viewProps" Target="viewProps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tableStyles" Target="tableStyles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Advanced Methods and Analysis for the Learning and Social Sciences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PSY505</a:t>
            </a:r>
            <a:br>
              <a:rPr lang="en-US" dirty="0" smtClean="0"/>
            </a:br>
            <a:r>
              <a:rPr lang="en-US" dirty="0" smtClean="0"/>
              <a:t>Spring term, 2012</a:t>
            </a:r>
          </a:p>
          <a:p>
            <a:r>
              <a:rPr lang="en-US" dirty="0" smtClean="0"/>
              <a:t>March 12, 2012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How did we get these clusters?</a:t>
            </a:r>
            <a:endParaRPr 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First we decided how many clusters we wanted, 5</a:t>
            </a:r>
          </a:p>
          <a:p>
            <a:pPr lvl="1" eaLnBrk="1" hangingPunct="1"/>
            <a:r>
              <a:rPr lang="en-GB" dirty="0" smtClean="0"/>
              <a:t>How did we do that? More on this in a minute</a:t>
            </a:r>
          </a:p>
          <a:p>
            <a:pPr lvl="1" eaLnBrk="1" hangingPunct="1"/>
            <a:endParaRPr lang="en-GB" dirty="0" smtClean="0"/>
          </a:p>
          <a:p>
            <a:pPr eaLnBrk="1" hangingPunct="1"/>
            <a:r>
              <a:rPr lang="en-GB" dirty="0" smtClean="0"/>
              <a:t>We picked starting values for the “</a:t>
            </a:r>
            <a:r>
              <a:rPr lang="en-GB" dirty="0" err="1" smtClean="0"/>
              <a:t>centroids</a:t>
            </a:r>
            <a:r>
              <a:rPr lang="en-GB" dirty="0" smtClean="0"/>
              <a:t>” of the clusters…</a:t>
            </a:r>
          </a:p>
          <a:p>
            <a:pPr lvl="1"/>
            <a:r>
              <a:rPr lang="en-GB" dirty="0" smtClean="0"/>
              <a:t>Usually chosen randomly</a:t>
            </a:r>
          </a:p>
        </p:txBody>
      </p:sp>
    </p:spTree>
    <p:extLst>
      <p:ext uri="{BB962C8B-B14F-4D97-AF65-F5344CB8AC3E}">
        <p14:creationId xmlns:p14="http://schemas.microsoft.com/office/powerpoint/2010/main" val="1133526063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Asgn</a:t>
            </a:r>
            <a:r>
              <a:rPr lang="en-US" dirty="0" smtClean="0"/>
              <a:t>.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go over 3 solutions</a:t>
            </a:r>
          </a:p>
          <a:p>
            <a:pPr lvl="1"/>
            <a:r>
              <a:rPr lang="en-US" dirty="0" smtClean="0"/>
              <a:t>Sweet</a:t>
            </a:r>
          </a:p>
          <a:p>
            <a:pPr lvl="1"/>
            <a:r>
              <a:rPr lang="en-US" dirty="0" smtClean="0"/>
              <a:t>Zak</a:t>
            </a:r>
          </a:p>
          <a:p>
            <a:pPr lvl="1"/>
            <a:r>
              <a:rPr lang="en-US" dirty="0" smtClean="0"/>
              <a:t>Mike </a:t>
            </a:r>
            <a:r>
              <a:rPr lang="en-US" dirty="0" err="1" smtClean="0"/>
              <a:t>Wixon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896822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Asgn</a:t>
            </a:r>
            <a:r>
              <a:rPr lang="en-US" dirty="0" smtClean="0"/>
              <a:t>. </a:t>
            </a:r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</a:p>
          <a:p>
            <a:r>
              <a:rPr lang="en-US" dirty="0" smtClean="0"/>
              <a:t>Comments?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731026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Friday, </a:t>
            </a:r>
            <a:r>
              <a:rPr lang="en-US" dirty="0" smtClean="0"/>
              <a:t>March </a:t>
            </a:r>
            <a:r>
              <a:rPr lang="en-US" dirty="0" smtClean="0"/>
              <a:t>16</a:t>
            </a:r>
          </a:p>
          <a:p>
            <a:r>
              <a:rPr lang="en-US" dirty="0" smtClean="0"/>
              <a:t>SPECIAL SESSION</a:t>
            </a:r>
            <a:endParaRPr lang="en-US" dirty="0" smtClean="0"/>
          </a:p>
          <a:p>
            <a:r>
              <a:rPr lang="en-US" dirty="0" smtClean="0"/>
              <a:t>3pm-5pm</a:t>
            </a:r>
          </a:p>
          <a:p>
            <a:r>
              <a:rPr lang="en-US" dirty="0" smtClean="0"/>
              <a:t>SSPS Conference Room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Clustering</a:t>
            </a:r>
          </a:p>
          <a:p>
            <a:endParaRPr lang="en-US" dirty="0"/>
          </a:p>
          <a:p>
            <a:r>
              <a:rPr lang="en-US" b="1" dirty="0" smtClean="0"/>
              <a:t>Readings</a:t>
            </a:r>
          </a:p>
          <a:p>
            <a:r>
              <a:rPr lang="en-US" dirty="0"/>
              <a:t>Witten, I.H., Frank, E. (2005)</a:t>
            </a:r>
            <a:r>
              <a:rPr lang="en-US" i="1" dirty="0"/>
              <a:t>Data Mining: Practical Machine Learning Tools and Techniques.</a:t>
            </a:r>
            <a:r>
              <a:rPr lang="en-US" dirty="0"/>
              <a:t> Sections 4.8, 6.6.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b="1" dirty="0"/>
              <a:t>Assignments Due: </a:t>
            </a:r>
            <a:r>
              <a:rPr lang="en-US" dirty="0" smtClean="0"/>
              <a:t>7. Clustering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74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How did we get these clusters?</a:t>
            </a:r>
            <a:endParaRPr 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First we decided how many clusters we wanted, 5</a:t>
            </a:r>
          </a:p>
          <a:p>
            <a:pPr lvl="1" eaLnBrk="1" hangingPunct="1"/>
            <a:r>
              <a:rPr lang="en-GB" dirty="0" smtClean="0"/>
              <a:t>How did we do that? More on this in a minute</a:t>
            </a:r>
          </a:p>
          <a:p>
            <a:pPr lvl="1" eaLnBrk="1" hangingPunct="1"/>
            <a:endParaRPr lang="en-GB" dirty="0" smtClean="0"/>
          </a:p>
          <a:p>
            <a:r>
              <a:rPr lang="en-GB" dirty="0" smtClean="0"/>
              <a:t>We picked starting values for the “</a:t>
            </a:r>
            <a:r>
              <a:rPr lang="en-GB" dirty="0" err="1" smtClean="0"/>
              <a:t>centroids</a:t>
            </a:r>
            <a:r>
              <a:rPr lang="en-GB" dirty="0" smtClean="0"/>
              <a:t>” of the clusters…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For instance…</a:t>
            </a:r>
          </a:p>
        </p:txBody>
      </p:sp>
    </p:spTree>
    <p:extLst>
      <p:ext uri="{BB962C8B-B14F-4D97-AF65-F5344CB8AC3E}">
        <p14:creationId xmlns:p14="http://schemas.microsoft.com/office/powerpoint/2010/main" val="29694610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val 2"/>
          <p:cNvSpPr>
            <a:spLocks noChangeArrowheads="1"/>
          </p:cNvSpPr>
          <p:nvPr/>
        </p:nvSpPr>
        <p:spPr bwMode="auto">
          <a:xfrm>
            <a:off x="6948488" y="3860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5" name="Oval 3"/>
          <p:cNvSpPr>
            <a:spLocks noChangeArrowheads="1"/>
          </p:cNvSpPr>
          <p:nvPr/>
        </p:nvSpPr>
        <p:spPr bwMode="auto">
          <a:xfrm>
            <a:off x="6588125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6" name="Oval 4"/>
          <p:cNvSpPr>
            <a:spLocks noChangeArrowheads="1"/>
          </p:cNvSpPr>
          <p:nvPr/>
        </p:nvSpPr>
        <p:spPr bwMode="auto">
          <a:xfrm>
            <a:off x="6516688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Oval 5"/>
          <p:cNvSpPr>
            <a:spLocks noChangeArrowheads="1"/>
          </p:cNvSpPr>
          <p:nvPr/>
        </p:nvSpPr>
        <p:spPr bwMode="auto">
          <a:xfrm>
            <a:off x="622776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Oval 6"/>
          <p:cNvSpPr>
            <a:spLocks noChangeArrowheads="1"/>
          </p:cNvSpPr>
          <p:nvPr/>
        </p:nvSpPr>
        <p:spPr bwMode="auto">
          <a:xfrm>
            <a:off x="63722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Oval 7"/>
          <p:cNvSpPr>
            <a:spLocks noChangeArrowheads="1"/>
          </p:cNvSpPr>
          <p:nvPr/>
        </p:nvSpPr>
        <p:spPr bwMode="auto">
          <a:xfrm>
            <a:off x="65881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0" name="Oval 8"/>
          <p:cNvSpPr>
            <a:spLocks noChangeArrowheads="1"/>
          </p:cNvSpPr>
          <p:nvPr/>
        </p:nvSpPr>
        <p:spPr bwMode="auto">
          <a:xfrm>
            <a:off x="6661150" y="56610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Oval 9"/>
          <p:cNvSpPr>
            <a:spLocks noChangeArrowheads="1"/>
          </p:cNvSpPr>
          <p:nvPr/>
        </p:nvSpPr>
        <p:spPr bwMode="auto">
          <a:xfrm>
            <a:off x="7092950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2" name="Oval 10"/>
          <p:cNvSpPr>
            <a:spLocks noChangeArrowheads="1"/>
          </p:cNvSpPr>
          <p:nvPr/>
        </p:nvSpPr>
        <p:spPr bwMode="auto">
          <a:xfrm>
            <a:off x="7596188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3" name="Oval 11"/>
          <p:cNvSpPr>
            <a:spLocks noChangeArrowheads="1"/>
          </p:cNvSpPr>
          <p:nvPr/>
        </p:nvSpPr>
        <p:spPr bwMode="auto">
          <a:xfrm>
            <a:off x="5221288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9" name="Oval 17"/>
          <p:cNvSpPr>
            <a:spLocks noChangeArrowheads="1"/>
          </p:cNvSpPr>
          <p:nvPr/>
        </p:nvSpPr>
        <p:spPr bwMode="auto">
          <a:xfrm>
            <a:off x="5437188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0" name="Oval 18"/>
          <p:cNvSpPr>
            <a:spLocks noChangeArrowheads="1"/>
          </p:cNvSpPr>
          <p:nvPr/>
        </p:nvSpPr>
        <p:spPr bwMode="auto">
          <a:xfrm>
            <a:off x="5148263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1" name="Oval 19"/>
          <p:cNvSpPr>
            <a:spLocks noChangeArrowheads="1"/>
          </p:cNvSpPr>
          <p:nvPr/>
        </p:nvSpPr>
        <p:spPr bwMode="auto">
          <a:xfrm>
            <a:off x="5724525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2" name="Oval 20"/>
          <p:cNvSpPr>
            <a:spLocks noChangeArrowheads="1"/>
          </p:cNvSpPr>
          <p:nvPr/>
        </p:nvSpPr>
        <p:spPr bwMode="auto">
          <a:xfrm>
            <a:off x="6589713" y="22050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3" name="Oval 21"/>
          <p:cNvSpPr>
            <a:spLocks noChangeArrowheads="1"/>
          </p:cNvSpPr>
          <p:nvPr/>
        </p:nvSpPr>
        <p:spPr bwMode="auto">
          <a:xfrm>
            <a:off x="5653088" y="19161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4" name="Oval 22"/>
          <p:cNvSpPr>
            <a:spLocks noChangeArrowheads="1"/>
          </p:cNvSpPr>
          <p:nvPr/>
        </p:nvSpPr>
        <p:spPr bwMode="auto">
          <a:xfrm>
            <a:off x="6229350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5" name="Oval 23"/>
          <p:cNvSpPr>
            <a:spLocks noChangeArrowheads="1"/>
          </p:cNvSpPr>
          <p:nvPr/>
        </p:nvSpPr>
        <p:spPr bwMode="auto">
          <a:xfrm>
            <a:off x="6013450" y="1844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6" name="Oval 24"/>
          <p:cNvSpPr>
            <a:spLocks noChangeArrowheads="1"/>
          </p:cNvSpPr>
          <p:nvPr/>
        </p:nvSpPr>
        <p:spPr bwMode="auto">
          <a:xfrm>
            <a:off x="6013450" y="27082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7" name="Oval 25"/>
          <p:cNvSpPr>
            <a:spLocks noChangeArrowheads="1"/>
          </p:cNvSpPr>
          <p:nvPr/>
        </p:nvSpPr>
        <p:spPr bwMode="auto">
          <a:xfrm>
            <a:off x="68056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8" name="Oval 26"/>
          <p:cNvSpPr>
            <a:spLocks noChangeArrowheads="1"/>
          </p:cNvSpPr>
          <p:nvPr/>
        </p:nvSpPr>
        <p:spPr bwMode="auto">
          <a:xfrm>
            <a:off x="7237413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9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0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1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2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3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4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5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6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7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8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9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70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71" name="Oval 39"/>
          <p:cNvSpPr>
            <a:spLocks noChangeArrowheads="1"/>
          </p:cNvSpPr>
          <p:nvPr/>
        </p:nvSpPr>
        <p:spPr bwMode="auto">
          <a:xfrm>
            <a:off x="1979613" y="14843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72" name="Oval 40"/>
          <p:cNvSpPr>
            <a:spLocks noChangeArrowheads="1"/>
          </p:cNvSpPr>
          <p:nvPr/>
        </p:nvSpPr>
        <p:spPr bwMode="auto">
          <a:xfrm>
            <a:off x="13319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73" name="Oval 41"/>
          <p:cNvSpPr>
            <a:spLocks noChangeArrowheads="1"/>
          </p:cNvSpPr>
          <p:nvPr/>
        </p:nvSpPr>
        <p:spPr bwMode="auto">
          <a:xfrm>
            <a:off x="34194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74" name="Oval 42"/>
          <p:cNvSpPr>
            <a:spLocks noChangeArrowheads="1"/>
          </p:cNvSpPr>
          <p:nvPr/>
        </p:nvSpPr>
        <p:spPr bwMode="auto">
          <a:xfrm>
            <a:off x="4067175" y="39338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75" name="Oval 43"/>
          <p:cNvSpPr>
            <a:spLocks noChangeArrowheads="1"/>
          </p:cNvSpPr>
          <p:nvPr/>
        </p:nvSpPr>
        <p:spPr bwMode="auto">
          <a:xfrm>
            <a:off x="4067175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76" name="Oval 44"/>
          <p:cNvSpPr>
            <a:spLocks noChangeArrowheads="1"/>
          </p:cNvSpPr>
          <p:nvPr/>
        </p:nvSpPr>
        <p:spPr bwMode="auto">
          <a:xfrm>
            <a:off x="3419475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77" name="Oval 45"/>
          <p:cNvSpPr>
            <a:spLocks noChangeArrowheads="1"/>
          </p:cNvSpPr>
          <p:nvPr/>
        </p:nvSpPr>
        <p:spPr bwMode="auto">
          <a:xfrm>
            <a:off x="3635375" y="2349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78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79" name="Oval 47"/>
          <p:cNvSpPr>
            <a:spLocks noChangeArrowheads="1"/>
          </p:cNvSpPr>
          <p:nvPr/>
        </p:nvSpPr>
        <p:spPr bwMode="auto">
          <a:xfrm>
            <a:off x="1403350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80" name="Oval 48"/>
          <p:cNvSpPr>
            <a:spLocks noChangeArrowheads="1"/>
          </p:cNvSpPr>
          <p:nvPr/>
        </p:nvSpPr>
        <p:spPr bwMode="auto">
          <a:xfrm>
            <a:off x="5867400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81" name="Oval 49"/>
          <p:cNvSpPr>
            <a:spLocks noChangeArrowheads="1"/>
          </p:cNvSpPr>
          <p:nvPr/>
        </p:nvSpPr>
        <p:spPr bwMode="auto">
          <a:xfrm>
            <a:off x="2484438" y="2420938"/>
            <a:ext cx="142875" cy="144462"/>
          </a:xfrm>
          <a:prstGeom prst="ellipse">
            <a:avLst/>
          </a:prstGeom>
          <a:solidFill>
            <a:srgbClr val="00FF00">
              <a:alpha val="89803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82" name="Oval 50"/>
          <p:cNvSpPr>
            <a:spLocks noChangeArrowheads="1"/>
          </p:cNvSpPr>
          <p:nvPr/>
        </p:nvSpPr>
        <p:spPr bwMode="auto">
          <a:xfrm>
            <a:off x="4067175" y="1773238"/>
            <a:ext cx="142875" cy="144462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83" name="Oval 51"/>
          <p:cNvSpPr>
            <a:spLocks noChangeArrowheads="1"/>
          </p:cNvSpPr>
          <p:nvPr/>
        </p:nvSpPr>
        <p:spPr bwMode="auto">
          <a:xfrm>
            <a:off x="7308850" y="2420938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84" name="Oval 52"/>
          <p:cNvSpPr>
            <a:spLocks noChangeArrowheads="1"/>
          </p:cNvSpPr>
          <p:nvPr/>
        </p:nvSpPr>
        <p:spPr bwMode="auto">
          <a:xfrm>
            <a:off x="3132138" y="5589588"/>
            <a:ext cx="142875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85" name="Oval 53"/>
          <p:cNvSpPr>
            <a:spLocks noChangeArrowheads="1"/>
          </p:cNvSpPr>
          <p:nvPr/>
        </p:nvSpPr>
        <p:spPr bwMode="auto">
          <a:xfrm>
            <a:off x="5724525" y="3789363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3477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classify every point as to which </a:t>
            </a:r>
            <a:r>
              <a:rPr lang="en-US" dirty="0" err="1" smtClean="0"/>
              <a:t>centroid</a:t>
            </a:r>
            <a:r>
              <a:rPr lang="en-US" dirty="0" smtClean="0"/>
              <a:t> it’s closest to</a:t>
            </a:r>
          </a:p>
          <a:p>
            <a:pPr lvl="1"/>
            <a:r>
              <a:rPr lang="en-US" dirty="0" smtClean="0"/>
              <a:t>This defines the clusters</a:t>
            </a:r>
          </a:p>
          <a:p>
            <a:pPr lvl="1"/>
            <a:r>
              <a:rPr lang="en-US" dirty="0" smtClean="0"/>
              <a:t>This creates  a “</a:t>
            </a:r>
            <a:r>
              <a:rPr lang="en-US" dirty="0" err="1" smtClean="0"/>
              <a:t>voronoi</a:t>
            </a:r>
            <a:r>
              <a:rPr lang="en-US" dirty="0" smtClean="0"/>
              <a:t> diagram”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932906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Oval 2"/>
          <p:cNvSpPr>
            <a:spLocks noChangeArrowheads="1"/>
          </p:cNvSpPr>
          <p:nvPr/>
        </p:nvSpPr>
        <p:spPr bwMode="auto">
          <a:xfrm>
            <a:off x="6948488" y="3860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59" name="Oval 3"/>
          <p:cNvSpPr>
            <a:spLocks noChangeArrowheads="1"/>
          </p:cNvSpPr>
          <p:nvPr/>
        </p:nvSpPr>
        <p:spPr bwMode="auto">
          <a:xfrm>
            <a:off x="6588125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6516688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Oval 5"/>
          <p:cNvSpPr>
            <a:spLocks noChangeArrowheads="1"/>
          </p:cNvSpPr>
          <p:nvPr/>
        </p:nvSpPr>
        <p:spPr bwMode="auto">
          <a:xfrm>
            <a:off x="622776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Oval 6"/>
          <p:cNvSpPr>
            <a:spLocks noChangeArrowheads="1"/>
          </p:cNvSpPr>
          <p:nvPr/>
        </p:nvSpPr>
        <p:spPr bwMode="auto">
          <a:xfrm>
            <a:off x="63722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Oval 7"/>
          <p:cNvSpPr>
            <a:spLocks noChangeArrowheads="1"/>
          </p:cNvSpPr>
          <p:nvPr/>
        </p:nvSpPr>
        <p:spPr bwMode="auto">
          <a:xfrm>
            <a:off x="65881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Oval 8"/>
          <p:cNvSpPr>
            <a:spLocks noChangeArrowheads="1"/>
          </p:cNvSpPr>
          <p:nvPr/>
        </p:nvSpPr>
        <p:spPr bwMode="auto">
          <a:xfrm>
            <a:off x="6661150" y="56610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Oval 9"/>
          <p:cNvSpPr>
            <a:spLocks noChangeArrowheads="1"/>
          </p:cNvSpPr>
          <p:nvPr/>
        </p:nvSpPr>
        <p:spPr bwMode="auto">
          <a:xfrm>
            <a:off x="7092950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Oval 10"/>
          <p:cNvSpPr>
            <a:spLocks noChangeArrowheads="1"/>
          </p:cNvSpPr>
          <p:nvPr/>
        </p:nvSpPr>
        <p:spPr bwMode="auto">
          <a:xfrm>
            <a:off x="7596188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7" name="Oval 11"/>
          <p:cNvSpPr>
            <a:spLocks noChangeArrowheads="1"/>
          </p:cNvSpPr>
          <p:nvPr/>
        </p:nvSpPr>
        <p:spPr bwMode="auto">
          <a:xfrm>
            <a:off x="5221288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3" name="Oval 17"/>
          <p:cNvSpPr>
            <a:spLocks noChangeArrowheads="1"/>
          </p:cNvSpPr>
          <p:nvPr/>
        </p:nvSpPr>
        <p:spPr bwMode="auto">
          <a:xfrm>
            <a:off x="5437188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4" name="Oval 18"/>
          <p:cNvSpPr>
            <a:spLocks noChangeArrowheads="1"/>
          </p:cNvSpPr>
          <p:nvPr/>
        </p:nvSpPr>
        <p:spPr bwMode="auto">
          <a:xfrm>
            <a:off x="5148263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5" name="Oval 19"/>
          <p:cNvSpPr>
            <a:spLocks noChangeArrowheads="1"/>
          </p:cNvSpPr>
          <p:nvPr/>
        </p:nvSpPr>
        <p:spPr bwMode="auto">
          <a:xfrm>
            <a:off x="5724525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6" name="Oval 20"/>
          <p:cNvSpPr>
            <a:spLocks noChangeArrowheads="1"/>
          </p:cNvSpPr>
          <p:nvPr/>
        </p:nvSpPr>
        <p:spPr bwMode="auto">
          <a:xfrm>
            <a:off x="6589713" y="22050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7" name="Oval 21"/>
          <p:cNvSpPr>
            <a:spLocks noChangeArrowheads="1"/>
          </p:cNvSpPr>
          <p:nvPr/>
        </p:nvSpPr>
        <p:spPr bwMode="auto">
          <a:xfrm>
            <a:off x="5653088" y="19161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8" name="Oval 22"/>
          <p:cNvSpPr>
            <a:spLocks noChangeArrowheads="1"/>
          </p:cNvSpPr>
          <p:nvPr/>
        </p:nvSpPr>
        <p:spPr bwMode="auto">
          <a:xfrm>
            <a:off x="6229350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9" name="Oval 23"/>
          <p:cNvSpPr>
            <a:spLocks noChangeArrowheads="1"/>
          </p:cNvSpPr>
          <p:nvPr/>
        </p:nvSpPr>
        <p:spPr bwMode="auto">
          <a:xfrm>
            <a:off x="6013450" y="1844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0" name="Oval 24"/>
          <p:cNvSpPr>
            <a:spLocks noChangeArrowheads="1"/>
          </p:cNvSpPr>
          <p:nvPr/>
        </p:nvSpPr>
        <p:spPr bwMode="auto">
          <a:xfrm>
            <a:off x="6013450" y="27082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1" name="Oval 25"/>
          <p:cNvSpPr>
            <a:spLocks noChangeArrowheads="1"/>
          </p:cNvSpPr>
          <p:nvPr/>
        </p:nvSpPr>
        <p:spPr bwMode="auto">
          <a:xfrm>
            <a:off x="68056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2" name="Oval 26"/>
          <p:cNvSpPr>
            <a:spLocks noChangeArrowheads="1"/>
          </p:cNvSpPr>
          <p:nvPr/>
        </p:nvSpPr>
        <p:spPr bwMode="auto">
          <a:xfrm>
            <a:off x="7237413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3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4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5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6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7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8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9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0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1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2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3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4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5" name="Oval 39"/>
          <p:cNvSpPr>
            <a:spLocks noChangeArrowheads="1"/>
          </p:cNvSpPr>
          <p:nvPr/>
        </p:nvSpPr>
        <p:spPr bwMode="auto">
          <a:xfrm>
            <a:off x="1979613" y="14843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6" name="Oval 40"/>
          <p:cNvSpPr>
            <a:spLocks noChangeArrowheads="1"/>
          </p:cNvSpPr>
          <p:nvPr/>
        </p:nvSpPr>
        <p:spPr bwMode="auto">
          <a:xfrm>
            <a:off x="13319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7" name="Oval 41"/>
          <p:cNvSpPr>
            <a:spLocks noChangeArrowheads="1"/>
          </p:cNvSpPr>
          <p:nvPr/>
        </p:nvSpPr>
        <p:spPr bwMode="auto">
          <a:xfrm>
            <a:off x="34194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8" name="Oval 42"/>
          <p:cNvSpPr>
            <a:spLocks noChangeArrowheads="1"/>
          </p:cNvSpPr>
          <p:nvPr/>
        </p:nvSpPr>
        <p:spPr bwMode="auto">
          <a:xfrm>
            <a:off x="4067175" y="39338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9" name="Oval 43"/>
          <p:cNvSpPr>
            <a:spLocks noChangeArrowheads="1"/>
          </p:cNvSpPr>
          <p:nvPr/>
        </p:nvSpPr>
        <p:spPr bwMode="auto">
          <a:xfrm>
            <a:off x="4067175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00" name="Oval 44"/>
          <p:cNvSpPr>
            <a:spLocks noChangeArrowheads="1"/>
          </p:cNvSpPr>
          <p:nvPr/>
        </p:nvSpPr>
        <p:spPr bwMode="auto">
          <a:xfrm>
            <a:off x="3419475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01" name="Oval 45"/>
          <p:cNvSpPr>
            <a:spLocks noChangeArrowheads="1"/>
          </p:cNvSpPr>
          <p:nvPr/>
        </p:nvSpPr>
        <p:spPr bwMode="auto">
          <a:xfrm>
            <a:off x="3635375" y="2349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02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03" name="Oval 47"/>
          <p:cNvSpPr>
            <a:spLocks noChangeArrowheads="1"/>
          </p:cNvSpPr>
          <p:nvPr/>
        </p:nvSpPr>
        <p:spPr bwMode="auto">
          <a:xfrm>
            <a:off x="1403350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04" name="Oval 48"/>
          <p:cNvSpPr>
            <a:spLocks noChangeArrowheads="1"/>
          </p:cNvSpPr>
          <p:nvPr/>
        </p:nvSpPr>
        <p:spPr bwMode="auto">
          <a:xfrm>
            <a:off x="5867400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05" name="Oval 49"/>
          <p:cNvSpPr>
            <a:spLocks noChangeArrowheads="1"/>
          </p:cNvSpPr>
          <p:nvPr/>
        </p:nvSpPr>
        <p:spPr bwMode="auto">
          <a:xfrm>
            <a:off x="2484438" y="2420938"/>
            <a:ext cx="142875" cy="144462"/>
          </a:xfrm>
          <a:prstGeom prst="ellipse">
            <a:avLst/>
          </a:prstGeom>
          <a:solidFill>
            <a:srgbClr val="00FF00">
              <a:alpha val="89803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06" name="Oval 50"/>
          <p:cNvSpPr>
            <a:spLocks noChangeArrowheads="1"/>
          </p:cNvSpPr>
          <p:nvPr/>
        </p:nvSpPr>
        <p:spPr bwMode="auto">
          <a:xfrm>
            <a:off x="4067175" y="1773238"/>
            <a:ext cx="142875" cy="144462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07" name="Oval 51"/>
          <p:cNvSpPr>
            <a:spLocks noChangeArrowheads="1"/>
          </p:cNvSpPr>
          <p:nvPr/>
        </p:nvSpPr>
        <p:spPr bwMode="auto">
          <a:xfrm>
            <a:off x="7308850" y="2420938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08" name="Oval 52"/>
          <p:cNvSpPr>
            <a:spLocks noChangeArrowheads="1"/>
          </p:cNvSpPr>
          <p:nvPr/>
        </p:nvSpPr>
        <p:spPr bwMode="auto">
          <a:xfrm>
            <a:off x="3132138" y="5589588"/>
            <a:ext cx="142875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09" name="Oval 53"/>
          <p:cNvSpPr>
            <a:spLocks noChangeArrowheads="1"/>
          </p:cNvSpPr>
          <p:nvPr/>
        </p:nvSpPr>
        <p:spPr bwMode="auto">
          <a:xfrm>
            <a:off x="5724525" y="3789363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10" name="Line 54"/>
          <p:cNvSpPr>
            <a:spLocks noChangeShapeType="1"/>
          </p:cNvSpPr>
          <p:nvPr/>
        </p:nvSpPr>
        <p:spPr bwMode="auto">
          <a:xfrm flipH="1">
            <a:off x="1116013" y="3789363"/>
            <a:ext cx="2735262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11" name="Line 55"/>
          <p:cNvSpPr>
            <a:spLocks noChangeShapeType="1"/>
          </p:cNvSpPr>
          <p:nvPr/>
        </p:nvSpPr>
        <p:spPr bwMode="auto">
          <a:xfrm>
            <a:off x="2916238" y="1341438"/>
            <a:ext cx="1079500" cy="2232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12" name="Line 56"/>
          <p:cNvSpPr>
            <a:spLocks noChangeShapeType="1"/>
          </p:cNvSpPr>
          <p:nvPr/>
        </p:nvSpPr>
        <p:spPr bwMode="auto">
          <a:xfrm flipH="1">
            <a:off x="3995738" y="2349500"/>
            <a:ext cx="1800225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13" name="Line 57"/>
          <p:cNvSpPr>
            <a:spLocks noChangeShapeType="1"/>
          </p:cNvSpPr>
          <p:nvPr/>
        </p:nvSpPr>
        <p:spPr bwMode="auto">
          <a:xfrm flipV="1">
            <a:off x="5795963" y="1125538"/>
            <a:ext cx="360362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14" name="Line 58"/>
          <p:cNvSpPr>
            <a:spLocks noChangeShapeType="1"/>
          </p:cNvSpPr>
          <p:nvPr/>
        </p:nvSpPr>
        <p:spPr bwMode="auto">
          <a:xfrm>
            <a:off x="5795963" y="2349500"/>
            <a:ext cx="2376487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15" name="Line 59"/>
          <p:cNvSpPr>
            <a:spLocks noChangeShapeType="1"/>
          </p:cNvSpPr>
          <p:nvPr/>
        </p:nvSpPr>
        <p:spPr bwMode="auto">
          <a:xfrm flipH="1" flipV="1">
            <a:off x="3851275" y="3789363"/>
            <a:ext cx="1152525" cy="201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16" name="Line 60"/>
          <p:cNvSpPr>
            <a:spLocks noChangeShapeType="1"/>
          </p:cNvSpPr>
          <p:nvPr/>
        </p:nvSpPr>
        <p:spPr bwMode="auto">
          <a:xfrm flipH="1">
            <a:off x="3851275" y="3573463"/>
            <a:ext cx="1444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0968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re-fit the </a:t>
            </a:r>
            <a:r>
              <a:rPr lang="en-US" dirty="0" err="1" smtClean="0"/>
              <a:t>centroids</a:t>
            </a:r>
            <a:r>
              <a:rPr lang="en-US" dirty="0" smtClean="0"/>
              <a:t> as the center of the points in the cluster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822782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Oval 2"/>
          <p:cNvSpPr>
            <a:spLocks noChangeArrowheads="1"/>
          </p:cNvSpPr>
          <p:nvPr/>
        </p:nvSpPr>
        <p:spPr bwMode="auto">
          <a:xfrm>
            <a:off x="6948488" y="3860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3" name="Oval 3"/>
          <p:cNvSpPr>
            <a:spLocks noChangeArrowheads="1"/>
          </p:cNvSpPr>
          <p:nvPr/>
        </p:nvSpPr>
        <p:spPr bwMode="auto">
          <a:xfrm>
            <a:off x="6588125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Oval 4"/>
          <p:cNvSpPr>
            <a:spLocks noChangeArrowheads="1"/>
          </p:cNvSpPr>
          <p:nvPr/>
        </p:nvSpPr>
        <p:spPr bwMode="auto">
          <a:xfrm>
            <a:off x="6516688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Oval 5"/>
          <p:cNvSpPr>
            <a:spLocks noChangeArrowheads="1"/>
          </p:cNvSpPr>
          <p:nvPr/>
        </p:nvSpPr>
        <p:spPr bwMode="auto">
          <a:xfrm>
            <a:off x="622776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Oval 6"/>
          <p:cNvSpPr>
            <a:spLocks noChangeArrowheads="1"/>
          </p:cNvSpPr>
          <p:nvPr/>
        </p:nvSpPr>
        <p:spPr bwMode="auto">
          <a:xfrm>
            <a:off x="63722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Oval 7"/>
          <p:cNvSpPr>
            <a:spLocks noChangeArrowheads="1"/>
          </p:cNvSpPr>
          <p:nvPr/>
        </p:nvSpPr>
        <p:spPr bwMode="auto">
          <a:xfrm>
            <a:off x="65881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Oval 8"/>
          <p:cNvSpPr>
            <a:spLocks noChangeArrowheads="1"/>
          </p:cNvSpPr>
          <p:nvPr/>
        </p:nvSpPr>
        <p:spPr bwMode="auto">
          <a:xfrm>
            <a:off x="6661150" y="56610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Oval 9"/>
          <p:cNvSpPr>
            <a:spLocks noChangeArrowheads="1"/>
          </p:cNvSpPr>
          <p:nvPr/>
        </p:nvSpPr>
        <p:spPr bwMode="auto">
          <a:xfrm>
            <a:off x="7092950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Oval 10"/>
          <p:cNvSpPr>
            <a:spLocks noChangeArrowheads="1"/>
          </p:cNvSpPr>
          <p:nvPr/>
        </p:nvSpPr>
        <p:spPr bwMode="auto">
          <a:xfrm>
            <a:off x="7596188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Oval 11"/>
          <p:cNvSpPr>
            <a:spLocks noChangeArrowheads="1"/>
          </p:cNvSpPr>
          <p:nvPr/>
        </p:nvSpPr>
        <p:spPr bwMode="auto">
          <a:xfrm>
            <a:off x="5221288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7" name="Oval 17"/>
          <p:cNvSpPr>
            <a:spLocks noChangeArrowheads="1"/>
          </p:cNvSpPr>
          <p:nvPr/>
        </p:nvSpPr>
        <p:spPr bwMode="auto">
          <a:xfrm>
            <a:off x="5437188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8" name="Oval 18"/>
          <p:cNvSpPr>
            <a:spLocks noChangeArrowheads="1"/>
          </p:cNvSpPr>
          <p:nvPr/>
        </p:nvSpPr>
        <p:spPr bwMode="auto">
          <a:xfrm>
            <a:off x="5148263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9" name="Oval 19"/>
          <p:cNvSpPr>
            <a:spLocks noChangeArrowheads="1"/>
          </p:cNvSpPr>
          <p:nvPr/>
        </p:nvSpPr>
        <p:spPr bwMode="auto">
          <a:xfrm>
            <a:off x="5724525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0" name="Oval 20"/>
          <p:cNvSpPr>
            <a:spLocks noChangeArrowheads="1"/>
          </p:cNvSpPr>
          <p:nvPr/>
        </p:nvSpPr>
        <p:spPr bwMode="auto">
          <a:xfrm>
            <a:off x="6589713" y="22050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1" name="Oval 21"/>
          <p:cNvSpPr>
            <a:spLocks noChangeArrowheads="1"/>
          </p:cNvSpPr>
          <p:nvPr/>
        </p:nvSpPr>
        <p:spPr bwMode="auto">
          <a:xfrm>
            <a:off x="5653088" y="19161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2" name="Oval 22"/>
          <p:cNvSpPr>
            <a:spLocks noChangeArrowheads="1"/>
          </p:cNvSpPr>
          <p:nvPr/>
        </p:nvSpPr>
        <p:spPr bwMode="auto">
          <a:xfrm>
            <a:off x="6229350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3" name="Oval 23"/>
          <p:cNvSpPr>
            <a:spLocks noChangeArrowheads="1"/>
          </p:cNvSpPr>
          <p:nvPr/>
        </p:nvSpPr>
        <p:spPr bwMode="auto">
          <a:xfrm>
            <a:off x="6013450" y="1844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4" name="Oval 24"/>
          <p:cNvSpPr>
            <a:spLocks noChangeArrowheads="1"/>
          </p:cNvSpPr>
          <p:nvPr/>
        </p:nvSpPr>
        <p:spPr bwMode="auto">
          <a:xfrm>
            <a:off x="6013450" y="27082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5" name="Oval 25"/>
          <p:cNvSpPr>
            <a:spLocks noChangeArrowheads="1"/>
          </p:cNvSpPr>
          <p:nvPr/>
        </p:nvSpPr>
        <p:spPr bwMode="auto">
          <a:xfrm>
            <a:off x="68056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6" name="Oval 26"/>
          <p:cNvSpPr>
            <a:spLocks noChangeArrowheads="1"/>
          </p:cNvSpPr>
          <p:nvPr/>
        </p:nvSpPr>
        <p:spPr bwMode="auto">
          <a:xfrm>
            <a:off x="7237413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7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8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9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0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1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2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3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4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5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6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7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8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9" name="Oval 39"/>
          <p:cNvSpPr>
            <a:spLocks noChangeArrowheads="1"/>
          </p:cNvSpPr>
          <p:nvPr/>
        </p:nvSpPr>
        <p:spPr bwMode="auto">
          <a:xfrm>
            <a:off x="1979613" y="14843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0" name="Oval 40"/>
          <p:cNvSpPr>
            <a:spLocks noChangeArrowheads="1"/>
          </p:cNvSpPr>
          <p:nvPr/>
        </p:nvSpPr>
        <p:spPr bwMode="auto">
          <a:xfrm>
            <a:off x="13319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1" name="Oval 41"/>
          <p:cNvSpPr>
            <a:spLocks noChangeArrowheads="1"/>
          </p:cNvSpPr>
          <p:nvPr/>
        </p:nvSpPr>
        <p:spPr bwMode="auto">
          <a:xfrm>
            <a:off x="34194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2" name="Oval 42"/>
          <p:cNvSpPr>
            <a:spLocks noChangeArrowheads="1"/>
          </p:cNvSpPr>
          <p:nvPr/>
        </p:nvSpPr>
        <p:spPr bwMode="auto">
          <a:xfrm>
            <a:off x="4067175" y="39338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3" name="Oval 43"/>
          <p:cNvSpPr>
            <a:spLocks noChangeArrowheads="1"/>
          </p:cNvSpPr>
          <p:nvPr/>
        </p:nvSpPr>
        <p:spPr bwMode="auto">
          <a:xfrm>
            <a:off x="4067175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4" name="Oval 44"/>
          <p:cNvSpPr>
            <a:spLocks noChangeArrowheads="1"/>
          </p:cNvSpPr>
          <p:nvPr/>
        </p:nvSpPr>
        <p:spPr bwMode="auto">
          <a:xfrm>
            <a:off x="3419475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5" name="Oval 45"/>
          <p:cNvSpPr>
            <a:spLocks noChangeArrowheads="1"/>
          </p:cNvSpPr>
          <p:nvPr/>
        </p:nvSpPr>
        <p:spPr bwMode="auto">
          <a:xfrm>
            <a:off x="3635375" y="2349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6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7" name="Oval 47"/>
          <p:cNvSpPr>
            <a:spLocks noChangeArrowheads="1"/>
          </p:cNvSpPr>
          <p:nvPr/>
        </p:nvSpPr>
        <p:spPr bwMode="auto">
          <a:xfrm>
            <a:off x="1403350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8" name="Oval 48"/>
          <p:cNvSpPr>
            <a:spLocks noChangeArrowheads="1"/>
          </p:cNvSpPr>
          <p:nvPr/>
        </p:nvSpPr>
        <p:spPr bwMode="auto">
          <a:xfrm>
            <a:off x="5867400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9" name="Oval 49"/>
          <p:cNvSpPr>
            <a:spLocks noChangeArrowheads="1"/>
          </p:cNvSpPr>
          <p:nvPr/>
        </p:nvSpPr>
        <p:spPr bwMode="auto">
          <a:xfrm>
            <a:off x="2051050" y="2781300"/>
            <a:ext cx="142875" cy="144463"/>
          </a:xfrm>
          <a:prstGeom prst="ellipse">
            <a:avLst/>
          </a:prstGeom>
          <a:solidFill>
            <a:srgbClr val="00FF00">
              <a:alpha val="89803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30" name="Oval 50"/>
          <p:cNvSpPr>
            <a:spLocks noChangeArrowheads="1"/>
          </p:cNvSpPr>
          <p:nvPr/>
        </p:nvSpPr>
        <p:spPr bwMode="auto">
          <a:xfrm>
            <a:off x="4500563" y="2060575"/>
            <a:ext cx="142875" cy="14446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31" name="Oval 51"/>
          <p:cNvSpPr>
            <a:spLocks noChangeArrowheads="1"/>
          </p:cNvSpPr>
          <p:nvPr/>
        </p:nvSpPr>
        <p:spPr bwMode="auto">
          <a:xfrm>
            <a:off x="6588125" y="1844675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32" name="Oval 52"/>
          <p:cNvSpPr>
            <a:spLocks noChangeArrowheads="1"/>
          </p:cNvSpPr>
          <p:nvPr/>
        </p:nvSpPr>
        <p:spPr bwMode="auto">
          <a:xfrm>
            <a:off x="2339975" y="4508500"/>
            <a:ext cx="142875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33" name="Oval 53"/>
          <p:cNvSpPr>
            <a:spLocks noChangeArrowheads="1"/>
          </p:cNvSpPr>
          <p:nvPr/>
        </p:nvSpPr>
        <p:spPr bwMode="auto">
          <a:xfrm>
            <a:off x="6227763" y="42926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34" name="Line 54"/>
          <p:cNvSpPr>
            <a:spLocks noChangeShapeType="1"/>
          </p:cNvSpPr>
          <p:nvPr/>
        </p:nvSpPr>
        <p:spPr bwMode="auto">
          <a:xfrm flipH="1">
            <a:off x="1116013" y="3789363"/>
            <a:ext cx="2735262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35" name="Line 55"/>
          <p:cNvSpPr>
            <a:spLocks noChangeShapeType="1"/>
          </p:cNvSpPr>
          <p:nvPr/>
        </p:nvSpPr>
        <p:spPr bwMode="auto">
          <a:xfrm>
            <a:off x="2916238" y="1341438"/>
            <a:ext cx="1079500" cy="2232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36" name="Line 56"/>
          <p:cNvSpPr>
            <a:spLocks noChangeShapeType="1"/>
          </p:cNvSpPr>
          <p:nvPr/>
        </p:nvSpPr>
        <p:spPr bwMode="auto">
          <a:xfrm flipH="1">
            <a:off x="3995738" y="2349500"/>
            <a:ext cx="1800225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37" name="Line 57"/>
          <p:cNvSpPr>
            <a:spLocks noChangeShapeType="1"/>
          </p:cNvSpPr>
          <p:nvPr/>
        </p:nvSpPr>
        <p:spPr bwMode="auto">
          <a:xfrm flipV="1">
            <a:off x="5795963" y="1125538"/>
            <a:ext cx="360362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38" name="Line 58"/>
          <p:cNvSpPr>
            <a:spLocks noChangeShapeType="1"/>
          </p:cNvSpPr>
          <p:nvPr/>
        </p:nvSpPr>
        <p:spPr bwMode="auto">
          <a:xfrm>
            <a:off x="5795963" y="2349500"/>
            <a:ext cx="2376487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39" name="Line 59"/>
          <p:cNvSpPr>
            <a:spLocks noChangeShapeType="1"/>
          </p:cNvSpPr>
          <p:nvPr/>
        </p:nvSpPr>
        <p:spPr bwMode="auto">
          <a:xfrm flipH="1" flipV="1">
            <a:off x="3851275" y="3789363"/>
            <a:ext cx="1152525" cy="201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40" name="Line 60"/>
          <p:cNvSpPr>
            <a:spLocks noChangeShapeType="1"/>
          </p:cNvSpPr>
          <p:nvPr/>
        </p:nvSpPr>
        <p:spPr bwMode="auto">
          <a:xfrm flipH="1">
            <a:off x="3851275" y="3573463"/>
            <a:ext cx="1444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724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Repeat until the </a:t>
            </a:r>
            <a:r>
              <a:rPr lang="en-US" dirty="0" err="1" smtClean="0"/>
              <a:t>centroids</a:t>
            </a:r>
            <a:r>
              <a:rPr lang="en-US" dirty="0" smtClean="0"/>
              <a:t> stop moving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2840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Oval 2"/>
          <p:cNvSpPr>
            <a:spLocks noChangeArrowheads="1"/>
          </p:cNvSpPr>
          <p:nvPr/>
        </p:nvSpPr>
        <p:spPr bwMode="auto">
          <a:xfrm>
            <a:off x="6948488" y="3860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Oval 3"/>
          <p:cNvSpPr>
            <a:spLocks noChangeArrowheads="1"/>
          </p:cNvSpPr>
          <p:nvPr/>
        </p:nvSpPr>
        <p:spPr bwMode="auto">
          <a:xfrm>
            <a:off x="6588125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Oval 4"/>
          <p:cNvSpPr>
            <a:spLocks noChangeArrowheads="1"/>
          </p:cNvSpPr>
          <p:nvPr/>
        </p:nvSpPr>
        <p:spPr bwMode="auto">
          <a:xfrm>
            <a:off x="6516688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Oval 5"/>
          <p:cNvSpPr>
            <a:spLocks noChangeArrowheads="1"/>
          </p:cNvSpPr>
          <p:nvPr/>
        </p:nvSpPr>
        <p:spPr bwMode="auto">
          <a:xfrm>
            <a:off x="622776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Oval 6"/>
          <p:cNvSpPr>
            <a:spLocks noChangeArrowheads="1"/>
          </p:cNvSpPr>
          <p:nvPr/>
        </p:nvSpPr>
        <p:spPr bwMode="auto">
          <a:xfrm>
            <a:off x="63722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Oval 7"/>
          <p:cNvSpPr>
            <a:spLocks noChangeArrowheads="1"/>
          </p:cNvSpPr>
          <p:nvPr/>
        </p:nvSpPr>
        <p:spPr bwMode="auto">
          <a:xfrm>
            <a:off x="65881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2" name="Oval 8"/>
          <p:cNvSpPr>
            <a:spLocks noChangeArrowheads="1"/>
          </p:cNvSpPr>
          <p:nvPr/>
        </p:nvSpPr>
        <p:spPr bwMode="auto">
          <a:xfrm>
            <a:off x="6661150" y="56610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Oval 9"/>
          <p:cNvSpPr>
            <a:spLocks noChangeArrowheads="1"/>
          </p:cNvSpPr>
          <p:nvPr/>
        </p:nvSpPr>
        <p:spPr bwMode="auto">
          <a:xfrm>
            <a:off x="7092950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Oval 10"/>
          <p:cNvSpPr>
            <a:spLocks noChangeArrowheads="1"/>
          </p:cNvSpPr>
          <p:nvPr/>
        </p:nvSpPr>
        <p:spPr bwMode="auto">
          <a:xfrm>
            <a:off x="7596188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Oval 11"/>
          <p:cNvSpPr>
            <a:spLocks noChangeArrowheads="1"/>
          </p:cNvSpPr>
          <p:nvPr/>
        </p:nvSpPr>
        <p:spPr bwMode="auto">
          <a:xfrm>
            <a:off x="5221288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1" name="Oval 17"/>
          <p:cNvSpPr>
            <a:spLocks noChangeArrowheads="1"/>
          </p:cNvSpPr>
          <p:nvPr/>
        </p:nvSpPr>
        <p:spPr bwMode="auto">
          <a:xfrm>
            <a:off x="5437188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2" name="Oval 18"/>
          <p:cNvSpPr>
            <a:spLocks noChangeArrowheads="1"/>
          </p:cNvSpPr>
          <p:nvPr/>
        </p:nvSpPr>
        <p:spPr bwMode="auto">
          <a:xfrm>
            <a:off x="5148263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3" name="Oval 19"/>
          <p:cNvSpPr>
            <a:spLocks noChangeArrowheads="1"/>
          </p:cNvSpPr>
          <p:nvPr/>
        </p:nvSpPr>
        <p:spPr bwMode="auto">
          <a:xfrm>
            <a:off x="5724525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4" name="Oval 20"/>
          <p:cNvSpPr>
            <a:spLocks noChangeArrowheads="1"/>
          </p:cNvSpPr>
          <p:nvPr/>
        </p:nvSpPr>
        <p:spPr bwMode="auto">
          <a:xfrm>
            <a:off x="6589713" y="22050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5" name="Oval 21"/>
          <p:cNvSpPr>
            <a:spLocks noChangeArrowheads="1"/>
          </p:cNvSpPr>
          <p:nvPr/>
        </p:nvSpPr>
        <p:spPr bwMode="auto">
          <a:xfrm>
            <a:off x="5653088" y="19161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6" name="Oval 22"/>
          <p:cNvSpPr>
            <a:spLocks noChangeArrowheads="1"/>
          </p:cNvSpPr>
          <p:nvPr/>
        </p:nvSpPr>
        <p:spPr bwMode="auto">
          <a:xfrm>
            <a:off x="6229350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7" name="Oval 23"/>
          <p:cNvSpPr>
            <a:spLocks noChangeArrowheads="1"/>
          </p:cNvSpPr>
          <p:nvPr/>
        </p:nvSpPr>
        <p:spPr bwMode="auto">
          <a:xfrm>
            <a:off x="6013450" y="1844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8" name="Oval 24"/>
          <p:cNvSpPr>
            <a:spLocks noChangeArrowheads="1"/>
          </p:cNvSpPr>
          <p:nvPr/>
        </p:nvSpPr>
        <p:spPr bwMode="auto">
          <a:xfrm>
            <a:off x="6013450" y="27082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9" name="Oval 25"/>
          <p:cNvSpPr>
            <a:spLocks noChangeArrowheads="1"/>
          </p:cNvSpPr>
          <p:nvPr/>
        </p:nvSpPr>
        <p:spPr bwMode="auto">
          <a:xfrm>
            <a:off x="68056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0" name="Oval 26"/>
          <p:cNvSpPr>
            <a:spLocks noChangeArrowheads="1"/>
          </p:cNvSpPr>
          <p:nvPr/>
        </p:nvSpPr>
        <p:spPr bwMode="auto">
          <a:xfrm>
            <a:off x="7237413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1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2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3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4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5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6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7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8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9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40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41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42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43" name="Oval 39"/>
          <p:cNvSpPr>
            <a:spLocks noChangeArrowheads="1"/>
          </p:cNvSpPr>
          <p:nvPr/>
        </p:nvSpPr>
        <p:spPr bwMode="auto">
          <a:xfrm>
            <a:off x="1979613" y="14843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44" name="Oval 40"/>
          <p:cNvSpPr>
            <a:spLocks noChangeArrowheads="1"/>
          </p:cNvSpPr>
          <p:nvPr/>
        </p:nvSpPr>
        <p:spPr bwMode="auto">
          <a:xfrm>
            <a:off x="13319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45" name="Oval 41"/>
          <p:cNvSpPr>
            <a:spLocks noChangeArrowheads="1"/>
          </p:cNvSpPr>
          <p:nvPr/>
        </p:nvSpPr>
        <p:spPr bwMode="auto">
          <a:xfrm>
            <a:off x="34194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46" name="Oval 42"/>
          <p:cNvSpPr>
            <a:spLocks noChangeArrowheads="1"/>
          </p:cNvSpPr>
          <p:nvPr/>
        </p:nvSpPr>
        <p:spPr bwMode="auto">
          <a:xfrm>
            <a:off x="4067175" y="39338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47" name="Oval 43"/>
          <p:cNvSpPr>
            <a:spLocks noChangeArrowheads="1"/>
          </p:cNvSpPr>
          <p:nvPr/>
        </p:nvSpPr>
        <p:spPr bwMode="auto">
          <a:xfrm>
            <a:off x="4067175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48" name="Oval 44"/>
          <p:cNvSpPr>
            <a:spLocks noChangeArrowheads="1"/>
          </p:cNvSpPr>
          <p:nvPr/>
        </p:nvSpPr>
        <p:spPr bwMode="auto">
          <a:xfrm>
            <a:off x="3419475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49" name="Oval 45"/>
          <p:cNvSpPr>
            <a:spLocks noChangeArrowheads="1"/>
          </p:cNvSpPr>
          <p:nvPr/>
        </p:nvSpPr>
        <p:spPr bwMode="auto">
          <a:xfrm>
            <a:off x="3635375" y="2349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50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51" name="Oval 47"/>
          <p:cNvSpPr>
            <a:spLocks noChangeArrowheads="1"/>
          </p:cNvSpPr>
          <p:nvPr/>
        </p:nvSpPr>
        <p:spPr bwMode="auto">
          <a:xfrm>
            <a:off x="1403350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52" name="Oval 48"/>
          <p:cNvSpPr>
            <a:spLocks noChangeArrowheads="1"/>
          </p:cNvSpPr>
          <p:nvPr/>
        </p:nvSpPr>
        <p:spPr bwMode="auto">
          <a:xfrm>
            <a:off x="5867400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53" name="Oval 49"/>
          <p:cNvSpPr>
            <a:spLocks noChangeArrowheads="1"/>
          </p:cNvSpPr>
          <p:nvPr/>
        </p:nvSpPr>
        <p:spPr bwMode="auto">
          <a:xfrm>
            <a:off x="2051050" y="2781300"/>
            <a:ext cx="142875" cy="144463"/>
          </a:xfrm>
          <a:prstGeom prst="ellipse">
            <a:avLst/>
          </a:prstGeom>
          <a:solidFill>
            <a:srgbClr val="00FF00">
              <a:alpha val="89803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54" name="Oval 50"/>
          <p:cNvSpPr>
            <a:spLocks noChangeArrowheads="1"/>
          </p:cNvSpPr>
          <p:nvPr/>
        </p:nvSpPr>
        <p:spPr bwMode="auto">
          <a:xfrm>
            <a:off x="4500563" y="2060575"/>
            <a:ext cx="142875" cy="14446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55" name="Oval 51"/>
          <p:cNvSpPr>
            <a:spLocks noChangeArrowheads="1"/>
          </p:cNvSpPr>
          <p:nvPr/>
        </p:nvSpPr>
        <p:spPr bwMode="auto">
          <a:xfrm>
            <a:off x="6588125" y="1844675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56" name="Oval 52"/>
          <p:cNvSpPr>
            <a:spLocks noChangeArrowheads="1"/>
          </p:cNvSpPr>
          <p:nvPr/>
        </p:nvSpPr>
        <p:spPr bwMode="auto">
          <a:xfrm>
            <a:off x="2339975" y="4508500"/>
            <a:ext cx="142875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57" name="Oval 53"/>
          <p:cNvSpPr>
            <a:spLocks noChangeArrowheads="1"/>
          </p:cNvSpPr>
          <p:nvPr/>
        </p:nvSpPr>
        <p:spPr bwMode="auto">
          <a:xfrm>
            <a:off x="6227763" y="42926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58" name="Line 54"/>
          <p:cNvSpPr>
            <a:spLocks noChangeShapeType="1"/>
          </p:cNvSpPr>
          <p:nvPr/>
        </p:nvSpPr>
        <p:spPr bwMode="auto">
          <a:xfrm flipH="1">
            <a:off x="1042988" y="3429000"/>
            <a:ext cx="230505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59" name="Line 61"/>
          <p:cNvSpPr>
            <a:spLocks noChangeShapeType="1"/>
          </p:cNvSpPr>
          <p:nvPr/>
        </p:nvSpPr>
        <p:spPr bwMode="auto">
          <a:xfrm>
            <a:off x="2700338" y="908050"/>
            <a:ext cx="647700" cy="2520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60" name="Line 62"/>
          <p:cNvSpPr>
            <a:spLocks noChangeShapeType="1"/>
          </p:cNvSpPr>
          <p:nvPr/>
        </p:nvSpPr>
        <p:spPr bwMode="auto">
          <a:xfrm>
            <a:off x="5651500" y="836613"/>
            <a:ext cx="0" cy="2160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61" name="Line 63"/>
          <p:cNvSpPr>
            <a:spLocks noChangeShapeType="1"/>
          </p:cNvSpPr>
          <p:nvPr/>
        </p:nvSpPr>
        <p:spPr bwMode="auto">
          <a:xfrm>
            <a:off x="5651500" y="2997200"/>
            <a:ext cx="2592388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62" name="Line 64"/>
          <p:cNvSpPr>
            <a:spLocks noChangeShapeType="1"/>
          </p:cNvSpPr>
          <p:nvPr/>
        </p:nvSpPr>
        <p:spPr bwMode="auto">
          <a:xfrm flipH="1">
            <a:off x="4643438" y="2997200"/>
            <a:ext cx="1008062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63" name="Line 65"/>
          <p:cNvSpPr>
            <a:spLocks noChangeShapeType="1"/>
          </p:cNvSpPr>
          <p:nvPr/>
        </p:nvSpPr>
        <p:spPr bwMode="auto">
          <a:xfrm>
            <a:off x="3348038" y="3429000"/>
            <a:ext cx="12954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64" name="Line 66"/>
          <p:cNvSpPr>
            <a:spLocks noChangeShapeType="1"/>
          </p:cNvSpPr>
          <p:nvPr/>
        </p:nvSpPr>
        <p:spPr bwMode="auto">
          <a:xfrm>
            <a:off x="4643438" y="4076700"/>
            <a:ext cx="288925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3066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Oval 2"/>
          <p:cNvSpPr>
            <a:spLocks noChangeArrowheads="1"/>
          </p:cNvSpPr>
          <p:nvPr/>
        </p:nvSpPr>
        <p:spPr bwMode="auto">
          <a:xfrm>
            <a:off x="6948488" y="3860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Oval 3"/>
          <p:cNvSpPr>
            <a:spLocks noChangeArrowheads="1"/>
          </p:cNvSpPr>
          <p:nvPr/>
        </p:nvSpPr>
        <p:spPr bwMode="auto">
          <a:xfrm>
            <a:off x="6588125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2" name="Oval 4"/>
          <p:cNvSpPr>
            <a:spLocks noChangeArrowheads="1"/>
          </p:cNvSpPr>
          <p:nvPr/>
        </p:nvSpPr>
        <p:spPr bwMode="auto">
          <a:xfrm>
            <a:off x="6516688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Oval 5"/>
          <p:cNvSpPr>
            <a:spLocks noChangeArrowheads="1"/>
          </p:cNvSpPr>
          <p:nvPr/>
        </p:nvSpPr>
        <p:spPr bwMode="auto">
          <a:xfrm>
            <a:off x="622776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Oval 6"/>
          <p:cNvSpPr>
            <a:spLocks noChangeArrowheads="1"/>
          </p:cNvSpPr>
          <p:nvPr/>
        </p:nvSpPr>
        <p:spPr bwMode="auto">
          <a:xfrm>
            <a:off x="63722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Oval 7"/>
          <p:cNvSpPr>
            <a:spLocks noChangeArrowheads="1"/>
          </p:cNvSpPr>
          <p:nvPr/>
        </p:nvSpPr>
        <p:spPr bwMode="auto">
          <a:xfrm>
            <a:off x="65881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Oval 8"/>
          <p:cNvSpPr>
            <a:spLocks noChangeArrowheads="1"/>
          </p:cNvSpPr>
          <p:nvPr/>
        </p:nvSpPr>
        <p:spPr bwMode="auto">
          <a:xfrm>
            <a:off x="6661150" y="56610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Oval 9"/>
          <p:cNvSpPr>
            <a:spLocks noChangeArrowheads="1"/>
          </p:cNvSpPr>
          <p:nvPr/>
        </p:nvSpPr>
        <p:spPr bwMode="auto">
          <a:xfrm>
            <a:off x="7092950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Oval 10"/>
          <p:cNvSpPr>
            <a:spLocks noChangeArrowheads="1"/>
          </p:cNvSpPr>
          <p:nvPr/>
        </p:nvSpPr>
        <p:spPr bwMode="auto">
          <a:xfrm>
            <a:off x="7596188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9" name="Oval 11"/>
          <p:cNvSpPr>
            <a:spLocks noChangeArrowheads="1"/>
          </p:cNvSpPr>
          <p:nvPr/>
        </p:nvSpPr>
        <p:spPr bwMode="auto">
          <a:xfrm>
            <a:off x="5221288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5" name="Oval 17"/>
          <p:cNvSpPr>
            <a:spLocks noChangeArrowheads="1"/>
          </p:cNvSpPr>
          <p:nvPr/>
        </p:nvSpPr>
        <p:spPr bwMode="auto">
          <a:xfrm>
            <a:off x="5437188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6" name="Oval 18"/>
          <p:cNvSpPr>
            <a:spLocks noChangeArrowheads="1"/>
          </p:cNvSpPr>
          <p:nvPr/>
        </p:nvSpPr>
        <p:spPr bwMode="auto">
          <a:xfrm>
            <a:off x="5148263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7" name="Oval 19"/>
          <p:cNvSpPr>
            <a:spLocks noChangeArrowheads="1"/>
          </p:cNvSpPr>
          <p:nvPr/>
        </p:nvSpPr>
        <p:spPr bwMode="auto">
          <a:xfrm>
            <a:off x="5724525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8" name="Oval 20"/>
          <p:cNvSpPr>
            <a:spLocks noChangeArrowheads="1"/>
          </p:cNvSpPr>
          <p:nvPr/>
        </p:nvSpPr>
        <p:spPr bwMode="auto">
          <a:xfrm>
            <a:off x="6589713" y="22050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9" name="Oval 21"/>
          <p:cNvSpPr>
            <a:spLocks noChangeArrowheads="1"/>
          </p:cNvSpPr>
          <p:nvPr/>
        </p:nvSpPr>
        <p:spPr bwMode="auto">
          <a:xfrm>
            <a:off x="5653088" y="19161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0" name="Oval 22"/>
          <p:cNvSpPr>
            <a:spLocks noChangeArrowheads="1"/>
          </p:cNvSpPr>
          <p:nvPr/>
        </p:nvSpPr>
        <p:spPr bwMode="auto">
          <a:xfrm>
            <a:off x="6229350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1" name="Oval 23"/>
          <p:cNvSpPr>
            <a:spLocks noChangeArrowheads="1"/>
          </p:cNvSpPr>
          <p:nvPr/>
        </p:nvSpPr>
        <p:spPr bwMode="auto">
          <a:xfrm>
            <a:off x="6013450" y="1844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2" name="Oval 24"/>
          <p:cNvSpPr>
            <a:spLocks noChangeArrowheads="1"/>
          </p:cNvSpPr>
          <p:nvPr/>
        </p:nvSpPr>
        <p:spPr bwMode="auto">
          <a:xfrm>
            <a:off x="6013450" y="27082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3" name="Oval 25"/>
          <p:cNvSpPr>
            <a:spLocks noChangeArrowheads="1"/>
          </p:cNvSpPr>
          <p:nvPr/>
        </p:nvSpPr>
        <p:spPr bwMode="auto">
          <a:xfrm>
            <a:off x="68056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4" name="Oval 26"/>
          <p:cNvSpPr>
            <a:spLocks noChangeArrowheads="1"/>
          </p:cNvSpPr>
          <p:nvPr/>
        </p:nvSpPr>
        <p:spPr bwMode="auto">
          <a:xfrm>
            <a:off x="7237413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5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6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7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8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9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0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1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2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3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4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5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6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7" name="Oval 39"/>
          <p:cNvSpPr>
            <a:spLocks noChangeArrowheads="1"/>
          </p:cNvSpPr>
          <p:nvPr/>
        </p:nvSpPr>
        <p:spPr bwMode="auto">
          <a:xfrm>
            <a:off x="1979613" y="14843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8" name="Oval 40"/>
          <p:cNvSpPr>
            <a:spLocks noChangeArrowheads="1"/>
          </p:cNvSpPr>
          <p:nvPr/>
        </p:nvSpPr>
        <p:spPr bwMode="auto">
          <a:xfrm>
            <a:off x="13319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9" name="Oval 41"/>
          <p:cNvSpPr>
            <a:spLocks noChangeArrowheads="1"/>
          </p:cNvSpPr>
          <p:nvPr/>
        </p:nvSpPr>
        <p:spPr bwMode="auto">
          <a:xfrm>
            <a:off x="34194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70" name="Oval 42"/>
          <p:cNvSpPr>
            <a:spLocks noChangeArrowheads="1"/>
          </p:cNvSpPr>
          <p:nvPr/>
        </p:nvSpPr>
        <p:spPr bwMode="auto">
          <a:xfrm>
            <a:off x="4067175" y="39338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71" name="Oval 43"/>
          <p:cNvSpPr>
            <a:spLocks noChangeArrowheads="1"/>
          </p:cNvSpPr>
          <p:nvPr/>
        </p:nvSpPr>
        <p:spPr bwMode="auto">
          <a:xfrm>
            <a:off x="4067175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72" name="Oval 44"/>
          <p:cNvSpPr>
            <a:spLocks noChangeArrowheads="1"/>
          </p:cNvSpPr>
          <p:nvPr/>
        </p:nvSpPr>
        <p:spPr bwMode="auto">
          <a:xfrm>
            <a:off x="3419475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73" name="Oval 45"/>
          <p:cNvSpPr>
            <a:spLocks noChangeArrowheads="1"/>
          </p:cNvSpPr>
          <p:nvPr/>
        </p:nvSpPr>
        <p:spPr bwMode="auto">
          <a:xfrm>
            <a:off x="3635375" y="2349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74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75" name="Oval 47"/>
          <p:cNvSpPr>
            <a:spLocks noChangeArrowheads="1"/>
          </p:cNvSpPr>
          <p:nvPr/>
        </p:nvSpPr>
        <p:spPr bwMode="auto">
          <a:xfrm>
            <a:off x="1403350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76" name="Oval 48"/>
          <p:cNvSpPr>
            <a:spLocks noChangeArrowheads="1"/>
          </p:cNvSpPr>
          <p:nvPr/>
        </p:nvSpPr>
        <p:spPr bwMode="auto">
          <a:xfrm>
            <a:off x="5867400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77" name="Oval 49"/>
          <p:cNvSpPr>
            <a:spLocks noChangeArrowheads="1"/>
          </p:cNvSpPr>
          <p:nvPr/>
        </p:nvSpPr>
        <p:spPr bwMode="auto">
          <a:xfrm>
            <a:off x="1908175" y="2636838"/>
            <a:ext cx="142875" cy="144462"/>
          </a:xfrm>
          <a:prstGeom prst="ellipse">
            <a:avLst/>
          </a:prstGeom>
          <a:solidFill>
            <a:srgbClr val="00FF00">
              <a:alpha val="89803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78" name="Oval 50"/>
          <p:cNvSpPr>
            <a:spLocks noChangeArrowheads="1"/>
          </p:cNvSpPr>
          <p:nvPr/>
        </p:nvSpPr>
        <p:spPr bwMode="auto">
          <a:xfrm>
            <a:off x="4427538" y="2276475"/>
            <a:ext cx="142875" cy="14446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79" name="Oval 51"/>
          <p:cNvSpPr>
            <a:spLocks noChangeArrowheads="1"/>
          </p:cNvSpPr>
          <p:nvPr/>
        </p:nvSpPr>
        <p:spPr bwMode="auto">
          <a:xfrm>
            <a:off x="6156325" y="2133600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80" name="Oval 52"/>
          <p:cNvSpPr>
            <a:spLocks noChangeArrowheads="1"/>
          </p:cNvSpPr>
          <p:nvPr/>
        </p:nvSpPr>
        <p:spPr bwMode="auto">
          <a:xfrm>
            <a:off x="2484438" y="4508500"/>
            <a:ext cx="142875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81" name="Oval 53"/>
          <p:cNvSpPr>
            <a:spLocks noChangeArrowheads="1"/>
          </p:cNvSpPr>
          <p:nvPr/>
        </p:nvSpPr>
        <p:spPr bwMode="auto">
          <a:xfrm>
            <a:off x="6732588" y="4581525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82" name="Line 54"/>
          <p:cNvSpPr>
            <a:spLocks noChangeShapeType="1"/>
          </p:cNvSpPr>
          <p:nvPr/>
        </p:nvSpPr>
        <p:spPr bwMode="auto">
          <a:xfrm flipH="1">
            <a:off x="1042988" y="3429000"/>
            <a:ext cx="230505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83" name="Line 55"/>
          <p:cNvSpPr>
            <a:spLocks noChangeShapeType="1"/>
          </p:cNvSpPr>
          <p:nvPr/>
        </p:nvSpPr>
        <p:spPr bwMode="auto">
          <a:xfrm>
            <a:off x="2700338" y="908050"/>
            <a:ext cx="647700" cy="2520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84" name="Line 56"/>
          <p:cNvSpPr>
            <a:spLocks noChangeShapeType="1"/>
          </p:cNvSpPr>
          <p:nvPr/>
        </p:nvSpPr>
        <p:spPr bwMode="auto">
          <a:xfrm>
            <a:off x="5651500" y="836613"/>
            <a:ext cx="0" cy="2160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85" name="Line 57"/>
          <p:cNvSpPr>
            <a:spLocks noChangeShapeType="1"/>
          </p:cNvSpPr>
          <p:nvPr/>
        </p:nvSpPr>
        <p:spPr bwMode="auto">
          <a:xfrm>
            <a:off x="5651500" y="2997200"/>
            <a:ext cx="2592388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86" name="Line 58"/>
          <p:cNvSpPr>
            <a:spLocks noChangeShapeType="1"/>
          </p:cNvSpPr>
          <p:nvPr/>
        </p:nvSpPr>
        <p:spPr bwMode="auto">
          <a:xfrm flipH="1">
            <a:off x="4643438" y="2997200"/>
            <a:ext cx="1008062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87" name="Line 59"/>
          <p:cNvSpPr>
            <a:spLocks noChangeShapeType="1"/>
          </p:cNvSpPr>
          <p:nvPr/>
        </p:nvSpPr>
        <p:spPr bwMode="auto">
          <a:xfrm>
            <a:off x="3348038" y="3429000"/>
            <a:ext cx="12954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88" name="Line 60"/>
          <p:cNvSpPr>
            <a:spLocks noChangeShapeType="1"/>
          </p:cNvSpPr>
          <p:nvPr/>
        </p:nvSpPr>
        <p:spPr bwMode="auto">
          <a:xfrm>
            <a:off x="4643438" y="4076700"/>
            <a:ext cx="288925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455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Clustering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Oval 2"/>
          <p:cNvSpPr>
            <a:spLocks noChangeArrowheads="1"/>
          </p:cNvSpPr>
          <p:nvPr/>
        </p:nvSpPr>
        <p:spPr bwMode="auto">
          <a:xfrm>
            <a:off x="6948488" y="3860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5" name="Oval 3"/>
          <p:cNvSpPr>
            <a:spLocks noChangeArrowheads="1"/>
          </p:cNvSpPr>
          <p:nvPr/>
        </p:nvSpPr>
        <p:spPr bwMode="auto">
          <a:xfrm>
            <a:off x="6588125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Oval 4"/>
          <p:cNvSpPr>
            <a:spLocks noChangeArrowheads="1"/>
          </p:cNvSpPr>
          <p:nvPr/>
        </p:nvSpPr>
        <p:spPr bwMode="auto">
          <a:xfrm>
            <a:off x="6516688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Oval 5"/>
          <p:cNvSpPr>
            <a:spLocks noChangeArrowheads="1"/>
          </p:cNvSpPr>
          <p:nvPr/>
        </p:nvSpPr>
        <p:spPr bwMode="auto">
          <a:xfrm>
            <a:off x="622776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Oval 6"/>
          <p:cNvSpPr>
            <a:spLocks noChangeArrowheads="1"/>
          </p:cNvSpPr>
          <p:nvPr/>
        </p:nvSpPr>
        <p:spPr bwMode="auto">
          <a:xfrm>
            <a:off x="63722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Oval 7"/>
          <p:cNvSpPr>
            <a:spLocks noChangeArrowheads="1"/>
          </p:cNvSpPr>
          <p:nvPr/>
        </p:nvSpPr>
        <p:spPr bwMode="auto">
          <a:xfrm>
            <a:off x="65881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Oval 8"/>
          <p:cNvSpPr>
            <a:spLocks noChangeArrowheads="1"/>
          </p:cNvSpPr>
          <p:nvPr/>
        </p:nvSpPr>
        <p:spPr bwMode="auto">
          <a:xfrm>
            <a:off x="6661150" y="56610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Oval 9"/>
          <p:cNvSpPr>
            <a:spLocks noChangeArrowheads="1"/>
          </p:cNvSpPr>
          <p:nvPr/>
        </p:nvSpPr>
        <p:spPr bwMode="auto">
          <a:xfrm>
            <a:off x="7092950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Oval 10"/>
          <p:cNvSpPr>
            <a:spLocks noChangeArrowheads="1"/>
          </p:cNvSpPr>
          <p:nvPr/>
        </p:nvSpPr>
        <p:spPr bwMode="auto">
          <a:xfrm>
            <a:off x="7596188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Oval 11"/>
          <p:cNvSpPr>
            <a:spLocks noChangeArrowheads="1"/>
          </p:cNvSpPr>
          <p:nvPr/>
        </p:nvSpPr>
        <p:spPr bwMode="auto">
          <a:xfrm>
            <a:off x="5221288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9" name="Oval 17"/>
          <p:cNvSpPr>
            <a:spLocks noChangeArrowheads="1"/>
          </p:cNvSpPr>
          <p:nvPr/>
        </p:nvSpPr>
        <p:spPr bwMode="auto">
          <a:xfrm>
            <a:off x="5437188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0" name="Oval 18"/>
          <p:cNvSpPr>
            <a:spLocks noChangeArrowheads="1"/>
          </p:cNvSpPr>
          <p:nvPr/>
        </p:nvSpPr>
        <p:spPr bwMode="auto">
          <a:xfrm>
            <a:off x="5148263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1" name="Oval 19"/>
          <p:cNvSpPr>
            <a:spLocks noChangeArrowheads="1"/>
          </p:cNvSpPr>
          <p:nvPr/>
        </p:nvSpPr>
        <p:spPr bwMode="auto">
          <a:xfrm>
            <a:off x="5724525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2" name="Oval 20"/>
          <p:cNvSpPr>
            <a:spLocks noChangeArrowheads="1"/>
          </p:cNvSpPr>
          <p:nvPr/>
        </p:nvSpPr>
        <p:spPr bwMode="auto">
          <a:xfrm>
            <a:off x="6589713" y="22050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3" name="Oval 21"/>
          <p:cNvSpPr>
            <a:spLocks noChangeArrowheads="1"/>
          </p:cNvSpPr>
          <p:nvPr/>
        </p:nvSpPr>
        <p:spPr bwMode="auto">
          <a:xfrm>
            <a:off x="5653088" y="19161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4" name="Oval 22"/>
          <p:cNvSpPr>
            <a:spLocks noChangeArrowheads="1"/>
          </p:cNvSpPr>
          <p:nvPr/>
        </p:nvSpPr>
        <p:spPr bwMode="auto">
          <a:xfrm>
            <a:off x="6229350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5" name="Oval 23"/>
          <p:cNvSpPr>
            <a:spLocks noChangeArrowheads="1"/>
          </p:cNvSpPr>
          <p:nvPr/>
        </p:nvSpPr>
        <p:spPr bwMode="auto">
          <a:xfrm>
            <a:off x="6013450" y="1844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6" name="Oval 24"/>
          <p:cNvSpPr>
            <a:spLocks noChangeArrowheads="1"/>
          </p:cNvSpPr>
          <p:nvPr/>
        </p:nvSpPr>
        <p:spPr bwMode="auto">
          <a:xfrm>
            <a:off x="6013450" y="27082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7" name="Oval 25"/>
          <p:cNvSpPr>
            <a:spLocks noChangeArrowheads="1"/>
          </p:cNvSpPr>
          <p:nvPr/>
        </p:nvSpPr>
        <p:spPr bwMode="auto">
          <a:xfrm>
            <a:off x="68056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8" name="Oval 26"/>
          <p:cNvSpPr>
            <a:spLocks noChangeArrowheads="1"/>
          </p:cNvSpPr>
          <p:nvPr/>
        </p:nvSpPr>
        <p:spPr bwMode="auto">
          <a:xfrm>
            <a:off x="7237413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9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0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1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2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3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4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5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6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7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8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9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90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91" name="Oval 39"/>
          <p:cNvSpPr>
            <a:spLocks noChangeArrowheads="1"/>
          </p:cNvSpPr>
          <p:nvPr/>
        </p:nvSpPr>
        <p:spPr bwMode="auto">
          <a:xfrm>
            <a:off x="1979613" y="14843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92" name="Oval 40"/>
          <p:cNvSpPr>
            <a:spLocks noChangeArrowheads="1"/>
          </p:cNvSpPr>
          <p:nvPr/>
        </p:nvSpPr>
        <p:spPr bwMode="auto">
          <a:xfrm>
            <a:off x="13319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93" name="Oval 41"/>
          <p:cNvSpPr>
            <a:spLocks noChangeArrowheads="1"/>
          </p:cNvSpPr>
          <p:nvPr/>
        </p:nvSpPr>
        <p:spPr bwMode="auto">
          <a:xfrm>
            <a:off x="34194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94" name="Oval 42"/>
          <p:cNvSpPr>
            <a:spLocks noChangeArrowheads="1"/>
          </p:cNvSpPr>
          <p:nvPr/>
        </p:nvSpPr>
        <p:spPr bwMode="auto">
          <a:xfrm>
            <a:off x="4067175" y="39338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95" name="Oval 43"/>
          <p:cNvSpPr>
            <a:spLocks noChangeArrowheads="1"/>
          </p:cNvSpPr>
          <p:nvPr/>
        </p:nvSpPr>
        <p:spPr bwMode="auto">
          <a:xfrm>
            <a:off x="4067175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96" name="Oval 44"/>
          <p:cNvSpPr>
            <a:spLocks noChangeArrowheads="1"/>
          </p:cNvSpPr>
          <p:nvPr/>
        </p:nvSpPr>
        <p:spPr bwMode="auto">
          <a:xfrm>
            <a:off x="3419475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97" name="Oval 45"/>
          <p:cNvSpPr>
            <a:spLocks noChangeArrowheads="1"/>
          </p:cNvSpPr>
          <p:nvPr/>
        </p:nvSpPr>
        <p:spPr bwMode="auto">
          <a:xfrm>
            <a:off x="3635375" y="2349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98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99" name="Oval 47"/>
          <p:cNvSpPr>
            <a:spLocks noChangeArrowheads="1"/>
          </p:cNvSpPr>
          <p:nvPr/>
        </p:nvSpPr>
        <p:spPr bwMode="auto">
          <a:xfrm>
            <a:off x="1403350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00" name="Oval 48"/>
          <p:cNvSpPr>
            <a:spLocks noChangeArrowheads="1"/>
          </p:cNvSpPr>
          <p:nvPr/>
        </p:nvSpPr>
        <p:spPr bwMode="auto">
          <a:xfrm>
            <a:off x="5867400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01" name="Oval 49"/>
          <p:cNvSpPr>
            <a:spLocks noChangeArrowheads="1"/>
          </p:cNvSpPr>
          <p:nvPr/>
        </p:nvSpPr>
        <p:spPr bwMode="auto">
          <a:xfrm>
            <a:off x="1908175" y="2636838"/>
            <a:ext cx="142875" cy="144462"/>
          </a:xfrm>
          <a:prstGeom prst="ellipse">
            <a:avLst/>
          </a:prstGeom>
          <a:solidFill>
            <a:srgbClr val="00FF00">
              <a:alpha val="89803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02" name="Oval 50"/>
          <p:cNvSpPr>
            <a:spLocks noChangeArrowheads="1"/>
          </p:cNvSpPr>
          <p:nvPr/>
        </p:nvSpPr>
        <p:spPr bwMode="auto">
          <a:xfrm>
            <a:off x="4427538" y="2276475"/>
            <a:ext cx="142875" cy="14446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03" name="Oval 51"/>
          <p:cNvSpPr>
            <a:spLocks noChangeArrowheads="1"/>
          </p:cNvSpPr>
          <p:nvPr/>
        </p:nvSpPr>
        <p:spPr bwMode="auto">
          <a:xfrm>
            <a:off x="6156325" y="2133600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04" name="Oval 52"/>
          <p:cNvSpPr>
            <a:spLocks noChangeArrowheads="1"/>
          </p:cNvSpPr>
          <p:nvPr/>
        </p:nvSpPr>
        <p:spPr bwMode="auto">
          <a:xfrm>
            <a:off x="2484438" y="4508500"/>
            <a:ext cx="142875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05" name="Oval 53"/>
          <p:cNvSpPr>
            <a:spLocks noChangeArrowheads="1"/>
          </p:cNvSpPr>
          <p:nvPr/>
        </p:nvSpPr>
        <p:spPr bwMode="auto">
          <a:xfrm>
            <a:off x="6732588" y="4581525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06" name="Line 61"/>
          <p:cNvSpPr>
            <a:spLocks noChangeShapeType="1"/>
          </p:cNvSpPr>
          <p:nvPr/>
        </p:nvSpPr>
        <p:spPr bwMode="auto">
          <a:xfrm flipH="1">
            <a:off x="1116013" y="3573463"/>
            <a:ext cx="2160587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607" name="Line 62"/>
          <p:cNvSpPr>
            <a:spLocks noChangeShapeType="1"/>
          </p:cNvSpPr>
          <p:nvPr/>
        </p:nvSpPr>
        <p:spPr bwMode="auto">
          <a:xfrm>
            <a:off x="2843213" y="1052513"/>
            <a:ext cx="433387" cy="2520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608" name="Line 63"/>
          <p:cNvSpPr>
            <a:spLocks noChangeShapeType="1"/>
          </p:cNvSpPr>
          <p:nvPr/>
        </p:nvSpPr>
        <p:spPr bwMode="auto">
          <a:xfrm>
            <a:off x="5005388" y="836613"/>
            <a:ext cx="503237" cy="2447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609" name="Line 64"/>
          <p:cNvSpPr>
            <a:spLocks noChangeShapeType="1"/>
          </p:cNvSpPr>
          <p:nvPr/>
        </p:nvSpPr>
        <p:spPr bwMode="auto">
          <a:xfrm>
            <a:off x="5508625" y="3284538"/>
            <a:ext cx="2519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610" name="Line 65"/>
          <p:cNvSpPr>
            <a:spLocks noChangeShapeType="1"/>
          </p:cNvSpPr>
          <p:nvPr/>
        </p:nvSpPr>
        <p:spPr bwMode="auto">
          <a:xfrm flipH="1" flipV="1">
            <a:off x="4500563" y="4365625"/>
            <a:ext cx="71437" cy="1655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611" name="Line 66"/>
          <p:cNvSpPr>
            <a:spLocks noChangeShapeType="1"/>
          </p:cNvSpPr>
          <p:nvPr/>
        </p:nvSpPr>
        <p:spPr bwMode="auto">
          <a:xfrm>
            <a:off x="3276600" y="3573463"/>
            <a:ext cx="1223963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612" name="Line 67"/>
          <p:cNvSpPr>
            <a:spLocks noChangeShapeType="1"/>
          </p:cNvSpPr>
          <p:nvPr/>
        </p:nvSpPr>
        <p:spPr bwMode="auto">
          <a:xfrm flipH="1">
            <a:off x="4500563" y="3284538"/>
            <a:ext cx="1008062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3413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Oval 2"/>
          <p:cNvSpPr>
            <a:spLocks noChangeArrowheads="1"/>
          </p:cNvSpPr>
          <p:nvPr/>
        </p:nvSpPr>
        <p:spPr bwMode="auto">
          <a:xfrm>
            <a:off x="6948488" y="3860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Oval 3"/>
          <p:cNvSpPr>
            <a:spLocks noChangeArrowheads="1"/>
          </p:cNvSpPr>
          <p:nvPr/>
        </p:nvSpPr>
        <p:spPr bwMode="auto">
          <a:xfrm>
            <a:off x="6588125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Oval 4"/>
          <p:cNvSpPr>
            <a:spLocks noChangeArrowheads="1"/>
          </p:cNvSpPr>
          <p:nvPr/>
        </p:nvSpPr>
        <p:spPr bwMode="auto">
          <a:xfrm>
            <a:off x="6516688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Oval 5"/>
          <p:cNvSpPr>
            <a:spLocks noChangeArrowheads="1"/>
          </p:cNvSpPr>
          <p:nvPr/>
        </p:nvSpPr>
        <p:spPr bwMode="auto">
          <a:xfrm>
            <a:off x="622776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Oval 6"/>
          <p:cNvSpPr>
            <a:spLocks noChangeArrowheads="1"/>
          </p:cNvSpPr>
          <p:nvPr/>
        </p:nvSpPr>
        <p:spPr bwMode="auto">
          <a:xfrm>
            <a:off x="63722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Oval 7"/>
          <p:cNvSpPr>
            <a:spLocks noChangeArrowheads="1"/>
          </p:cNvSpPr>
          <p:nvPr/>
        </p:nvSpPr>
        <p:spPr bwMode="auto">
          <a:xfrm>
            <a:off x="65881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4" name="Oval 8"/>
          <p:cNvSpPr>
            <a:spLocks noChangeArrowheads="1"/>
          </p:cNvSpPr>
          <p:nvPr/>
        </p:nvSpPr>
        <p:spPr bwMode="auto">
          <a:xfrm>
            <a:off x="6661150" y="56610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Oval 9"/>
          <p:cNvSpPr>
            <a:spLocks noChangeArrowheads="1"/>
          </p:cNvSpPr>
          <p:nvPr/>
        </p:nvSpPr>
        <p:spPr bwMode="auto">
          <a:xfrm>
            <a:off x="7092950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Oval 10"/>
          <p:cNvSpPr>
            <a:spLocks noChangeArrowheads="1"/>
          </p:cNvSpPr>
          <p:nvPr/>
        </p:nvSpPr>
        <p:spPr bwMode="auto">
          <a:xfrm>
            <a:off x="7596188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Oval 11"/>
          <p:cNvSpPr>
            <a:spLocks noChangeArrowheads="1"/>
          </p:cNvSpPr>
          <p:nvPr/>
        </p:nvSpPr>
        <p:spPr bwMode="auto">
          <a:xfrm>
            <a:off x="5221288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3" name="Oval 17"/>
          <p:cNvSpPr>
            <a:spLocks noChangeArrowheads="1"/>
          </p:cNvSpPr>
          <p:nvPr/>
        </p:nvSpPr>
        <p:spPr bwMode="auto">
          <a:xfrm>
            <a:off x="5437188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Oval 18"/>
          <p:cNvSpPr>
            <a:spLocks noChangeArrowheads="1"/>
          </p:cNvSpPr>
          <p:nvPr/>
        </p:nvSpPr>
        <p:spPr bwMode="auto">
          <a:xfrm>
            <a:off x="5148263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5" name="Oval 19"/>
          <p:cNvSpPr>
            <a:spLocks noChangeArrowheads="1"/>
          </p:cNvSpPr>
          <p:nvPr/>
        </p:nvSpPr>
        <p:spPr bwMode="auto">
          <a:xfrm>
            <a:off x="5724525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6" name="Oval 20"/>
          <p:cNvSpPr>
            <a:spLocks noChangeArrowheads="1"/>
          </p:cNvSpPr>
          <p:nvPr/>
        </p:nvSpPr>
        <p:spPr bwMode="auto">
          <a:xfrm>
            <a:off x="6589713" y="22050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7" name="Oval 21"/>
          <p:cNvSpPr>
            <a:spLocks noChangeArrowheads="1"/>
          </p:cNvSpPr>
          <p:nvPr/>
        </p:nvSpPr>
        <p:spPr bwMode="auto">
          <a:xfrm>
            <a:off x="5653088" y="19161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8" name="Oval 22"/>
          <p:cNvSpPr>
            <a:spLocks noChangeArrowheads="1"/>
          </p:cNvSpPr>
          <p:nvPr/>
        </p:nvSpPr>
        <p:spPr bwMode="auto">
          <a:xfrm>
            <a:off x="6229350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9" name="Oval 23"/>
          <p:cNvSpPr>
            <a:spLocks noChangeArrowheads="1"/>
          </p:cNvSpPr>
          <p:nvPr/>
        </p:nvSpPr>
        <p:spPr bwMode="auto">
          <a:xfrm>
            <a:off x="6013450" y="1844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0" name="Oval 24"/>
          <p:cNvSpPr>
            <a:spLocks noChangeArrowheads="1"/>
          </p:cNvSpPr>
          <p:nvPr/>
        </p:nvSpPr>
        <p:spPr bwMode="auto">
          <a:xfrm>
            <a:off x="6013450" y="27082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1" name="Oval 25"/>
          <p:cNvSpPr>
            <a:spLocks noChangeArrowheads="1"/>
          </p:cNvSpPr>
          <p:nvPr/>
        </p:nvSpPr>
        <p:spPr bwMode="auto">
          <a:xfrm>
            <a:off x="68056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2" name="Oval 26"/>
          <p:cNvSpPr>
            <a:spLocks noChangeArrowheads="1"/>
          </p:cNvSpPr>
          <p:nvPr/>
        </p:nvSpPr>
        <p:spPr bwMode="auto">
          <a:xfrm>
            <a:off x="7237413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3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4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5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6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7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8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9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0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1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2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3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4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5" name="Oval 39"/>
          <p:cNvSpPr>
            <a:spLocks noChangeArrowheads="1"/>
          </p:cNvSpPr>
          <p:nvPr/>
        </p:nvSpPr>
        <p:spPr bwMode="auto">
          <a:xfrm>
            <a:off x="1979613" y="14843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6" name="Oval 40"/>
          <p:cNvSpPr>
            <a:spLocks noChangeArrowheads="1"/>
          </p:cNvSpPr>
          <p:nvPr/>
        </p:nvSpPr>
        <p:spPr bwMode="auto">
          <a:xfrm>
            <a:off x="13319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7" name="Oval 41"/>
          <p:cNvSpPr>
            <a:spLocks noChangeArrowheads="1"/>
          </p:cNvSpPr>
          <p:nvPr/>
        </p:nvSpPr>
        <p:spPr bwMode="auto">
          <a:xfrm>
            <a:off x="34194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8" name="Oval 42"/>
          <p:cNvSpPr>
            <a:spLocks noChangeArrowheads="1"/>
          </p:cNvSpPr>
          <p:nvPr/>
        </p:nvSpPr>
        <p:spPr bwMode="auto">
          <a:xfrm>
            <a:off x="4067175" y="39338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9" name="Oval 43"/>
          <p:cNvSpPr>
            <a:spLocks noChangeArrowheads="1"/>
          </p:cNvSpPr>
          <p:nvPr/>
        </p:nvSpPr>
        <p:spPr bwMode="auto">
          <a:xfrm>
            <a:off x="4067175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20" name="Oval 44"/>
          <p:cNvSpPr>
            <a:spLocks noChangeArrowheads="1"/>
          </p:cNvSpPr>
          <p:nvPr/>
        </p:nvSpPr>
        <p:spPr bwMode="auto">
          <a:xfrm>
            <a:off x="3419475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21" name="Oval 45"/>
          <p:cNvSpPr>
            <a:spLocks noChangeArrowheads="1"/>
          </p:cNvSpPr>
          <p:nvPr/>
        </p:nvSpPr>
        <p:spPr bwMode="auto">
          <a:xfrm>
            <a:off x="3635375" y="2349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22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23" name="Oval 47"/>
          <p:cNvSpPr>
            <a:spLocks noChangeArrowheads="1"/>
          </p:cNvSpPr>
          <p:nvPr/>
        </p:nvSpPr>
        <p:spPr bwMode="auto">
          <a:xfrm>
            <a:off x="1403350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24" name="Oval 48"/>
          <p:cNvSpPr>
            <a:spLocks noChangeArrowheads="1"/>
          </p:cNvSpPr>
          <p:nvPr/>
        </p:nvSpPr>
        <p:spPr bwMode="auto">
          <a:xfrm>
            <a:off x="5867400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25" name="Oval 49"/>
          <p:cNvSpPr>
            <a:spLocks noChangeArrowheads="1"/>
          </p:cNvSpPr>
          <p:nvPr/>
        </p:nvSpPr>
        <p:spPr bwMode="auto">
          <a:xfrm>
            <a:off x="2052638" y="2852738"/>
            <a:ext cx="142875" cy="144462"/>
          </a:xfrm>
          <a:prstGeom prst="ellipse">
            <a:avLst/>
          </a:prstGeom>
          <a:solidFill>
            <a:srgbClr val="00FF00">
              <a:alpha val="89803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26" name="Oval 50"/>
          <p:cNvSpPr>
            <a:spLocks noChangeArrowheads="1"/>
          </p:cNvSpPr>
          <p:nvPr/>
        </p:nvSpPr>
        <p:spPr bwMode="auto">
          <a:xfrm>
            <a:off x="3851275" y="2636838"/>
            <a:ext cx="142875" cy="144462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27" name="Oval 51"/>
          <p:cNvSpPr>
            <a:spLocks noChangeArrowheads="1"/>
          </p:cNvSpPr>
          <p:nvPr/>
        </p:nvSpPr>
        <p:spPr bwMode="auto">
          <a:xfrm>
            <a:off x="5867400" y="2060575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28" name="Oval 52"/>
          <p:cNvSpPr>
            <a:spLocks noChangeArrowheads="1"/>
          </p:cNvSpPr>
          <p:nvPr/>
        </p:nvSpPr>
        <p:spPr bwMode="auto">
          <a:xfrm>
            <a:off x="2339975" y="4581525"/>
            <a:ext cx="142875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29" name="Oval 53"/>
          <p:cNvSpPr>
            <a:spLocks noChangeArrowheads="1"/>
          </p:cNvSpPr>
          <p:nvPr/>
        </p:nvSpPr>
        <p:spPr bwMode="auto">
          <a:xfrm>
            <a:off x="6516688" y="4652963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30" name="Line 54"/>
          <p:cNvSpPr>
            <a:spLocks noChangeShapeType="1"/>
          </p:cNvSpPr>
          <p:nvPr/>
        </p:nvSpPr>
        <p:spPr bwMode="auto">
          <a:xfrm flipH="1">
            <a:off x="1116013" y="3573463"/>
            <a:ext cx="2160587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31" name="Line 55"/>
          <p:cNvSpPr>
            <a:spLocks noChangeShapeType="1"/>
          </p:cNvSpPr>
          <p:nvPr/>
        </p:nvSpPr>
        <p:spPr bwMode="auto">
          <a:xfrm>
            <a:off x="2843213" y="1052513"/>
            <a:ext cx="433387" cy="2520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32" name="Line 56"/>
          <p:cNvSpPr>
            <a:spLocks noChangeShapeType="1"/>
          </p:cNvSpPr>
          <p:nvPr/>
        </p:nvSpPr>
        <p:spPr bwMode="auto">
          <a:xfrm>
            <a:off x="5005388" y="836613"/>
            <a:ext cx="503237" cy="2447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33" name="Line 57"/>
          <p:cNvSpPr>
            <a:spLocks noChangeShapeType="1"/>
          </p:cNvSpPr>
          <p:nvPr/>
        </p:nvSpPr>
        <p:spPr bwMode="auto">
          <a:xfrm>
            <a:off x="5508625" y="3284538"/>
            <a:ext cx="2519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34" name="Line 58"/>
          <p:cNvSpPr>
            <a:spLocks noChangeShapeType="1"/>
          </p:cNvSpPr>
          <p:nvPr/>
        </p:nvSpPr>
        <p:spPr bwMode="auto">
          <a:xfrm flipH="1" flipV="1">
            <a:off x="4500563" y="4365625"/>
            <a:ext cx="71437" cy="1655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35" name="Line 59"/>
          <p:cNvSpPr>
            <a:spLocks noChangeShapeType="1"/>
          </p:cNvSpPr>
          <p:nvPr/>
        </p:nvSpPr>
        <p:spPr bwMode="auto">
          <a:xfrm>
            <a:off x="3276600" y="3573463"/>
            <a:ext cx="1223963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36" name="Line 60"/>
          <p:cNvSpPr>
            <a:spLocks noChangeShapeType="1"/>
          </p:cNvSpPr>
          <p:nvPr/>
        </p:nvSpPr>
        <p:spPr bwMode="auto">
          <a:xfrm flipH="1">
            <a:off x="4500563" y="3284538"/>
            <a:ext cx="1008062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3394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Oval 2"/>
          <p:cNvSpPr>
            <a:spLocks noChangeArrowheads="1"/>
          </p:cNvSpPr>
          <p:nvPr/>
        </p:nvSpPr>
        <p:spPr bwMode="auto">
          <a:xfrm>
            <a:off x="6948488" y="3860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3" name="Oval 3"/>
          <p:cNvSpPr>
            <a:spLocks noChangeArrowheads="1"/>
          </p:cNvSpPr>
          <p:nvPr/>
        </p:nvSpPr>
        <p:spPr bwMode="auto">
          <a:xfrm>
            <a:off x="6588125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Oval 4"/>
          <p:cNvSpPr>
            <a:spLocks noChangeArrowheads="1"/>
          </p:cNvSpPr>
          <p:nvPr/>
        </p:nvSpPr>
        <p:spPr bwMode="auto">
          <a:xfrm>
            <a:off x="6516688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Oval 5"/>
          <p:cNvSpPr>
            <a:spLocks noChangeArrowheads="1"/>
          </p:cNvSpPr>
          <p:nvPr/>
        </p:nvSpPr>
        <p:spPr bwMode="auto">
          <a:xfrm>
            <a:off x="622776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Oval 6"/>
          <p:cNvSpPr>
            <a:spLocks noChangeArrowheads="1"/>
          </p:cNvSpPr>
          <p:nvPr/>
        </p:nvSpPr>
        <p:spPr bwMode="auto">
          <a:xfrm>
            <a:off x="63722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Oval 7"/>
          <p:cNvSpPr>
            <a:spLocks noChangeArrowheads="1"/>
          </p:cNvSpPr>
          <p:nvPr/>
        </p:nvSpPr>
        <p:spPr bwMode="auto">
          <a:xfrm>
            <a:off x="65881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8" name="Oval 8"/>
          <p:cNvSpPr>
            <a:spLocks noChangeArrowheads="1"/>
          </p:cNvSpPr>
          <p:nvPr/>
        </p:nvSpPr>
        <p:spPr bwMode="auto">
          <a:xfrm>
            <a:off x="6661150" y="56610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Oval 9"/>
          <p:cNvSpPr>
            <a:spLocks noChangeArrowheads="1"/>
          </p:cNvSpPr>
          <p:nvPr/>
        </p:nvSpPr>
        <p:spPr bwMode="auto">
          <a:xfrm>
            <a:off x="7092950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Oval 10"/>
          <p:cNvSpPr>
            <a:spLocks noChangeArrowheads="1"/>
          </p:cNvSpPr>
          <p:nvPr/>
        </p:nvSpPr>
        <p:spPr bwMode="auto">
          <a:xfrm>
            <a:off x="7596188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Oval 11"/>
          <p:cNvSpPr>
            <a:spLocks noChangeArrowheads="1"/>
          </p:cNvSpPr>
          <p:nvPr/>
        </p:nvSpPr>
        <p:spPr bwMode="auto">
          <a:xfrm>
            <a:off x="5221288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7" name="Oval 17"/>
          <p:cNvSpPr>
            <a:spLocks noChangeArrowheads="1"/>
          </p:cNvSpPr>
          <p:nvPr/>
        </p:nvSpPr>
        <p:spPr bwMode="auto">
          <a:xfrm>
            <a:off x="5437188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8" name="Oval 18"/>
          <p:cNvSpPr>
            <a:spLocks noChangeArrowheads="1"/>
          </p:cNvSpPr>
          <p:nvPr/>
        </p:nvSpPr>
        <p:spPr bwMode="auto">
          <a:xfrm>
            <a:off x="5148263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9" name="Oval 19"/>
          <p:cNvSpPr>
            <a:spLocks noChangeArrowheads="1"/>
          </p:cNvSpPr>
          <p:nvPr/>
        </p:nvSpPr>
        <p:spPr bwMode="auto">
          <a:xfrm>
            <a:off x="5724525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0" name="Oval 20"/>
          <p:cNvSpPr>
            <a:spLocks noChangeArrowheads="1"/>
          </p:cNvSpPr>
          <p:nvPr/>
        </p:nvSpPr>
        <p:spPr bwMode="auto">
          <a:xfrm>
            <a:off x="6589713" y="22050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1" name="Oval 21"/>
          <p:cNvSpPr>
            <a:spLocks noChangeArrowheads="1"/>
          </p:cNvSpPr>
          <p:nvPr/>
        </p:nvSpPr>
        <p:spPr bwMode="auto">
          <a:xfrm>
            <a:off x="5653088" y="19161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2" name="Oval 22"/>
          <p:cNvSpPr>
            <a:spLocks noChangeArrowheads="1"/>
          </p:cNvSpPr>
          <p:nvPr/>
        </p:nvSpPr>
        <p:spPr bwMode="auto">
          <a:xfrm>
            <a:off x="6229350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3" name="Oval 23"/>
          <p:cNvSpPr>
            <a:spLocks noChangeArrowheads="1"/>
          </p:cNvSpPr>
          <p:nvPr/>
        </p:nvSpPr>
        <p:spPr bwMode="auto">
          <a:xfrm>
            <a:off x="6013450" y="1844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4" name="Oval 24"/>
          <p:cNvSpPr>
            <a:spLocks noChangeArrowheads="1"/>
          </p:cNvSpPr>
          <p:nvPr/>
        </p:nvSpPr>
        <p:spPr bwMode="auto">
          <a:xfrm>
            <a:off x="6013450" y="27082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5" name="Oval 25"/>
          <p:cNvSpPr>
            <a:spLocks noChangeArrowheads="1"/>
          </p:cNvSpPr>
          <p:nvPr/>
        </p:nvSpPr>
        <p:spPr bwMode="auto">
          <a:xfrm>
            <a:off x="68056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6" name="Oval 26"/>
          <p:cNvSpPr>
            <a:spLocks noChangeArrowheads="1"/>
          </p:cNvSpPr>
          <p:nvPr/>
        </p:nvSpPr>
        <p:spPr bwMode="auto">
          <a:xfrm>
            <a:off x="7237413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7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8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9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0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1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2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3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4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5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6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7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8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9" name="Oval 39"/>
          <p:cNvSpPr>
            <a:spLocks noChangeArrowheads="1"/>
          </p:cNvSpPr>
          <p:nvPr/>
        </p:nvSpPr>
        <p:spPr bwMode="auto">
          <a:xfrm>
            <a:off x="1979613" y="14843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40" name="Oval 40"/>
          <p:cNvSpPr>
            <a:spLocks noChangeArrowheads="1"/>
          </p:cNvSpPr>
          <p:nvPr/>
        </p:nvSpPr>
        <p:spPr bwMode="auto">
          <a:xfrm>
            <a:off x="13319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41" name="Oval 41"/>
          <p:cNvSpPr>
            <a:spLocks noChangeArrowheads="1"/>
          </p:cNvSpPr>
          <p:nvPr/>
        </p:nvSpPr>
        <p:spPr bwMode="auto">
          <a:xfrm>
            <a:off x="34194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42" name="Oval 42"/>
          <p:cNvSpPr>
            <a:spLocks noChangeArrowheads="1"/>
          </p:cNvSpPr>
          <p:nvPr/>
        </p:nvSpPr>
        <p:spPr bwMode="auto">
          <a:xfrm>
            <a:off x="4067175" y="39338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43" name="Oval 43"/>
          <p:cNvSpPr>
            <a:spLocks noChangeArrowheads="1"/>
          </p:cNvSpPr>
          <p:nvPr/>
        </p:nvSpPr>
        <p:spPr bwMode="auto">
          <a:xfrm>
            <a:off x="4067175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44" name="Oval 44"/>
          <p:cNvSpPr>
            <a:spLocks noChangeArrowheads="1"/>
          </p:cNvSpPr>
          <p:nvPr/>
        </p:nvSpPr>
        <p:spPr bwMode="auto">
          <a:xfrm>
            <a:off x="3419475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45" name="Oval 45"/>
          <p:cNvSpPr>
            <a:spLocks noChangeArrowheads="1"/>
          </p:cNvSpPr>
          <p:nvPr/>
        </p:nvSpPr>
        <p:spPr bwMode="auto">
          <a:xfrm>
            <a:off x="3635375" y="2349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46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47" name="Oval 47"/>
          <p:cNvSpPr>
            <a:spLocks noChangeArrowheads="1"/>
          </p:cNvSpPr>
          <p:nvPr/>
        </p:nvSpPr>
        <p:spPr bwMode="auto">
          <a:xfrm>
            <a:off x="1403350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48" name="Oval 48"/>
          <p:cNvSpPr>
            <a:spLocks noChangeArrowheads="1"/>
          </p:cNvSpPr>
          <p:nvPr/>
        </p:nvSpPr>
        <p:spPr bwMode="auto">
          <a:xfrm>
            <a:off x="5867400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49" name="Oval 49"/>
          <p:cNvSpPr>
            <a:spLocks noChangeArrowheads="1"/>
          </p:cNvSpPr>
          <p:nvPr/>
        </p:nvSpPr>
        <p:spPr bwMode="auto">
          <a:xfrm>
            <a:off x="2052638" y="2852738"/>
            <a:ext cx="142875" cy="144462"/>
          </a:xfrm>
          <a:prstGeom prst="ellipse">
            <a:avLst/>
          </a:prstGeom>
          <a:solidFill>
            <a:srgbClr val="00FF00">
              <a:alpha val="89803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50" name="Oval 50"/>
          <p:cNvSpPr>
            <a:spLocks noChangeArrowheads="1"/>
          </p:cNvSpPr>
          <p:nvPr/>
        </p:nvSpPr>
        <p:spPr bwMode="auto">
          <a:xfrm>
            <a:off x="3851275" y="2636838"/>
            <a:ext cx="142875" cy="144462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51" name="Oval 51"/>
          <p:cNvSpPr>
            <a:spLocks noChangeArrowheads="1"/>
          </p:cNvSpPr>
          <p:nvPr/>
        </p:nvSpPr>
        <p:spPr bwMode="auto">
          <a:xfrm>
            <a:off x="5867400" y="2060575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52" name="Oval 52"/>
          <p:cNvSpPr>
            <a:spLocks noChangeArrowheads="1"/>
          </p:cNvSpPr>
          <p:nvPr/>
        </p:nvSpPr>
        <p:spPr bwMode="auto">
          <a:xfrm>
            <a:off x="2339975" y="4581525"/>
            <a:ext cx="142875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53" name="Oval 53"/>
          <p:cNvSpPr>
            <a:spLocks noChangeArrowheads="1"/>
          </p:cNvSpPr>
          <p:nvPr/>
        </p:nvSpPr>
        <p:spPr bwMode="auto">
          <a:xfrm>
            <a:off x="6516688" y="4652963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54" name="Line 61"/>
          <p:cNvSpPr>
            <a:spLocks noChangeShapeType="1"/>
          </p:cNvSpPr>
          <p:nvPr/>
        </p:nvSpPr>
        <p:spPr bwMode="auto">
          <a:xfrm flipV="1">
            <a:off x="1116013" y="3716338"/>
            <a:ext cx="20161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55" name="Line 62"/>
          <p:cNvSpPr>
            <a:spLocks noChangeShapeType="1"/>
          </p:cNvSpPr>
          <p:nvPr/>
        </p:nvSpPr>
        <p:spPr bwMode="auto">
          <a:xfrm flipH="1" flipV="1">
            <a:off x="2484438" y="765175"/>
            <a:ext cx="647700" cy="2951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56" name="Line 63"/>
          <p:cNvSpPr>
            <a:spLocks noChangeShapeType="1"/>
          </p:cNvSpPr>
          <p:nvPr/>
        </p:nvSpPr>
        <p:spPr bwMode="auto">
          <a:xfrm>
            <a:off x="3132138" y="3716338"/>
            <a:ext cx="1368425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57" name="Line 64"/>
          <p:cNvSpPr>
            <a:spLocks noChangeShapeType="1"/>
          </p:cNvSpPr>
          <p:nvPr/>
        </p:nvSpPr>
        <p:spPr bwMode="auto">
          <a:xfrm flipH="1" flipV="1">
            <a:off x="4427538" y="765175"/>
            <a:ext cx="720725" cy="2735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58" name="Line 65"/>
          <p:cNvSpPr>
            <a:spLocks noChangeShapeType="1"/>
          </p:cNvSpPr>
          <p:nvPr/>
        </p:nvSpPr>
        <p:spPr bwMode="auto">
          <a:xfrm flipH="1">
            <a:off x="5148263" y="3068638"/>
            <a:ext cx="302418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59" name="Line 66"/>
          <p:cNvSpPr>
            <a:spLocks noChangeShapeType="1"/>
          </p:cNvSpPr>
          <p:nvPr/>
        </p:nvSpPr>
        <p:spPr bwMode="auto">
          <a:xfrm flipH="1" flipV="1">
            <a:off x="4500563" y="4365625"/>
            <a:ext cx="71437" cy="1655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60" name="Line 67"/>
          <p:cNvSpPr>
            <a:spLocks noChangeShapeType="1"/>
          </p:cNvSpPr>
          <p:nvPr/>
        </p:nvSpPr>
        <p:spPr bwMode="auto">
          <a:xfrm flipV="1">
            <a:off x="4500563" y="3500438"/>
            <a:ext cx="647700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4001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7131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What happens?</a:t>
            </a:r>
            <a:endParaRPr lang="en-US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What happens if your starting points are in strange places?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Not trivial to avoid, considering the full span of possible data distributions</a:t>
            </a:r>
          </a:p>
          <a:p>
            <a:pPr eaLnBrk="1" hangingPunct="1">
              <a:buFontTx/>
              <a:buNone/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3715343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What happens?</a:t>
            </a:r>
            <a:endParaRPr lang="en-US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What happens if your starting points are in strange places?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Not trivial to avoid, considering the full span of possible data distributions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There is some work on addressing this problem</a:t>
            </a:r>
          </a:p>
        </p:txBody>
      </p:sp>
    </p:spTree>
    <p:extLst>
      <p:ext uri="{BB962C8B-B14F-4D97-AF65-F5344CB8AC3E}">
        <p14:creationId xmlns:p14="http://schemas.microsoft.com/office/powerpoint/2010/main" val="40985682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Oval 2"/>
          <p:cNvSpPr>
            <a:spLocks noChangeArrowheads="1"/>
          </p:cNvSpPr>
          <p:nvPr/>
        </p:nvSpPr>
        <p:spPr bwMode="auto">
          <a:xfrm>
            <a:off x="6948488" y="3860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Oval 3"/>
          <p:cNvSpPr>
            <a:spLocks noChangeArrowheads="1"/>
          </p:cNvSpPr>
          <p:nvPr/>
        </p:nvSpPr>
        <p:spPr bwMode="auto">
          <a:xfrm>
            <a:off x="6588125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Oval 4"/>
          <p:cNvSpPr>
            <a:spLocks noChangeArrowheads="1"/>
          </p:cNvSpPr>
          <p:nvPr/>
        </p:nvSpPr>
        <p:spPr bwMode="auto">
          <a:xfrm>
            <a:off x="6516688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Oval 5"/>
          <p:cNvSpPr>
            <a:spLocks noChangeArrowheads="1"/>
          </p:cNvSpPr>
          <p:nvPr/>
        </p:nvSpPr>
        <p:spPr bwMode="auto">
          <a:xfrm>
            <a:off x="622776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Oval 6"/>
          <p:cNvSpPr>
            <a:spLocks noChangeArrowheads="1"/>
          </p:cNvSpPr>
          <p:nvPr/>
        </p:nvSpPr>
        <p:spPr bwMode="auto">
          <a:xfrm>
            <a:off x="63722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Oval 7"/>
          <p:cNvSpPr>
            <a:spLocks noChangeArrowheads="1"/>
          </p:cNvSpPr>
          <p:nvPr/>
        </p:nvSpPr>
        <p:spPr bwMode="auto">
          <a:xfrm>
            <a:off x="65881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0" name="Oval 8"/>
          <p:cNvSpPr>
            <a:spLocks noChangeArrowheads="1"/>
          </p:cNvSpPr>
          <p:nvPr/>
        </p:nvSpPr>
        <p:spPr bwMode="auto">
          <a:xfrm>
            <a:off x="6661150" y="56610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Oval 9"/>
          <p:cNvSpPr>
            <a:spLocks noChangeArrowheads="1"/>
          </p:cNvSpPr>
          <p:nvPr/>
        </p:nvSpPr>
        <p:spPr bwMode="auto">
          <a:xfrm>
            <a:off x="7092950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Oval 10"/>
          <p:cNvSpPr>
            <a:spLocks noChangeArrowheads="1"/>
          </p:cNvSpPr>
          <p:nvPr/>
        </p:nvSpPr>
        <p:spPr bwMode="auto">
          <a:xfrm>
            <a:off x="7596188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Oval 11"/>
          <p:cNvSpPr>
            <a:spLocks noChangeArrowheads="1"/>
          </p:cNvSpPr>
          <p:nvPr/>
        </p:nvSpPr>
        <p:spPr bwMode="auto">
          <a:xfrm>
            <a:off x="5221288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9" name="Oval 17"/>
          <p:cNvSpPr>
            <a:spLocks noChangeArrowheads="1"/>
          </p:cNvSpPr>
          <p:nvPr/>
        </p:nvSpPr>
        <p:spPr bwMode="auto">
          <a:xfrm>
            <a:off x="5437188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0" name="Oval 18"/>
          <p:cNvSpPr>
            <a:spLocks noChangeArrowheads="1"/>
          </p:cNvSpPr>
          <p:nvPr/>
        </p:nvSpPr>
        <p:spPr bwMode="auto">
          <a:xfrm>
            <a:off x="5148263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1" name="Oval 19"/>
          <p:cNvSpPr>
            <a:spLocks noChangeArrowheads="1"/>
          </p:cNvSpPr>
          <p:nvPr/>
        </p:nvSpPr>
        <p:spPr bwMode="auto">
          <a:xfrm>
            <a:off x="5724525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2" name="Oval 20"/>
          <p:cNvSpPr>
            <a:spLocks noChangeArrowheads="1"/>
          </p:cNvSpPr>
          <p:nvPr/>
        </p:nvSpPr>
        <p:spPr bwMode="auto">
          <a:xfrm>
            <a:off x="6589713" y="22050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3" name="Oval 21"/>
          <p:cNvSpPr>
            <a:spLocks noChangeArrowheads="1"/>
          </p:cNvSpPr>
          <p:nvPr/>
        </p:nvSpPr>
        <p:spPr bwMode="auto">
          <a:xfrm>
            <a:off x="5653088" y="19161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4" name="Oval 22"/>
          <p:cNvSpPr>
            <a:spLocks noChangeArrowheads="1"/>
          </p:cNvSpPr>
          <p:nvPr/>
        </p:nvSpPr>
        <p:spPr bwMode="auto">
          <a:xfrm>
            <a:off x="6229350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5" name="Oval 23"/>
          <p:cNvSpPr>
            <a:spLocks noChangeArrowheads="1"/>
          </p:cNvSpPr>
          <p:nvPr/>
        </p:nvSpPr>
        <p:spPr bwMode="auto">
          <a:xfrm>
            <a:off x="6013450" y="1844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6" name="Oval 24"/>
          <p:cNvSpPr>
            <a:spLocks noChangeArrowheads="1"/>
          </p:cNvSpPr>
          <p:nvPr/>
        </p:nvSpPr>
        <p:spPr bwMode="auto">
          <a:xfrm>
            <a:off x="6013450" y="27082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7" name="Oval 25"/>
          <p:cNvSpPr>
            <a:spLocks noChangeArrowheads="1"/>
          </p:cNvSpPr>
          <p:nvPr/>
        </p:nvSpPr>
        <p:spPr bwMode="auto">
          <a:xfrm>
            <a:off x="68056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8" name="Oval 26"/>
          <p:cNvSpPr>
            <a:spLocks noChangeArrowheads="1"/>
          </p:cNvSpPr>
          <p:nvPr/>
        </p:nvSpPr>
        <p:spPr bwMode="auto">
          <a:xfrm>
            <a:off x="7237413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9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00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01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02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03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04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05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06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07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08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09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10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11" name="Oval 39"/>
          <p:cNvSpPr>
            <a:spLocks noChangeArrowheads="1"/>
          </p:cNvSpPr>
          <p:nvPr/>
        </p:nvSpPr>
        <p:spPr bwMode="auto">
          <a:xfrm>
            <a:off x="1979613" y="14843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12" name="Oval 40"/>
          <p:cNvSpPr>
            <a:spLocks noChangeArrowheads="1"/>
          </p:cNvSpPr>
          <p:nvPr/>
        </p:nvSpPr>
        <p:spPr bwMode="auto">
          <a:xfrm>
            <a:off x="13319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13" name="Oval 41"/>
          <p:cNvSpPr>
            <a:spLocks noChangeArrowheads="1"/>
          </p:cNvSpPr>
          <p:nvPr/>
        </p:nvSpPr>
        <p:spPr bwMode="auto">
          <a:xfrm>
            <a:off x="34194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14" name="Oval 42"/>
          <p:cNvSpPr>
            <a:spLocks noChangeArrowheads="1"/>
          </p:cNvSpPr>
          <p:nvPr/>
        </p:nvSpPr>
        <p:spPr bwMode="auto">
          <a:xfrm>
            <a:off x="4067175" y="39338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15" name="Oval 43"/>
          <p:cNvSpPr>
            <a:spLocks noChangeArrowheads="1"/>
          </p:cNvSpPr>
          <p:nvPr/>
        </p:nvSpPr>
        <p:spPr bwMode="auto">
          <a:xfrm>
            <a:off x="4067175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16" name="Oval 44"/>
          <p:cNvSpPr>
            <a:spLocks noChangeArrowheads="1"/>
          </p:cNvSpPr>
          <p:nvPr/>
        </p:nvSpPr>
        <p:spPr bwMode="auto">
          <a:xfrm>
            <a:off x="3419475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17" name="Oval 45"/>
          <p:cNvSpPr>
            <a:spLocks noChangeArrowheads="1"/>
          </p:cNvSpPr>
          <p:nvPr/>
        </p:nvSpPr>
        <p:spPr bwMode="auto">
          <a:xfrm>
            <a:off x="3635375" y="2349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18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19" name="Oval 47"/>
          <p:cNvSpPr>
            <a:spLocks noChangeArrowheads="1"/>
          </p:cNvSpPr>
          <p:nvPr/>
        </p:nvSpPr>
        <p:spPr bwMode="auto">
          <a:xfrm>
            <a:off x="1403350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20" name="Oval 48"/>
          <p:cNvSpPr>
            <a:spLocks noChangeArrowheads="1"/>
          </p:cNvSpPr>
          <p:nvPr/>
        </p:nvSpPr>
        <p:spPr bwMode="auto">
          <a:xfrm>
            <a:off x="5867400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21" name="Oval 49"/>
          <p:cNvSpPr>
            <a:spLocks noChangeArrowheads="1"/>
          </p:cNvSpPr>
          <p:nvPr/>
        </p:nvSpPr>
        <p:spPr bwMode="auto">
          <a:xfrm>
            <a:off x="2052638" y="2852738"/>
            <a:ext cx="142875" cy="144462"/>
          </a:xfrm>
          <a:prstGeom prst="ellipse">
            <a:avLst/>
          </a:prstGeom>
          <a:solidFill>
            <a:srgbClr val="00FF00">
              <a:alpha val="89803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22" name="Oval 50"/>
          <p:cNvSpPr>
            <a:spLocks noChangeArrowheads="1"/>
          </p:cNvSpPr>
          <p:nvPr/>
        </p:nvSpPr>
        <p:spPr bwMode="auto">
          <a:xfrm>
            <a:off x="1763713" y="3429000"/>
            <a:ext cx="142875" cy="14446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23" name="Oval 51"/>
          <p:cNvSpPr>
            <a:spLocks noChangeArrowheads="1"/>
          </p:cNvSpPr>
          <p:nvPr/>
        </p:nvSpPr>
        <p:spPr bwMode="auto">
          <a:xfrm>
            <a:off x="2051050" y="3716338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24" name="Oval 52"/>
          <p:cNvSpPr>
            <a:spLocks noChangeArrowheads="1"/>
          </p:cNvSpPr>
          <p:nvPr/>
        </p:nvSpPr>
        <p:spPr bwMode="auto">
          <a:xfrm>
            <a:off x="2339975" y="4581525"/>
            <a:ext cx="142875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25" name="Oval 53"/>
          <p:cNvSpPr>
            <a:spLocks noChangeArrowheads="1"/>
          </p:cNvSpPr>
          <p:nvPr/>
        </p:nvSpPr>
        <p:spPr bwMode="auto">
          <a:xfrm>
            <a:off x="6156325" y="32131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4944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Oval 2"/>
          <p:cNvSpPr>
            <a:spLocks noChangeArrowheads="1"/>
          </p:cNvSpPr>
          <p:nvPr/>
        </p:nvSpPr>
        <p:spPr bwMode="auto">
          <a:xfrm>
            <a:off x="6948488" y="3860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Oval 3"/>
          <p:cNvSpPr>
            <a:spLocks noChangeArrowheads="1"/>
          </p:cNvSpPr>
          <p:nvPr/>
        </p:nvSpPr>
        <p:spPr bwMode="auto">
          <a:xfrm>
            <a:off x="6588125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Oval 4"/>
          <p:cNvSpPr>
            <a:spLocks noChangeArrowheads="1"/>
          </p:cNvSpPr>
          <p:nvPr/>
        </p:nvSpPr>
        <p:spPr bwMode="auto">
          <a:xfrm>
            <a:off x="6516688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Oval 5"/>
          <p:cNvSpPr>
            <a:spLocks noChangeArrowheads="1"/>
          </p:cNvSpPr>
          <p:nvPr/>
        </p:nvSpPr>
        <p:spPr bwMode="auto">
          <a:xfrm>
            <a:off x="622776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Oval 6"/>
          <p:cNvSpPr>
            <a:spLocks noChangeArrowheads="1"/>
          </p:cNvSpPr>
          <p:nvPr/>
        </p:nvSpPr>
        <p:spPr bwMode="auto">
          <a:xfrm>
            <a:off x="63722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Oval 7"/>
          <p:cNvSpPr>
            <a:spLocks noChangeArrowheads="1"/>
          </p:cNvSpPr>
          <p:nvPr/>
        </p:nvSpPr>
        <p:spPr bwMode="auto">
          <a:xfrm>
            <a:off x="65881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Oval 8"/>
          <p:cNvSpPr>
            <a:spLocks noChangeArrowheads="1"/>
          </p:cNvSpPr>
          <p:nvPr/>
        </p:nvSpPr>
        <p:spPr bwMode="auto">
          <a:xfrm>
            <a:off x="6661150" y="56610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Oval 9"/>
          <p:cNvSpPr>
            <a:spLocks noChangeArrowheads="1"/>
          </p:cNvSpPr>
          <p:nvPr/>
        </p:nvSpPr>
        <p:spPr bwMode="auto">
          <a:xfrm>
            <a:off x="7092950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Oval 10"/>
          <p:cNvSpPr>
            <a:spLocks noChangeArrowheads="1"/>
          </p:cNvSpPr>
          <p:nvPr/>
        </p:nvSpPr>
        <p:spPr bwMode="auto">
          <a:xfrm>
            <a:off x="7596188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Oval 11"/>
          <p:cNvSpPr>
            <a:spLocks noChangeArrowheads="1"/>
          </p:cNvSpPr>
          <p:nvPr/>
        </p:nvSpPr>
        <p:spPr bwMode="auto">
          <a:xfrm>
            <a:off x="5221288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13" name="Oval 17"/>
          <p:cNvSpPr>
            <a:spLocks noChangeArrowheads="1"/>
          </p:cNvSpPr>
          <p:nvPr/>
        </p:nvSpPr>
        <p:spPr bwMode="auto">
          <a:xfrm>
            <a:off x="5437188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4" name="Oval 18"/>
          <p:cNvSpPr>
            <a:spLocks noChangeArrowheads="1"/>
          </p:cNvSpPr>
          <p:nvPr/>
        </p:nvSpPr>
        <p:spPr bwMode="auto">
          <a:xfrm>
            <a:off x="5148263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5" name="Oval 19"/>
          <p:cNvSpPr>
            <a:spLocks noChangeArrowheads="1"/>
          </p:cNvSpPr>
          <p:nvPr/>
        </p:nvSpPr>
        <p:spPr bwMode="auto">
          <a:xfrm>
            <a:off x="5724525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6" name="Oval 20"/>
          <p:cNvSpPr>
            <a:spLocks noChangeArrowheads="1"/>
          </p:cNvSpPr>
          <p:nvPr/>
        </p:nvSpPr>
        <p:spPr bwMode="auto">
          <a:xfrm>
            <a:off x="6589713" y="22050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7" name="Oval 21"/>
          <p:cNvSpPr>
            <a:spLocks noChangeArrowheads="1"/>
          </p:cNvSpPr>
          <p:nvPr/>
        </p:nvSpPr>
        <p:spPr bwMode="auto">
          <a:xfrm>
            <a:off x="5653088" y="19161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8" name="Oval 22"/>
          <p:cNvSpPr>
            <a:spLocks noChangeArrowheads="1"/>
          </p:cNvSpPr>
          <p:nvPr/>
        </p:nvSpPr>
        <p:spPr bwMode="auto">
          <a:xfrm>
            <a:off x="6229350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9" name="Oval 23"/>
          <p:cNvSpPr>
            <a:spLocks noChangeArrowheads="1"/>
          </p:cNvSpPr>
          <p:nvPr/>
        </p:nvSpPr>
        <p:spPr bwMode="auto">
          <a:xfrm>
            <a:off x="6013450" y="1844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0" name="Oval 24"/>
          <p:cNvSpPr>
            <a:spLocks noChangeArrowheads="1"/>
          </p:cNvSpPr>
          <p:nvPr/>
        </p:nvSpPr>
        <p:spPr bwMode="auto">
          <a:xfrm>
            <a:off x="6013450" y="27082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1" name="Oval 25"/>
          <p:cNvSpPr>
            <a:spLocks noChangeArrowheads="1"/>
          </p:cNvSpPr>
          <p:nvPr/>
        </p:nvSpPr>
        <p:spPr bwMode="auto">
          <a:xfrm>
            <a:off x="68056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2" name="Oval 26"/>
          <p:cNvSpPr>
            <a:spLocks noChangeArrowheads="1"/>
          </p:cNvSpPr>
          <p:nvPr/>
        </p:nvSpPr>
        <p:spPr bwMode="auto">
          <a:xfrm>
            <a:off x="7237413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3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4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5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6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7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8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9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30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31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32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33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34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35" name="Oval 39"/>
          <p:cNvSpPr>
            <a:spLocks noChangeArrowheads="1"/>
          </p:cNvSpPr>
          <p:nvPr/>
        </p:nvSpPr>
        <p:spPr bwMode="auto">
          <a:xfrm>
            <a:off x="1979613" y="14843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36" name="Oval 40"/>
          <p:cNvSpPr>
            <a:spLocks noChangeArrowheads="1"/>
          </p:cNvSpPr>
          <p:nvPr/>
        </p:nvSpPr>
        <p:spPr bwMode="auto">
          <a:xfrm>
            <a:off x="13319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37" name="Oval 41"/>
          <p:cNvSpPr>
            <a:spLocks noChangeArrowheads="1"/>
          </p:cNvSpPr>
          <p:nvPr/>
        </p:nvSpPr>
        <p:spPr bwMode="auto">
          <a:xfrm>
            <a:off x="34194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38" name="Oval 42"/>
          <p:cNvSpPr>
            <a:spLocks noChangeArrowheads="1"/>
          </p:cNvSpPr>
          <p:nvPr/>
        </p:nvSpPr>
        <p:spPr bwMode="auto">
          <a:xfrm>
            <a:off x="4067175" y="39338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39" name="Oval 43"/>
          <p:cNvSpPr>
            <a:spLocks noChangeArrowheads="1"/>
          </p:cNvSpPr>
          <p:nvPr/>
        </p:nvSpPr>
        <p:spPr bwMode="auto">
          <a:xfrm>
            <a:off x="4067175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40" name="Oval 44"/>
          <p:cNvSpPr>
            <a:spLocks noChangeArrowheads="1"/>
          </p:cNvSpPr>
          <p:nvPr/>
        </p:nvSpPr>
        <p:spPr bwMode="auto">
          <a:xfrm>
            <a:off x="3419475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41" name="Oval 45"/>
          <p:cNvSpPr>
            <a:spLocks noChangeArrowheads="1"/>
          </p:cNvSpPr>
          <p:nvPr/>
        </p:nvSpPr>
        <p:spPr bwMode="auto">
          <a:xfrm>
            <a:off x="3635375" y="2349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42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43" name="Oval 47"/>
          <p:cNvSpPr>
            <a:spLocks noChangeArrowheads="1"/>
          </p:cNvSpPr>
          <p:nvPr/>
        </p:nvSpPr>
        <p:spPr bwMode="auto">
          <a:xfrm>
            <a:off x="1403350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44" name="Oval 48"/>
          <p:cNvSpPr>
            <a:spLocks noChangeArrowheads="1"/>
          </p:cNvSpPr>
          <p:nvPr/>
        </p:nvSpPr>
        <p:spPr bwMode="auto">
          <a:xfrm>
            <a:off x="5867400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45" name="Oval 49"/>
          <p:cNvSpPr>
            <a:spLocks noChangeArrowheads="1"/>
          </p:cNvSpPr>
          <p:nvPr/>
        </p:nvSpPr>
        <p:spPr bwMode="auto">
          <a:xfrm>
            <a:off x="3276600" y="2420938"/>
            <a:ext cx="142875" cy="144462"/>
          </a:xfrm>
          <a:prstGeom prst="ellipse">
            <a:avLst/>
          </a:prstGeom>
          <a:solidFill>
            <a:srgbClr val="00FF00">
              <a:alpha val="89803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46" name="Oval 50"/>
          <p:cNvSpPr>
            <a:spLocks noChangeArrowheads="1"/>
          </p:cNvSpPr>
          <p:nvPr/>
        </p:nvSpPr>
        <p:spPr bwMode="auto">
          <a:xfrm>
            <a:off x="1981200" y="2781300"/>
            <a:ext cx="142875" cy="14446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47" name="Oval 51"/>
          <p:cNvSpPr>
            <a:spLocks noChangeArrowheads="1"/>
          </p:cNvSpPr>
          <p:nvPr/>
        </p:nvSpPr>
        <p:spPr bwMode="auto">
          <a:xfrm>
            <a:off x="2844800" y="4076700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48" name="Oval 52"/>
          <p:cNvSpPr>
            <a:spLocks noChangeArrowheads="1"/>
          </p:cNvSpPr>
          <p:nvPr/>
        </p:nvSpPr>
        <p:spPr bwMode="auto">
          <a:xfrm>
            <a:off x="2268538" y="4797425"/>
            <a:ext cx="142875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49" name="Oval 53"/>
          <p:cNvSpPr>
            <a:spLocks noChangeArrowheads="1"/>
          </p:cNvSpPr>
          <p:nvPr/>
        </p:nvSpPr>
        <p:spPr bwMode="auto">
          <a:xfrm>
            <a:off x="6227763" y="3357563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50" name="Line 54"/>
          <p:cNvSpPr>
            <a:spLocks noChangeShapeType="1"/>
          </p:cNvSpPr>
          <p:nvPr/>
        </p:nvSpPr>
        <p:spPr bwMode="auto">
          <a:xfrm flipH="1">
            <a:off x="4572000" y="549275"/>
            <a:ext cx="431800" cy="3240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51" name="Line 55"/>
          <p:cNvSpPr>
            <a:spLocks noChangeShapeType="1"/>
          </p:cNvSpPr>
          <p:nvPr/>
        </p:nvSpPr>
        <p:spPr bwMode="auto">
          <a:xfrm flipH="1" flipV="1">
            <a:off x="4643438" y="4076700"/>
            <a:ext cx="433387" cy="1944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52" name="Line 56"/>
          <p:cNvSpPr>
            <a:spLocks noChangeShapeType="1"/>
          </p:cNvSpPr>
          <p:nvPr/>
        </p:nvSpPr>
        <p:spPr bwMode="auto">
          <a:xfrm flipH="1" flipV="1">
            <a:off x="4572000" y="3789363"/>
            <a:ext cx="71438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53" name="Line 59"/>
          <p:cNvSpPr>
            <a:spLocks noChangeShapeType="1"/>
          </p:cNvSpPr>
          <p:nvPr/>
        </p:nvSpPr>
        <p:spPr bwMode="auto">
          <a:xfrm>
            <a:off x="1763713" y="981075"/>
            <a:ext cx="936625" cy="2232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54" name="Line 60"/>
          <p:cNvSpPr>
            <a:spLocks noChangeShapeType="1"/>
          </p:cNvSpPr>
          <p:nvPr/>
        </p:nvSpPr>
        <p:spPr bwMode="auto">
          <a:xfrm flipH="1">
            <a:off x="1116013" y="4076700"/>
            <a:ext cx="3527425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55" name="Line 61"/>
          <p:cNvSpPr>
            <a:spLocks noChangeShapeType="1"/>
          </p:cNvSpPr>
          <p:nvPr/>
        </p:nvSpPr>
        <p:spPr bwMode="auto">
          <a:xfrm flipV="1">
            <a:off x="1116013" y="3213100"/>
            <a:ext cx="1584325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56" name="Line 62"/>
          <p:cNvSpPr>
            <a:spLocks noChangeShapeType="1"/>
          </p:cNvSpPr>
          <p:nvPr/>
        </p:nvSpPr>
        <p:spPr bwMode="auto">
          <a:xfrm>
            <a:off x="2700338" y="3213100"/>
            <a:ext cx="1871662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0523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Solution</a:t>
            </a:r>
            <a:endParaRPr lang="en-US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Run several times, involving different starting points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cf. </a:t>
            </a:r>
            <a:r>
              <a:rPr lang="en-GB" dirty="0" err="1" smtClean="0"/>
              <a:t>Conati</a:t>
            </a:r>
            <a:r>
              <a:rPr lang="en-GB" dirty="0" smtClean="0"/>
              <a:t> </a:t>
            </a:r>
            <a:r>
              <a:rPr lang="en-GB" dirty="0" smtClean="0"/>
              <a:t>&amp; </a:t>
            </a:r>
            <a:r>
              <a:rPr lang="en-GB" dirty="0" err="1" smtClean="0"/>
              <a:t>Amershi</a:t>
            </a:r>
            <a:r>
              <a:rPr lang="en-GB" dirty="0" smtClean="0"/>
              <a:t> (2009)</a:t>
            </a:r>
          </a:p>
        </p:txBody>
      </p:sp>
    </p:spTree>
    <p:extLst>
      <p:ext uri="{BB962C8B-B14F-4D97-AF65-F5344CB8AC3E}">
        <p14:creationId xmlns:p14="http://schemas.microsoft.com/office/powerpoint/2010/main" val="1451787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168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You have a </a:t>
            </a:r>
            <a:r>
              <a:rPr lang="en-US" dirty="0" smtClean="0"/>
              <a:t>large number of data points</a:t>
            </a:r>
          </a:p>
          <a:p>
            <a:r>
              <a:rPr lang="en-US" dirty="0" smtClean="0"/>
              <a:t>You want to find what structure there is among the data points</a:t>
            </a:r>
          </a:p>
          <a:p>
            <a:endParaRPr lang="en-US" dirty="0"/>
          </a:p>
          <a:p>
            <a:r>
              <a:rPr lang="en-US" dirty="0" smtClean="0"/>
              <a:t>You don’t know anything a priori about the structure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Clustering tries to find data points that “group together”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3801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dirty="0" smtClean="0"/>
              <a:t>How many clusters should you have?</a:t>
            </a:r>
            <a:endParaRPr lang="en-US" sz="4000" dirty="0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Can you use goodness of fit metrics?</a:t>
            </a:r>
          </a:p>
          <a:p>
            <a:pPr eaLnBrk="1" hangingPunct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4901620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smtClean="0"/>
              <a:t>Mean Squared Deviation</a:t>
            </a:r>
            <a:br>
              <a:rPr lang="en-GB" sz="4000" smtClean="0"/>
            </a:br>
            <a:r>
              <a:rPr lang="en-GB" sz="4000" smtClean="0"/>
              <a:t>(also called Distortion)</a:t>
            </a:r>
            <a:endParaRPr lang="en-US" sz="400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MSD = </a:t>
            </a:r>
          </a:p>
          <a:p>
            <a:pPr eaLnBrk="1" hangingPunct="1"/>
            <a:r>
              <a:rPr lang="en-GB" smtClean="0"/>
              <a:t>Take each point P</a:t>
            </a:r>
          </a:p>
          <a:p>
            <a:pPr eaLnBrk="1" hangingPunct="1"/>
            <a:r>
              <a:rPr lang="en-GB" smtClean="0"/>
              <a:t>Find the center of P’s cluster C</a:t>
            </a:r>
          </a:p>
          <a:p>
            <a:pPr eaLnBrk="1" hangingPunct="1"/>
            <a:r>
              <a:rPr lang="en-GB" smtClean="0"/>
              <a:t>Find the distance D from C to P</a:t>
            </a:r>
          </a:p>
          <a:p>
            <a:pPr eaLnBrk="1" hangingPunct="1"/>
            <a:r>
              <a:rPr lang="en-GB" smtClean="0"/>
              <a:t>Square D to get D’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Sum all D’ to get MSD</a:t>
            </a:r>
          </a:p>
        </p:txBody>
      </p:sp>
    </p:spTree>
    <p:extLst>
      <p:ext uri="{BB962C8B-B14F-4D97-AF65-F5344CB8AC3E}">
        <p14:creationId xmlns:p14="http://schemas.microsoft.com/office/powerpoint/2010/main" val="25956635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Any problems with MSD?</a:t>
            </a:r>
            <a:endParaRPr lang="en-US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6917741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Any problems with MSD?</a:t>
            </a:r>
            <a:endParaRPr lang="en-US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More clusters almost always leads to smaller MSD</a:t>
            </a:r>
          </a:p>
          <a:p>
            <a:pPr lvl="1" eaLnBrk="1" hangingPunct="1"/>
            <a:r>
              <a:rPr lang="en-GB" smtClean="0"/>
              <a:t>Distance to nearest cluster center should always be smaller with more clusters</a:t>
            </a:r>
          </a:p>
          <a:p>
            <a:pPr eaLnBrk="1" hangingPunct="1"/>
            <a:endParaRPr lang="en-GB" smtClean="0"/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9813214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73642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What about cross-validation?</a:t>
            </a:r>
            <a:endParaRPr lang="en-US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Will that fix the problem?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0496165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What about cross-validation?</a:t>
            </a:r>
            <a:endParaRPr lang="en-US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800" smtClean="0"/>
              <a:t>Not necessarily</a:t>
            </a:r>
          </a:p>
          <a:p>
            <a:pPr eaLnBrk="1" hangingPunct="1">
              <a:lnSpc>
                <a:spcPct val="90000"/>
              </a:lnSpc>
            </a:pPr>
            <a:endParaRPr lang="en-GB" sz="2800" smtClean="0"/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This is a different problem than classification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smtClean="0"/>
              <a:t>You’re not trying to predict specific values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smtClean="0"/>
              <a:t>You’re determining whether </a:t>
            </a:r>
            <a:r>
              <a:rPr lang="en-GB" sz="2400" b="1" i="1" smtClean="0"/>
              <a:t>any</a:t>
            </a:r>
            <a:r>
              <a:rPr lang="en-GB" sz="2400" smtClean="0"/>
              <a:t> center is close to a given point</a:t>
            </a:r>
          </a:p>
          <a:p>
            <a:pPr eaLnBrk="1" hangingPunct="1">
              <a:lnSpc>
                <a:spcPct val="90000"/>
              </a:lnSpc>
            </a:pPr>
            <a:endParaRPr lang="en-GB" sz="2800" smtClean="0"/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More clusters cover the space more thoroughly</a:t>
            </a:r>
          </a:p>
          <a:p>
            <a:pPr eaLnBrk="1" hangingPunct="1">
              <a:lnSpc>
                <a:spcPct val="90000"/>
              </a:lnSpc>
            </a:pPr>
            <a:endParaRPr lang="en-GB" sz="2800" smtClean="0"/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So MSD will often be smaller with more clusters, even if you cross-validate</a:t>
            </a:r>
            <a:endParaRPr lang="en-US" sz="2800" smtClean="0"/>
          </a:p>
        </p:txBody>
      </p:sp>
    </p:spTree>
    <p:extLst>
      <p:ext uri="{BB962C8B-B14F-4D97-AF65-F5344CB8AC3E}">
        <p14:creationId xmlns:p14="http://schemas.microsoft.com/office/powerpoint/2010/main" val="25668167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An Example</a:t>
            </a:r>
            <a:endParaRPr lang="en-US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14 centers, ill-chosen (what you’d get on a cross-validation with too many centers)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2 centers, well-chosen (what you’d get on a cross-validation with not enough centers)</a:t>
            </a: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2864707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Oval 2"/>
          <p:cNvSpPr>
            <a:spLocks noChangeArrowheads="1"/>
          </p:cNvSpPr>
          <p:nvPr/>
        </p:nvSpPr>
        <p:spPr bwMode="auto">
          <a:xfrm>
            <a:off x="6948488" y="3860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39" name="Oval 3"/>
          <p:cNvSpPr>
            <a:spLocks noChangeArrowheads="1"/>
          </p:cNvSpPr>
          <p:nvPr/>
        </p:nvSpPr>
        <p:spPr bwMode="auto">
          <a:xfrm>
            <a:off x="6588125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0" name="Oval 4"/>
          <p:cNvSpPr>
            <a:spLocks noChangeArrowheads="1"/>
          </p:cNvSpPr>
          <p:nvPr/>
        </p:nvSpPr>
        <p:spPr bwMode="auto">
          <a:xfrm>
            <a:off x="6516688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1" name="Oval 5"/>
          <p:cNvSpPr>
            <a:spLocks noChangeArrowheads="1"/>
          </p:cNvSpPr>
          <p:nvPr/>
        </p:nvSpPr>
        <p:spPr bwMode="auto">
          <a:xfrm>
            <a:off x="622776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2" name="Oval 6"/>
          <p:cNvSpPr>
            <a:spLocks noChangeArrowheads="1"/>
          </p:cNvSpPr>
          <p:nvPr/>
        </p:nvSpPr>
        <p:spPr bwMode="auto">
          <a:xfrm>
            <a:off x="63722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3" name="Oval 7"/>
          <p:cNvSpPr>
            <a:spLocks noChangeArrowheads="1"/>
          </p:cNvSpPr>
          <p:nvPr/>
        </p:nvSpPr>
        <p:spPr bwMode="auto">
          <a:xfrm>
            <a:off x="65881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4" name="Oval 8"/>
          <p:cNvSpPr>
            <a:spLocks noChangeArrowheads="1"/>
          </p:cNvSpPr>
          <p:nvPr/>
        </p:nvSpPr>
        <p:spPr bwMode="auto">
          <a:xfrm>
            <a:off x="6661150" y="56610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5" name="Oval 9"/>
          <p:cNvSpPr>
            <a:spLocks noChangeArrowheads="1"/>
          </p:cNvSpPr>
          <p:nvPr/>
        </p:nvSpPr>
        <p:spPr bwMode="auto">
          <a:xfrm>
            <a:off x="7092950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6" name="Oval 10"/>
          <p:cNvSpPr>
            <a:spLocks noChangeArrowheads="1"/>
          </p:cNvSpPr>
          <p:nvPr/>
        </p:nvSpPr>
        <p:spPr bwMode="auto">
          <a:xfrm>
            <a:off x="7596188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7" name="Oval 11"/>
          <p:cNvSpPr>
            <a:spLocks noChangeArrowheads="1"/>
          </p:cNvSpPr>
          <p:nvPr/>
        </p:nvSpPr>
        <p:spPr bwMode="auto">
          <a:xfrm>
            <a:off x="5221288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8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39949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39950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39951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2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3" name="Oval 17"/>
          <p:cNvSpPr>
            <a:spLocks noChangeArrowheads="1"/>
          </p:cNvSpPr>
          <p:nvPr/>
        </p:nvSpPr>
        <p:spPr bwMode="auto">
          <a:xfrm>
            <a:off x="5437188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4" name="Oval 18"/>
          <p:cNvSpPr>
            <a:spLocks noChangeArrowheads="1"/>
          </p:cNvSpPr>
          <p:nvPr/>
        </p:nvSpPr>
        <p:spPr bwMode="auto">
          <a:xfrm>
            <a:off x="5148263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5" name="Oval 19"/>
          <p:cNvSpPr>
            <a:spLocks noChangeArrowheads="1"/>
          </p:cNvSpPr>
          <p:nvPr/>
        </p:nvSpPr>
        <p:spPr bwMode="auto">
          <a:xfrm>
            <a:off x="5724525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6" name="Oval 20"/>
          <p:cNvSpPr>
            <a:spLocks noChangeArrowheads="1"/>
          </p:cNvSpPr>
          <p:nvPr/>
        </p:nvSpPr>
        <p:spPr bwMode="auto">
          <a:xfrm>
            <a:off x="6589713" y="22050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7" name="Oval 21"/>
          <p:cNvSpPr>
            <a:spLocks noChangeArrowheads="1"/>
          </p:cNvSpPr>
          <p:nvPr/>
        </p:nvSpPr>
        <p:spPr bwMode="auto">
          <a:xfrm>
            <a:off x="5653088" y="19161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8" name="Oval 22"/>
          <p:cNvSpPr>
            <a:spLocks noChangeArrowheads="1"/>
          </p:cNvSpPr>
          <p:nvPr/>
        </p:nvSpPr>
        <p:spPr bwMode="auto">
          <a:xfrm>
            <a:off x="6229350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9" name="Oval 23"/>
          <p:cNvSpPr>
            <a:spLocks noChangeArrowheads="1"/>
          </p:cNvSpPr>
          <p:nvPr/>
        </p:nvSpPr>
        <p:spPr bwMode="auto">
          <a:xfrm>
            <a:off x="6013450" y="1844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0" name="Oval 24"/>
          <p:cNvSpPr>
            <a:spLocks noChangeArrowheads="1"/>
          </p:cNvSpPr>
          <p:nvPr/>
        </p:nvSpPr>
        <p:spPr bwMode="auto">
          <a:xfrm>
            <a:off x="6013450" y="27082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1" name="Oval 25"/>
          <p:cNvSpPr>
            <a:spLocks noChangeArrowheads="1"/>
          </p:cNvSpPr>
          <p:nvPr/>
        </p:nvSpPr>
        <p:spPr bwMode="auto">
          <a:xfrm>
            <a:off x="68056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2" name="Oval 26"/>
          <p:cNvSpPr>
            <a:spLocks noChangeArrowheads="1"/>
          </p:cNvSpPr>
          <p:nvPr/>
        </p:nvSpPr>
        <p:spPr bwMode="auto">
          <a:xfrm>
            <a:off x="7237413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3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4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5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6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7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8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9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0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1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2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3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4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5" name="Oval 39"/>
          <p:cNvSpPr>
            <a:spLocks noChangeArrowheads="1"/>
          </p:cNvSpPr>
          <p:nvPr/>
        </p:nvSpPr>
        <p:spPr bwMode="auto">
          <a:xfrm>
            <a:off x="1979613" y="14843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6" name="Oval 40"/>
          <p:cNvSpPr>
            <a:spLocks noChangeArrowheads="1"/>
          </p:cNvSpPr>
          <p:nvPr/>
        </p:nvSpPr>
        <p:spPr bwMode="auto">
          <a:xfrm>
            <a:off x="13319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7" name="Oval 41"/>
          <p:cNvSpPr>
            <a:spLocks noChangeArrowheads="1"/>
          </p:cNvSpPr>
          <p:nvPr/>
        </p:nvSpPr>
        <p:spPr bwMode="auto">
          <a:xfrm>
            <a:off x="34194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8" name="Oval 42"/>
          <p:cNvSpPr>
            <a:spLocks noChangeArrowheads="1"/>
          </p:cNvSpPr>
          <p:nvPr/>
        </p:nvSpPr>
        <p:spPr bwMode="auto">
          <a:xfrm>
            <a:off x="4067175" y="39338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9" name="Oval 43"/>
          <p:cNvSpPr>
            <a:spLocks noChangeArrowheads="1"/>
          </p:cNvSpPr>
          <p:nvPr/>
        </p:nvSpPr>
        <p:spPr bwMode="auto">
          <a:xfrm>
            <a:off x="4067175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80" name="Oval 44"/>
          <p:cNvSpPr>
            <a:spLocks noChangeArrowheads="1"/>
          </p:cNvSpPr>
          <p:nvPr/>
        </p:nvSpPr>
        <p:spPr bwMode="auto">
          <a:xfrm>
            <a:off x="3419475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81" name="Oval 45"/>
          <p:cNvSpPr>
            <a:spLocks noChangeArrowheads="1"/>
          </p:cNvSpPr>
          <p:nvPr/>
        </p:nvSpPr>
        <p:spPr bwMode="auto">
          <a:xfrm>
            <a:off x="3635375" y="2349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82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83" name="Oval 47"/>
          <p:cNvSpPr>
            <a:spLocks noChangeArrowheads="1"/>
          </p:cNvSpPr>
          <p:nvPr/>
        </p:nvSpPr>
        <p:spPr bwMode="auto">
          <a:xfrm>
            <a:off x="1403350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84" name="Oval 48"/>
          <p:cNvSpPr>
            <a:spLocks noChangeArrowheads="1"/>
          </p:cNvSpPr>
          <p:nvPr/>
        </p:nvSpPr>
        <p:spPr bwMode="auto">
          <a:xfrm>
            <a:off x="5867400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85" name="Oval 49"/>
          <p:cNvSpPr>
            <a:spLocks noChangeArrowheads="1"/>
          </p:cNvSpPr>
          <p:nvPr/>
        </p:nvSpPr>
        <p:spPr bwMode="auto">
          <a:xfrm>
            <a:off x="8101013" y="1700213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86" name="Oval 50"/>
          <p:cNvSpPr>
            <a:spLocks noChangeArrowheads="1"/>
          </p:cNvSpPr>
          <p:nvPr/>
        </p:nvSpPr>
        <p:spPr bwMode="auto">
          <a:xfrm>
            <a:off x="7451725" y="5373688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87" name="Oval 51"/>
          <p:cNvSpPr>
            <a:spLocks noChangeArrowheads="1"/>
          </p:cNvSpPr>
          <p:nvPr/>
        </p:nvSpPr>
        <p:spPr bwMode="auto">
          <a:xfrm>
            <a:off x="6300788" y="47625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88" name="Oval 52"/>
          <p:cNvSpPr>
            <a:spLocks noChangeArrowheads="1"/>
          </p:cNvSpPr>
          <p:nvPr/>
        </p:nvSpPr>
        <p:spPr bwMode="auto">
          <a:xfrm>
            <a:off x="1331913" y="5445125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89" name="Oval 53"/>
          <p:cNvSpPr>
            <a:spLocks noChangeArrowheads="1"/>
          </p:cNvSpPr>
          <p:nvPr/>
        </p:nvSpPr>
        <p:spPr bwMode="auto">
          <a:xfrm>
            <a:off x="1547813" y="69215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90" name="Oval 54"/>
          <p:cNvSpPr>
            <a:spLocks noChangeArrowheads="1"/>
          </p:cNvSpPr>
          <p:nvPr/>
        </p:nvSpPr>
        <p:spPr bwMode="auto">
          <a:xfrm>
            <a:off x="3779838" y="47244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91" name="Oval 55"/>
          <p:cNvSpPr>
            <a:spLocks noChangeArrowheads="1"/>
          </p:cNvSpPr>
          <p:nvPr/>
        </p:nvSpPr>
        <p:spPr bwMode="auto">
          <a:xfrm>
            <a:off x="3924300" y="1052513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92" name="Oval 56"/>
          <p:cNvSpPr>
            <a:spLocks noChangeArrowheads="1"/>
          </p:cNvSpPr>
          <p:nvPr/>
        </p:nvSpPr>
        <p:spPr bwMode="auto">
          <a:xfrm>
            <a:off x="4356100" y="5445125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93" name="Oval 57"/>
          <p:cNvSpPr>
            <a:spLocks noChangeArrowheads="1"/>
          </p:cNvSpPr>
          <p:nvPr/>
        </p:nvSpPr>
        <p:spPr bwMode="auto">
          <a:xfrm>
            <a:off x="6877050" y="3284538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94" name="Oval 58"/>
          <p:cNvSpPr>
            <a:spLocks noChangeArrowheads="1"/>
          </p:cNvSpPr>
          <p:nvPr/>
        </p:nvSpPr>
        <p:spPr bwMode="auto">
          <a:xfrm>
            <a:off x="4787900" y="2276475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95" name="Oval 59"/>
          <p:cNvSpPr>
            <a:spLocks noChangeArrowheads="1"/>
          </p:cNvSpPr>
          <p:nvPr/>
        </p:nvSpPr>
        <p:spPr bwMode="auto">
          <a:xfrm>
            <a:off x="1619250" y="34290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96" name="Oval 60"/>
          <p:cNvSpPr>
            <a:spLocks noChangeArrowheads="1"/>
          </p:cNvSpPr>
          <p:nvPr/>
        </p:nvSpPr>
        <p:spPr bwMode="auto">
          <a:xfrm>
            <a:off x="2771775" y="21336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97" name="Oval 61"/>
          <p:cNvSpPr>
            <a:spLocks noChangeArrowheads="1"/>
          </p:cNvSpPr>
          <p:nvPr/>
        </p:nvSpPr>
        <p:spPr bwMode="auto">
          <a:xfrm>
            <a:off x="7308850" y="4221163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98" name="Oval 62"/>
          <p:cNvSpPr>
            <a:spLocks noChangeArrowheads="1"/>
          </p:cNvSpPr>
          <p:nvPr/>
        </p:nvSpPr>
        <p:spPr bwMode="auto">
          <a:xfrm>
            <a:off x="5076825" y="4652963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34929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6948488" y="3860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6588125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6516688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622776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63722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65881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6661150" y="56610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7092950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7596188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5221288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5437188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5148263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19"/>
          <p:cNvSpPr>
            <a:spLocks noChangeArrowheads="1"/>
          </p:cNvSpPr>
          <p:nvPr/>
        </p:nvSpPr>
        <p:spPr bwMode="auto">
          <a:xfrm>
            <a:off x="5724525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6589713" y="22050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Oval 21"/>
          <p:cNvSpPr>
            <a:spLocks noChangeArrowheads="1"/>
          </p:cNvSpPr>
          <p:nvPr/>
        </p:nvSpPr>
        <p:spPr bwMode="auto">
          <a:xfrm>
            <a:off x="5653088" y="19161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Oval 22"/>
          <p:cNvSpPr>
            <a:spLocks noChangeArrowheads="1"/>
          </p:cNvSpPr>
          <p:nvPr/>
        </p:nvSpPr>
        <p:spPr bwMode="auto">
          <a:xfrm>
            <a:off x="6229350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6013450" y="1844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6013450" y="27082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68056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7237413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Oval 39"/>
          <p:cNvSpPr>
            <a:spLocks noChangeArrowheads="1"/>
          </p:cNvSpPr>
          <p:nvPr/>
        </p:nvSpPr>
        <p:spPr bwMode="auto">
          <a:xfrm>
            <a:off x="1979613" y="14843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Oval 40"/>
          <p:cNvSpPr>
            <a:spLocks noChangeArrowheads="1"/>
          </p:cNvSpPr>
          <p:nvPr/>
        </p:nvSpPr>
        <p:spPr bwMode="auto">
          <a:xfrm>
            <a:off x="13319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Oval 41"/>
          <p:cNvSpPr>
            <a:spLocks noChangeArrowheads="1"/>
          </p:cNvSpPr>
          <p:nvPr/>
        </p:nvSpPr>
        <p:spPr bwMode="auto">
          <a:xfrm>
            <a:off x="34194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Oval 42"/>
          <p:cNvSpPr>
            <a:spLocks noChangeArrowheads="1"/>
          </p:cNvSpPr>
          <p:nvPr/>
        </p:nvSpPr>
        <p:spPr bwMode="auto">
          <a:xfrm>
            <a:off x="4067175" y="39338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Oval 43"/>
          <p:cNvSpPr>
            <a:spLocks noChangeArrowheads="1"/>
          </p:cNvSpPr>
          <p:nvPr/>
        </p:nvSpPr>
        <p:spPr bwMode="auto">
          <a:xfrm>
            <a:off x="4067175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Oval 44"/>
          <p:cNvSpPr>
            <a:spLocks noChangeArrowheads="1"/>
          </p:cNvSpPr>
          <p:nvPr/>
        </p:nvSpPr>
        <p:spPr bwMode="auto">
          <a:xfrm>
            <a:off x="3419475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Oval 45"/>
          <p:cNvSpPr>
            <a:spLocks noChangeArrowheads="1"/>
          </p:cNvSpPr>
          <p:nvPr/>
        </p:nvSpPr>
        <p:spPr bwMode="auto">
          <a:xfrm>
            <a:off x="3635375" y="2349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6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7" name="Oval 47"/>
          <p:cNvSpPr>
            <a:spLocks noChangeArrowheads="1"/>
          </p:cNvSpPr>
          <p:nvPr/>
        </p:nvSpPr>
        <p:spPr bwMode="auto">
          <a:xfrm>
            <a:off x="1403350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Oval 48"/>
          <p:cNvSpPr>
            <a:spLocks noChangeArrowheads="1"/>
          </p:cNvSpPr>
          <p:nvPr/>
        </p:nvSpPr>
        <p:spPr bwMode="auto">
          <a:xfrm>
            <a:off x="5867400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9" name="Oval 53"/>
          <p:cNvSpPr>
            <a:spLocks noChangeArrowheads="1"/>
          </p:cNvSpPr>
          <p:nvPr/>
        </p:nvSpPr>
        <p:spPr bwMode="auto">
          <a:xfrm>
            <a:off x="2268538" y="3500438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0" name="Oval 54"/>
          <p:cNvSpPr>
            <a:spLocks noChangeArrowheads="1"/>
          </p:cNvSpPr>
          <p:nvPr/>
        </p:nvSpPr>
        <p:spPr bwMode="auto">
          <a:xfrm>
            <a:off x="6156325" y="32131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14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types of questions could you study with clustering?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55570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An Example</a:t>
            </a:r>
            <a:endParaRPr lang="en-US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The ill-chosen 14 centers will achieve a better MSD than the well-chosen 2 centers 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3069488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Solution</a:t>
            </a:r>
            <a:endParaRPr lang="en-US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Penalize models with more clusters, according to how much extra fit would be expected from the additional clusters</a:t>
            </a:r>
          </a:p>
          <a:p>
            <a:pPr eaLnBrk="1" hangingPunct="1"/>
            <a:endParaRPr lang="en-GB" smtClean="0"/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1425207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Solution</a:t>
            </a:r>
            <a:endParaRPr lang="en-US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Penalize models with more clusters, according to how much extra fit would be expected from the additional </a:t>
            </a:r>
            <a:r>
              <a:rPr lang="en-GB" dirty="0" smtClean="0"/>
              <a:t>clusters</a:t>
            </a:r>
          </a:p>
          <a:p>
            <a:pPr eaLnBrk="1" hangingPunct="1"/>
            <a:endParaRPr lang="en-GB" dirty="0"/>
          </a:p>
          <a:p>
            <a:pPr eaLnBrk="1" hangingPunct="1"/>
            <a:r>
              <a:rPr lang="en-GB" dirty="0" smtClean="0"/>
              <a:t>What comes to mind?</a:t>
            </a:r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9403822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Solution</a:t>
            </a:r>
            <a:endParaRPr lang="en-US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Penalize models with more clusters, according to how much extra fit would be expected from the additional clusters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Common approach – the Bayesian Information Criterion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6520386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Bayesian Information Criterion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Raftery</a:t>
            </a:r>
            <a:r>
              <a:rPr lang="en-US" dirty="0" smtClean="0"/>
              <a:t>, 1995)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Assesses how much fit would be spuriously expected from a random N parameters</a:t>
            </a:r>
          </a:p>
          <a:p>
            <a:r>
              <a:rPr lang="en-US" dirty="0" smtClean="0"/>
              <a:t>Assesses how much fit you actually had</a:t>
            </a:r>
          </a:p>
          <a:p>
            <a:endParaRPr lang="en-US" dirty="0" smtClean="0"/>
          </a:p>
          <a:p>
            <a:r>
              <a:rPr lang="en-US" dirty="0" smtClean="0"/>
              <a:t>Finds the difference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6425890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Bayesian Information Criterion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Raftery</a:t>
            </a:r>
            <a:r>
              <a:rPr lang="en-US" dirty="0" smtClean="0"/>
              <a:t>, 1995)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math is… painful</a:t>
            </a:r>
          </a:p>
          <a:p>
            <a:endParaRPr lang="en-US" dirty="0" smtClean="0"/>
          </a:p>
          <a:p>
            <a:r>
              <a:rPr lang="en-US" dirty="0" smtClean="0"/>
              <a:t>See </a:t>
            </a:r>
            <a:r>
              <a:rPr lang="en-US" dirty="0" err="1" smtClean="0"/>
              <a:t>Raftery</a:t>
            </a:r>
            <a:r>
              <a:rPr lang="en-US" dirty="0" smtClean="0"/>
              <a:t>, 1995; many statistical packages can also compute this for you</a:t>
            </a:r>
          </a:p>
        </p:txBody>
      </p:sp>
    </p:spTree>
    <p:extLst>
      <p:ext uri="{BB962C8B-B14F-4D97-AF65-F5344CB8AC3E}">
        <p14:creationId xmlns:p14="http://schemas.microsoft.com/office/powerpoint/2010/main" val="209832776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So how many clusters?</a:t>
            </a:r>
            <a:endParaRPr lang="en-US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07413" cy="4525963"/>
          </a:xfrm>
        </p:spPr>
        <p:txBody>
          <a:bodyPr/>
          <a:lstStyle/>
          <a:p>
            <a:pPr eaLnBrk="1" hangingPunct="1"/>
            <a:r>
              <a:rPr lang="en-GB" smtClean="0"/>
              <a:t>Try several values of k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Find “best-fitting” set of clusters for each value of k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Choose k with best value of BiC</a:t>
            </a:r>
          </a:p>
        </p:txBody>
      </p:sp>
    </p:spTree>
    <p:extLst>
      <p:ext uri="{BB962C8B-B14F-4D97-AF65-F5344CB8AC3E}">
        <p14:creationId xmlns:p14="http://schemas.microsoft.com/office/powerpoint/2010/main" val="369032141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55804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do a set of hands-on 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Apply k-means using the following points and </a:t>
            </a:r>
            <a:r>
              <a:rPr lang="en-US" dirty="0" smtClean="0"/>
              <a:t>centroids</a:t>
            </a:r>
          </a:p>
          <a:p>
            <a:endParaRPr lang="en-US" dirty="0"/>
          </a:p>
          <a:p>
            <a:r>
              <a:rPr lang="en-US" dirty="0" smtClean="0"/>
              <a:t>Everyone gets to volunteer!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37270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6948488" y="3860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6588125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6516688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622776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63722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65881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6661150" y="56610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7092950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7596188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5221288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5437188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5148263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19"/>
          <p:cNvSpPr>
            <a:spLocks noChangeArrowheads="1"/>
          </p:cNvSpPr>
          <p:nvPr/>
        </p:nvSpPr>
        <p:spPr bwMode="auto">
          <a:xfrm>
            <a:off x="5724525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6589713" y="22050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Oval 21"/>
          <p:cNvSpPr>
            <a:spLocks noChangeArrowheads="1"/>
          </p:cNvSpPr>
          <p:nvPr/>
        </p:nvSpPr>
        <p:spPr bwMode="auto">
          <a:xfrm>
            <a:off x="5653088" y="19161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Oval 22"/>
          <p:cNvSpPr>
            <a:spLocks noChangeArrowheads="1"/>
          </p:cNvSpPr>
          <p:nvPr/>
        </p:nvSpPr>
        <p:spPr bwMode="auto">
          <a:xfrm>
            <a:off x="6229350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6013450" y="1844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6013450" y="27082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68056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7237413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Oval 39"/>
          <p:cNvSpPr>
            <a:spLocks noChangeArrowheads="1"/>
          </p:cNvSpPr>
          <p:nvPr/>
        </p:nvSpPr>
        <p:spPr bwMode="auto">
          <a:xfrm>
            <a:off x="1979613" y="14843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Oval 40"/>
          <p:cNvSpPr>
            <a:spLocks noChangeArrowheads="1"/>
          </p:cNvSpPr>
          <p:nvPr/>
        </p:nvSpPr>
        <p:spPr bwMode="auto">
          <a:xfrm>
            <a:off x="13319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Oval 41"/>
          <p:cNvSpPr>
            <a:spLocks noChangeArrowheads="1"/>
          </p:cNvSpPr>
          <p:nvPr/>
        </p:nvSpPr>
        <p:spPr bwMode="auto">
          <a:xfrm>
            <a:off x="34194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Oval 42"/>
          <p:cNvSpPr>
            <a:spLocks noChangeArrowheads="1"/>
          </p:cNvSpPr>
          <p:nvPr/>
        </p:nvSpPr>
        <p:spPr bwMode="auto">
          <a:xfrm>
            <a:off x="4067175" y="39338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Oval 43"/>
          <p:cNvSpPr>
            <a:spLocks noChangeArrowheads="1"/>
          </p:cNvSpPr>
          <p:nvPr/>
        </p:nvSpPr>
        <p:spPr bwMode="auto">
          <a:xfrm>
            <a:off x="4067175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Oval 44"/>
          <p:cNvSpPr>
            <a:spLocks noChangeArrowheads="1"/>
          </p:cNvSpPr>
          <p:nvPr/>
        </p:nvSpPr>
        <p:spPr bwMode="auto">
          <a:xfrm>
            <a:off x="3419475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Oval 45"/>
          <p:cNvSpPr>
            <a:spLocks noChangeArrowheads="1"/>
          </p:cNvSpPr>
          <p:nvPr/>
        </p:nvSpPr>
        <p:spPr bwMode="auto">
          <a:xfrm>
            <a:off x="3635375" y="2349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6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7" name="Oval 47"/>
          <p:cNvSpPr>
            <a:spLocks noChangeArrowheads="1"/>
          </p:cNvSpPr>
          <p:nvPr/>
        </p:nvSpPr>
        <p:spPr bwMode="auto">
          <a:xfrm>
            <a:off x="1403350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Oval 48"/>
          <p:cNvSpPr>
            <a:spLocks noChangeArrowheads="1"/>
          </p:cNvSpPr>
          <p:nvPr/>
        </p:nvSpPr>
        <p:spPr bwMode="auto">
          <a:xfrm>
            <a:off x="5867400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Oval 53"/>
          <p:cNvSpPr>
            <a:spLocks noChangeArrowheads="1"/>
          </p:cNvSpPr>
          <p:nvPr/>
        </p:nvSpPr>
        <p:spPr bwMode="auto">
          <a:xfrm>
            <a:off x="1447800" y="990600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Oval 54"/>
          <p:cNvSpPr>
            <a:spLocks noChangeArrowheads="1"/>
          </p:cNvSpPr>
          <p:nvPr/>
        </p:nvSpPr>
        <p:spPr bwMode="auto">
          <a:xfrm>
            <a:off x="7620000" y="9906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Oval 54"/>
          <p:cNvSpPr>
            <a:spLocks noChangeArrowheads="1"/>
          </p:cNvSpPr>
          <p:nvPr/>
        </p:nvSpPr>
        <p:spPr bwMode="auto">
          <a:xfrm>
            <a:off x="7772400" y="57150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Oval 54"/>
          <p:cNvSpPr>
            <a:spLocks noChangeArrowheads="1"/>
          </p:cNvSpPr>
          <p:nvPr/>
        </p:nvSpPr>
        <p:spPr bwMode="auto">
          <a:xfrm>
            <a:off x="1447800" y="57912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Oval 54"/>
          <p:cNvSpPr>
            <a:spLocks noChangeArrowheads="1"/>
          </p:cNvSpPr>
          <p:nvPr/>
        </p:nvSpPr>
        <p:spPr bwMode="auto">
          <a:xfrm>
            <a:off x="4724400" y="32004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837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Topic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Factor Analysis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Not the same as </a:t>
            </a:r>
            <a:r>
              <a:rPr lang="en-US" dirty="0" smtClean="0"/>
              <a:t>clustering</a:t>
            </a:r>
            <a:endParaRPr lang="en-US" dirty="0" smtClean="0"/>
          </a:p>
          <a:p>
            <a:pPr lvl="1"/>
            <a:r>
              <a:rPr lang="en-US" dirty="0" smtClean="0"/>
              <a:t>Factor analysis finds how data features/variables/items group together</a:t>
            </a:r>
          </a:p>
          <a:p>
            <a:pPr lvl="1"/>
            <a:r>
              <a:rPr lang="en-US" dirty="0" smtClean="0"/>
              <a:t>Clustering finds how data points/students group together</a:t>
            </a:r>
          </a:p>
          <a:p>
            <a:pPr lvl="1"/>
            <a:endParaRPr lang="en-US" dirty="0"/>
          </a:p>
          <a:p>
            <a:r>
              <a:rPr lang="en-US" dirty="0" smtClean="0"/>
              <a:t>In many cases, one problem can be transformed into the other</a:t>
            </a:r>
          </a:p>
          <a:p>
            <a:r>
              <a:rPr lang="en-US" dirty="0" smtClean="0"/>
              <a:t>But conceptually still not the same thing</a:t>
            </a:r>
          </a:p>
          <a:p>
            <a:endParaRPr lang="en-US" dirty="0"/>
          </a:p>
          <a:p>
            <a:r>
              <a:rPr lang="en-US" dirty="0" smtClean="0"/>
              <a:t>Next class!</a:t>
            </a:r>
          </a:p>
        </p:txBody>
      </p:sp>
    </p:spTree>
    <p:extLst>
      <p:ext uri="{BB962C8B-B14F-4D97-AF65-F5344CB8AC3E}">
        <p14:creationId xmlns:p14="http://schemas.microsoft.com/office/powerpoint/2010/main" val="70131256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2895600" y="3962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2438400" y="3962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2514600" y="426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2971800" y="3733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2895600" y="4343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26670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1981200" y="3657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2209800" y="3429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19050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28194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23622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2971800" y="2590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19"/>
          <p:cNvSpPr>
            <a:spLocks noChangeArrowheads="1"/>
          </p:cNvSpPr>
          <p:nvPr/>
        </p:nvSpPr>
        <p:spPr bwMode="auto">
          <a:xfrm>
            <a:off x="3124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25146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Oval 21"/>
          <p:cNvSpPr>
            <a:spLocks noChangeArrowheads="1"/>
          </p:cNvSpPr>
          <p:nvPr/>
        </p:nvSpPr>
        <p:spPr bwMode="auto">
          <a:xfrm>
            <a:off x="2743200" y="2057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Oval 22"/>
          <p:cNvSpPr>
            <a:spLocks noChangeArrowheads="1"/>
          </p:cNvSpPr>
          <p:nvPr/>
        </p:nvSpPr>
        <p:spPr bwMode="auto">
          <a:xfrm>
            <a:off x="3048000" y="3124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2743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3581400" y="2895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30480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2362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Oval 39"/>
          <p:cNvSpPr>
            <a:spLocks noChangeArrowheads="1"/>
          </p:cNvSpPr>
          <p:nvPr/>
        </p:nvSpPr>
        <p:spPr bwMode="auto">
          <a:xfrm>
            <a:off x="3810000" y="2743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Oval 40"/>
          <p:cNvSpPr>
            <a:spLocks noChangeArrowheads="1"/>
          </p:cNvSpPr>
          <p:nvPr/>
        </p:nvSpPr>
        <p:spPr bwMode="auto">
          <a:xfrm>
            <a:off x="3429000" y="2590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Oval 41"/>
          <p:cNvSpPr>
            <a:spLocks noChangeArrowheads="1"/>
          </p:cNvSpPr>
          <p:nvPr/>
        </p:nvSpPr>
        <p:spPr bwMode="auto">
          <a:xfrm>
            <a:off x="7772400" y="5638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Oval 42"/>
          <p:cNvSpPr>
            <a:spLocks noChangeArrowheads="1"/>
          </p:cNvSpPr>
          <p:nvPr/>
        </p:nvSpPr>
        <p:spPr bwMode="auto">
          <a:xfrm>
            <a:off x="27432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Oval 43"/>
          <p:cNvSpPr>
            <a:spLocks noChangeArrowheads="1"/>
          </p:cNvSpPr>
          <p:nvPr/>
        </p:nvSpPr>
        <p:spPr bwMode="auto">
          <a:xfrm>
            <a:off x="7772400" y="762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Oval 44"/>
          <p:cNvSpPr>
            <a:spLocks noChangeArrowheads="1"/>
          </p:cNvSpPr>
          <p:nvPr/>
        </p:nvSpPr>
        <p:spPr bwMode="auto">
          <a:xfrm>
            <a:off x="3419475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Oval 45"/>
          <p:cNvSpPr>
            <a:spLocks noChangeArrowheads="1"/>
          </p:cNvSpPr>
          <p:nvPr/>
        </p:nvSpPr>
        <p:spPr bwMode="auto">
          <a:xfrm>
            <a:off x="3635375" y="2349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6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7" name="Oval 47"/>
          <p:cNvSpPr>
            <a:spLocks noChangeArrowheads="1"/>
          </p:cNvSpPr>
          <p:nvPr/>
        </p:nvSpPr>
        <p:spPr bwMode="auto">
          <a:xfrm>
            <a:off x="2743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Oval 48"/>
          <p:cNvSpPr>
            <a:spLocks noChangeArrowheads="1"/>
          </p:cNvSpPr>
          <p:nvPr/>
        </p:nvSpPr>
        <p:spPr bwMode="auto">
          <a:xfrm>
            <a:off x="2286000" y="3810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Oval 53"/>
          <p:cNvSpPr>
            <a:spLocks noChangeArrowheads="1"/>
          </p:cNvSpPr>
          <p:nvPr/>
        </p:nvSpPr>
        <p:spPr bwMode="auto">
          <a:xfrm>
            <a:off x="1447800" y="990600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Oval 54"/>
          <p:cNvSpPr>
            <a:spLocks noChangeArrowheads="1"/>
          </p:cNvSpPr>
          <p:nvPr/>
        </p:nvSpPr>
        <p:spPr bwMode="auto">
          <a:xfrm>
            <a:off x="7620000" y="9906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Oval 54"/>
          <p:cNvSpPr>
            <a:spLocks noChangeArrowheads="1"/>
          </p:cNvSpPr>
          <p:nvPr/>
        </p:nvSpPr>
        <p:spPr bwMode="auto">
          <a:xfrm>
            <a:off x="7772400" y="57150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Oval 54"/>
          <p:cNvSpPr>
            <a:spLocks noChangeArrowheads="1"/>
          </p:cNvSpPr>
          <p:nvPr/>
        </p:nvSpPr>
        <p:spPr bwMode="auto">
          <a:xfrm>
            <a:off x="1447800" y="57912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Oval 54"/>
          <p:cNvSpPr>
            <a:spLocks noChangeArrowheads="1"/>
          </p:cNvSpPr>
          <p:nvPr/>
        </p:nvSpPr>
        <p:spPr bwMode="auto">
          <a:xfrm>
            <a:off x="4724400" y="32004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57945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2895600" y="3962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2438400" y="3962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2514600" y="426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2971800" y="3733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2895600" y="4343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26670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1981200" y="3657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2209800" y="3429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19050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28194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23622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2971800" y="2590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19"/>
          <p:cNvSpPr>
            <a:spLocks noChangeArrowheads="1"/>
          </p:cNvSpPr>
          <p:nvPr/>
        </p:nvSpPr>
        <p:spPr bwMode="auto">
          <a:xfrm>
            <a:off x="3124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25146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Oval 21"/>
          <p:cNvSpPr>
            <a:spLocks noChangeArrowheads="1"/>
          </p:cNvSpPr>
          <p:nvPr/>
        </p:nvSpPr>
        <p:spPr bwMode="auto">
          <a:xfrm>
            <a:off x="2743200" y="2057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Oval 22"/>
          <p:cNvSpPr>
            <a:spLocks noChangeArrowheads="1"/>
          </p:cNvSpPr>
          <p:nvPr/>
        </p:nvSpPr>
        <p:spPr bwMode="auto">
          <a:xfrm>
            <a:off x="3048000" y="3124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2743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3581400" y="2895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30480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2362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Oval 39"/>
          <p:cNvSpPr>
            <a:spLocks noChangeArrowheads="1"/>
          </p:cNvSpPr>
          <p:nvPr/>
        </p:nvSpPr>
        <p:spPr bwMode="auto">
          <a:xfrm>
            <a:off x="3810000" y="2743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Oval 40"/>
          <p:cNvSpPr>
            <a:spLocks noChangeArrowheads="1"/>
          </p:cNvSpPr>
          <p:nvPr/>
        </p:nvSpPr>
        <p:spPr bwMode="auto">
          <a:xfrm>
            <a:off x="3429000" y="2590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Oval 41"/>
          <p:cNvSpPr>
            <a:spLocks noChangeArrowheads="1"/>
          </p:cNvSpPr>
          <p:nvPr/>
        </p:nvSpPr>
        <p:spPr bwMode="auto">
          <a:xfrm>
            <a:off x="7781925" y="3208337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Oval 42"/>
          <p:cNvSpPr>
            <a:spLocks noChangeArrowheads="1"/>
          </p:cNvSpPr>
          <p:nvPr/>
        </p:nvSpPr>
        <p:spPr bwMode="auto">
          <a:xfrm>
            <a:off x="27432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Oval 43"/>
          <p:cNvSpPr>
            <a:spLocks noChangeArrowheads="1"/>
          </p:cNvSpPr>
          <p:nvPr/>
        </p:nvSpPr>
        <p:spPr bwMode="auto">
          <a:xfrm>
            <a:off x="4067175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Oval 44"/>
          <p:cNvSpPr>
            <a:spLocks noChangeArrowheads="1"/>
          </p:cNvSpPr>
          <p:nvPr/>
        </p:nvSpPr>
        <p:spPr bwMode="auto">
          <a:xfrm>
            <a:off x="3419475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Oval 45"/>
          <p:cNvSpPr>
            <a:spLocks noChangeArrowheads="1"/>
          </p:cNvSpPr>
          <p:nvPr/>
        </p:nvSpPr>
        <p:spPr bwMode="auto">
          <a:xfrm>
            <a:off x="3635375" y="2349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6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7" name="Oval 47"/>
          <p:cNvSpPr>
            <a:spLocks noChangeArrowheads="1"/>
          </p:cNvSpPr>
          <p:nvPr/>
        </p:nvSpPr>
        <p:spPr bwMode="auto">
          <a:xfrm>
            <a:off x="2743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Oval 48"/>
          <p:cNvSpPr>
            <a:spLocks noChangeArrowheads="1"/>
          </p:cNvSpPr>
          <p:nvPr/>
        </p:nvSpPr>
        <p:spPr bwMode="auto">
          <a:xfrm>
            <a:off x="2286000" y="3810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Oval 53"/>
          <p:cNvSpPr>
            <a:spLocks noChangeArrowheads="1"/>
          </p:cNvSpPr>
          <p:nvPr/>
        </p:nvSpPr>
        <p:spPr bwMode="auto">
          <a:xfrm>
            <a:off x="1447800" y="990600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Oval 54"/>
          <p:cNvSpPr>
            <a:spLocks noChangeArrowheads="1"/>
          </p:cNvSpPr>
          <p:nvPr/>
        </p:nvSpPr>
        <p:spPr bwMode="auto">
          <a:xfrm>
            <a:off x="7772400" y="9906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Oval 54"/>
          <p:cNvSpPr>
            <a:spLocks noChangeArrowheads="1"/>
          </p:cNvSpPr>
          <p:nvPr/>
        </p:nvSpPr>
        <p:spPr bwMode="auto">
          <a:xfrm>
            <a:off x="7772400" y="57150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Oval 54"/>
          <p:cNvSpPr>
            <a:spLocks noChangeArrowheads="1"/>
          </p:cNvSpPr>
          <p:nvPr/>
        </p:nvSpPr>
        <p:spPr bwMode="auto">
          <a:xfrm>
            <a:off x="1447800" y="57912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Oval 54"/>
          <p:cNvSpPr>
            <a:spLocks noChangeArrowheads="1"/>
          </p:cNvSpPr>
          <p:nvPr/>
        </p:nvSpPr>
        <p:spPr bwMode="auto">
          <a:xfrm>
            <a:off x="4724400" y="32004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91264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2895600" y="3962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2438400" y="3962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2514600" y="426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2971800" y="3733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2895600" y="4343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26670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1981200" y="3657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2209800" y="3429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19050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28194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23622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2971800" y="2590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19"/>
          <p:cNvSpPr>
            <a:spLocks noChangeArrowheads="1"/>
          </p:cNvSpPr>
          <p:nvPr/>
        </p:nvSpPr>
        <p:spPr bwMode="auto">
          <a:xfrm>
            <a:off x="3124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25146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Oval 21"/>
          <p:cNvSpPr>
            <a:spLocks noChangeArrowheads="1"/>
          </p:cNvSpPr>
          <p:nvPr/>
        </p:nvSpPr>
        <p:spPr bwMode="auto">
          <a:xfrm>
            <a:off x="2743200" y="2057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Oval 22"/>
          <p:cNvSpPr>
            <a:spLocks noChangeArrowheads="1"/>
          </p:cNvSpPr>
          <p:nvPr/>
        </p:nvSpPr>
        <p:spPr bwMode="auto">
          <a:xfrm>
            <a:off x="3048000" y="3124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2743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3581400" y="2895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30480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2362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Oval 39"/>
          <p:cNvSpPr>
            <a:spLocks noChangeArrowheads="1"/>
          </p:cNvSpPr>
          <p:nvPr/>
        </p:nvSpPr>
        <p:spPr bwMode="auto">
          <a:xfrm>
            <a:off x="3810000" y="2743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Oval 40"/>
          <p:cNvSpPr>
            <a:spLocks noChangeArrowheads="1"/>
          </p:cNvSpPr>
          <p:nvPr/>
        </p:nvSpPr>
        <p:spPr bwMode="auto">
          <a:xfrm>
            <a:off x="3429000" y="2590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Oval 41"/>
          <p:cNvSpPr>
            <a:spLocks noChangeArrowheads="1"/>
          </p:cNvSpPr>
          <p:nvPr/>
        </p:nvSpPr>
        <p:spPr bwMode="auto">
          <a:xfrm>
            <a:off x="34194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Oval 42"/>
          <p:cNvSpPr>
            <a:spLocks noChangeArrowheads="1"/>
          </p:cNvSpPr>
          <p:nvPr/>
        </p:nvSpPr>
        <p:spPr bwMode="auto">
          <a:xfrm>
            <a:off x="27432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Oval 43"/>
          <p:cNvSpPr>
            <a:spLocks noChangeArrowheads="1"/>
          </p:cNvSpPr>
          <p:nvPr/>
        </p:nvSpPr>
        <p:spPr bwMode="auto">
          <a:xfrm>
            <a:off x="4067175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Oval 44"/>
          <p:cNvSpPr>
            <a:spLocks noChangeArrowheads="1"/>
          </p:cNvSpPr>
          <p:nvPr/>
        </p:nvSpPr>
        <p:spPr bwMode="auto">
          <a:xfrm>
            <a:off x="3419475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Oval 45"/>
          <p:cNvSpPr>
            <a:spLocks noChangeArrowheads="1"/>
          </p:cNvSpPr>
          <p:nvPr/>
        </p:nvSpPr>
        <p:spPr bwMode="auto">
          <a:xfrm>
            <a:off x="3635375" y="2349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6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7" name="Oval 47"/>
          <p:cNvSpPr>
            <a:spLocks noChangeArrowheads="1"/>
          </p:cNvSpPr>
          <p:nvPr/>
        </p:nvSpPr>
        <p:spPr bwMode="auto">
          <a:xfrm>
            <a:off x="2743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Oval 48"/>
          <p:cNvSpPr>
            <a:spLocks noChangeArrowheads="1"/>
          </p:cNvSpPr>
          <p:nvPr/>
        </p:nvSpPr>
        <p:spPr bwMode="auto">
          <a:xfrm>
            <a:off x="2286000" y="3810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Oval 53"/>
          <p:cNvSpPr>
            <a:spLocks noChangeArrowheads="1"/>
          </p:cNvSpPr>
          <p:nvPr/>
        </p:nvSpPr>
        <p:spPr bwMode="auto">
          <a:xfrm>
            <a:off x="1447800" y="990600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Oval 54"/>
          <p:cNvSpPr>
            <a:spLocks noChangeArrowheads="1"/>
          </p:cNvSpPr>
          <p:nvPr/>
        </p:nvSpPr>
        <p:spPr bwMode="auto">
          <a:xfrm>
            <a:off x="7620000" y="9906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Oval 54"/>
          <p:cNvSpPr>
            <a:spLocks noChangeArrowheads="1"/>
          </p:cNvSpPr>
          <p:nvPr/>
        </p:nvSpPr>
        <p:spPr bwMode="auto">
          <a:xfrm>
            <a:off x="7772400" y="57150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Oval 54"/>
          <p:cNvSpPr>
            <a:spLocks noChangeArrowheads="1"/>
          </p:cNvSpPr>
          <p:nvPr/>
        </p:nvSpPr>
        <p:spPr bwMode="auto">
          <a:xfrm>
            <a:off x="1447800" y="57912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Oval 54"/>
          <p:cNvSpPr>
            <a:spLocks noChangeArrowheads="1"/>
          </p:cNvSpPr>
          <p:nvPr/>
        </p:nvSpPr>
        <p:spPr bwMode="auto">
          <a:xfrm>
            <a:off x="4724400" y="32004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96013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2895600" y="3962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2438400" y="3962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2514600" y="426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2971800" y="3733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2895600" y="4343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26670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1981200" y="3657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2209800" y="3429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19050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28194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23622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2971800" y="2590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19"/>
          <p:cNvSpPr>
            <a:spLocks noChangeArrowheads="1"/>
          </p:cNvSpPr>
          <p:nvPr/>
        </p:nvSpPr>
        <p:spPr bwMode="auto">
          <a:xfrm>
            <a:off x="3124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25146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Oval 21"/>
          <p:cNvSpPr>
            <a:spLocks noChangeArrowheads="1"/>
          </p:cNvSpPr>
          <p:nvPr/>
        </p:nvSpPr>
        <p:spPr bwMode="auto">
          <a:xfrm>
            <a:off x="2743200" y="2057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Oval 22"/>
          <p:cNvSpPr>
            <a:spLocks noChangeArrowheads="1"/>
          </p:cNvSpPr>
          <p:nvPr/>
        </p:nvSpPr>
        <p:spPr bwMode="auto">
          <a:xfrm>
            <a:off x="3048000" y="3124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2743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3581400" y="2895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30480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2362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Oval 39"/>
          <p:cNvSpPr>
            <a:spLocks noChangeArrowheads="1"/>
          </p:cNvSpPr>
          <p:nvPr/>
        </p:nvSpPr>
        <p:spPr bwMode="auto">
          <a:xfrm>
            <a:off x="3810000" y="2743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Oval 40"/>
          <p:cNvSpPr>
            <a:spLocks noChangeArrowheads="1"/>
          </p:cNvSpPr>
          <p:nvPr/>
        </p:nvSpPr>
        <p:spPr bwMode="auto">
          <a:xfrm>
            <a:off x="3429000" y="2590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Oval 41"/>
          <p:cNvSpPr>
            <a:spLocks noChangeArrowheads="1"/>
          </p:cNvSpPr>
          <p:nvPr/>
        </p:nvSpPr>
        <p:spPr bwMode="auto">
          <a:xfrm>
            <a:off x="34194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Oval 42"/>
          <p:cNvSpPr>
            <a:spLocks noChangeArrowheads="1"/>
          </p:cNvSpPr>
          <p:nvPr/>
        </p:nvSpPr>
        <p:spPr bwMode="auto">
          <a:xfrm>
            <a:off x="27432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Oval 43"/>
          <p:cNvSpPr>
            <a:spLocks noChangeArrowheads="1"/>
          </p:cNvSpPr>
          <p:nvPr/>
        </p:nvSpPr>
        <p:spPr bwMode="auto">
          <a:xfrm>
            <a:off x="4067175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Oval 44"/>
          <p:cNvSpPr>
            <a:spLocks noChangeArrowheads="1"/>
          </p:cNvSpPr>
          <p:nvPr/>
        </p:nvSpPr>
        <p:spPr bwMode="auto">
          <a:xfrm>
            <a:off x="3419475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Oval 45"/>
          <p:cNvSpPr>
            <a:spLocks noChangeArrowheads="1"/>
          </p:cNvSpPr>
          <p:nvPr/>
        </p:nvSpPr>
        <p:spPr bwMode="auto">
          <a:xfrm>
            <a:off x="3635375" y="2349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6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7" name="Oval 47"/>
          <p:cNvSpPr>
            <a:spLocks noChangeArrowheads="1"/>
          </p:cNvSpPr>
          <p:nvPr/>
        </p:nvSpPr>
        <p:spPr bwMode="auto">
          <a:xfrm>
            <a:off x="2743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Oval 48"/>
          <p:cNvSpPr>
            <a:spLocks noChangeArrowheads="1"/>
          </p:cNvSpPr>
          <p:nvPr/>
        </p:nvSpPr>
        <p:spPr bwMode="auto">
          <a:xfrm>
            <a:off x="2286000" y="3810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Oval 53"/>
          <p:cNvSpPr>
            <a:spLocks noChangeArrowheads="1"/>
          </p:cNvSpPr>
          <p:nvPr/>
        </p:nvSpPr>
        <p:spPr bwMode="auto">
          <a:xfrm>
            <a:off x="1447800" y="990600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Oval 54"/>
          <p:cNvSpPr>
            <a:spLocks noChangeArrowheads="1"/>
          </p:cNvSpPr>
          <p:nvPr/>
        </p:nvSpPr>
        <p:spPr bwMode="auto">
          <a:xfrm>
            <a:off x="1447800" y="57912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Oval 54"/>
          <p:cNvSpPr>
            <a:spLocks noChangeArrowheads="1"/>
          </p:cNvSpPr>
          <p:nvPr/>
        </p:nvSpPr>
        <p:spPr bwMode="auto">
          <a:xfrm>
            <a:off x="4724400" y="32004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5360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2895600" y="3962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2438400" y="3962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2514600" y="426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2971800" y="3733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2895600" y="4343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26670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1981200" y="3657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2209800" y="3429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19050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28194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23622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2971800" y="2590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19"/>
          <p:cNvSpPr>
            <a:spLocks noChangeArrowheads="1"/>
          </p:cNvSpPr>
          <p:nvPr/>
        </p:nvSpPr>
        <p:spPr bwMode="auto">
          <a:xfrm>
            <a:off x="3124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25146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Oval 21"/>
          <p:cNvSpPr>
            <a:spLocks noChangeArrowheads="1"/>
          </p:cNvSpPr>
          <p:nvPr/>
        </p:nvSpPr>
        <p:spPr bwMode="auto">
          <a:xfrm>
            <a:off x="2743200" y="2057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Oval 22"/>
          <p:cNvSpPr>
            <a:spLocks noChangeArrowheads="1"/>
          </p:cNvSpPr>
          <p:nvPr/>
        </p:nvSpPr>
        <p:spPr bwMode="auto">
          <a:xfrm>
            <a:off x="3048000" y="3124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2743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3581400" y="2895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30480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2362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Oval 39"/>
          <p:cNvSpPr>
            <a:spLocks noChangeArrowheads="1"/>
          </p:cNvSpPr>
          <p:nvPr/>
        </p:nvSpPr>
        <p:spPr bwMode="auto">
          <a:xfrm>
            <a:off x="3810000" y="2743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Oval 40"/>
          <p:cNvSpPr>
            <a:spLocks noChangeArrowheads="1"/>
          </p:cNvSpPr>
          <p:nvPr/>
        </p:nvSpPr>
        <p:spPr bwMode="auto">
          <a:xfrm>
            <a:off x="3429000" y="2590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Oval 41"/>
          <p:cNvSpPr>
            <a:spLocks noChangeArrowheads="1"/>
          </p:cNvSpPr>
          <p:nvPr/>
        </p:nvSpPr>
        <p:spPr bwMode="auto">
          <a:xfrm>
            <a:off x="34194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Oval 42"/>
          <p:cNvSpPr>
            <a:spLocks noChangeArrowheads="1"/>
          </p:cNvSpPr>
          <p:nvPr/>
        </p:nvSpPr>
        <p:spPr bwMode="auto">
          <a:xfrm>
            <a:off x="27432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Oval 43"/>
          <p:cNvSpPr>
            <a:spLocks noChangeArrowheads="1"/>
          </p:cNvSpPr>
          <p:nvPr/>
        </p:nvSpPr>
        <p:spPr bwMode="auto">
          <a:xfrm>
            <a:off x="4067175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Oval 44"/>
          <p:cNvSpPr>
            <a:spLocks noChangeArrowheads="1"/>
          </p:cNvSpPr>
          <p:nvPr/>
        </p:nvSpPr>
        <p:spPr bwMode="auto">
          <a:xfrm>
            <a:off x="3419475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Oval 45"/>
          <p:cNvSpPr>
            <a:spLocks noChangeArrowheads="1"/>
          </p:cNvSpPr>
          <p:nvPr/>
        </p:nvSpPr>
        <p:spPr bwMode="auto">
          <a:xfrm>
            <a:off x="3635375" y="2349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6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7" name="Oval 47"/>
          <p:cNvSpPr>
            <a:spLocks noChangeArrowheads="1"/>
          </p:cNvSpPr>
          <p:nvPr/>
        </p:nvSpPr>
        <p:spPr bwMode="auto">
          <a:xfrm>
            <a:off x="2743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Oval 48"/>
          <p:cNvSpPr>
            <a:spLocks noChangeArrowheads="1"/>
          </p:cNvSpPr>
          <p:nvPr/>
        </p:nvSpPr>
        <p:spPr bwMode="auto">
          <a:xfrm>
            <a:off x="2286000" y="3810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Oval 53"/>
          <p:cNvSpPr>
            <a:spLocks noChangeArrowheads="1"/>
          </p:cNvSpPr>
          <p:nvPr/>
        </p:nvSpPr>
        <p:spPr bwMode="auto">
          <a:xfrm>
            <a:off x="1447800" y="990600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Oval 54"/>
          <p:cNvSpPr>
            <a:spLocks noChangeArrowheads="1"/>
          </p:cNvSpPr>
          <p:nvPr/>
        </p:nvSpPr>
        <p:spPr bwMode="auto">
          <a:xfrm>
            <a:off x="1447800" y="57912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Oval 54"/>
          <p:cNvSpPr>
            <a:spLocks noChangeArrowheads="1"/>
          </p:cNvSpPr>
          <p:nvPr/>
        </p:nvSpPr>
        <p:spPr bwMode="auto">
          <a:xfrm>
            <a:off x="4724400" y="32004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Oval 54"/>
          <p:cNvSpPr>
            <a:spLocks noChangeArrowheads="1"/>
          </p:cNvSpPr>
          <p:nvPr/>
        </p:nvSpPr>
        <p:spPr bwMode="auto">
          <a:xfrm>
            <a:off x="2590800" y="30480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14391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2895600" y="3962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2438400" y="3962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2514600" y="426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2971800" y="3733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2895600" y="4343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26670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1981200" y="3657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2209800" y="3429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19050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28194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23622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2971800" y="2590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19"/>
          <p:cNvSpPr>
            <a:spLocks noChangeArrowheads="1"/>
          </p:cNvSpPr>
          <p:nvPr/>
        </p:nvSpPr>
        <p:spPr bwMode="auto">
          <a:xfrm>
            <a:off x="3124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25146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Oval 21"/>
          <p:cNvSpPr>
            <a:spLocks noChangeArrowheads="1"/>
          </p:cNvSpPr>
          <p:nvPr/>
        </p:nvSpPr>
        <p:spPr bwMode="auto">
          <a:xfrm>
            <a:off x="2743200" y="2057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Oval 22"/>
          <p:cNvSpPr>
            <a:spLocks noChangeArrowheads="1"/>
          </p:cNvSpPr>
          <p:nvPr/>
        </p:nvSpPr>
        <p:spPr bwMode="auto">
          <a:xfrm>
            <a:off x="3048000" y="3124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2743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3581400" y="2895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30480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2362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Oval 39"/>
          <p:cNvSpPr>
            <a:spLocks noChangeArrowheads="1"/>
          </p:cNvSpPr>
          <p:nvPr/>
        </p:nvSpPr>
        <p:spPr bwMode="auto">
          <a:xfrm>
            <a:off x="3810000" y="2743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Oval 40"/>
          <p:cNvSpPr>
            <a:spLocks noChangeArrowheads="1"/>
          </p:cNvSpPr>
          <p:nvPr/>
        </p:nvSpPr>
        <p:spPr bwMode="auto">
          <a:xfrm>
            <a:off x="3429000" y="2590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Oval 41"/>
          <p:cNvSpPr>
            <a:spLocks noChangeArrowheads="1"/>
          </p:cNvSpPr>
          <p:nvPr/>
        </p:nvSpPr>
        <p:spPr bwMode="auto">
          <a:xfrm>
            <a:off x="34194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Oval 42"/>
          <p:cNvSpPr>
            <a:spLocks noChangeArrowheads="1"/>
          </p:cNvSpPr>
          <p:nvPr/>
        </p:nvSpPr>
        <p:spPr bwMode="auto">
          <a:xfrm>
            <a:off x="27432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Oval 43"/>
          <p:cNvSpPr>
            <a:spLocks noChangeArrowheads="1"/>
          </p:cNvSpPr>
          <p:nvPr/>
        </p:nvSpPr>
        <p:spPr bwMode="auto">
          <a:xfrm>
            <a:off x="4067175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Oval 44"/>
          <p:cNvSpPr>
            <a:spLocks noChangeArrowheads="1"/>
          </p:cNvSpPr>
          <p:nvPr/>
        </p:nvSpPr>
        <p:spPr bwMode="auto">
          <a:xfrm>
            <a:off x="3419475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Oval 45"/>
          <p:cNvSpPr>
            <a:spLocks noChangeArrowheads="1"/>
          </p:cNvSpPr>
          <p:nvPr/>
        </p:nvSpPr>
        <p:spPr bwMode="auto">
          <a:xfrm>
            <a:off x="3635375" y="2349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6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7" name="Oval 47"/>
          <p:cNvSpPr>
            <a:spLocks noChangeArrowheads="1"/>
          </p:cNvSpPr>
          <p:nvPr/>
        </p:nvSpPr>
        <p:spPr bwMode="auto">
          <a:xfrm>
            <a:off x="2743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Oval 48"/>
          <p:cNvSpPr>
            <a:spLocks noChangeArrowheads="1"/>
          </p:cNvSpPr>
          <p:nvPr/>
        </p:nvSpPr>
        <p:spPr bwMode="auto">
          <a:xfrm>
            <a:off x="2286000" y="3810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Oval 53"/>
          <p:cNvSpPr>
            <a:spLocks noChangeArrowheads="1"/>
          </p:cNvSpPr>
          <p:nvPr/>
        </p:nvSpPr>
        <p:spPr bwMode="auto">
          <a:xfrm>
            <a:off x="1447800" y="990600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Oval 54"/>
          <p:cNvSpPr>
            <a:spLocks noChangeArrowheads="1"/>
          </p:cNvSpPr>
          <p:nvPr/>
        </p:nvSpPr>
        <p:spPr bwMode="auto">
          <a:xfrm>
            <a:off x="1447800" y="57912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Oval 54"/>
          <p:cNvSpPr>
            <a:spLocks noChangeArrowheads="1"/>
          </p:cNvSpPr>
          <p:nvPr/>
        </p:nvSpPr>
        <p:spPr bwMode="auto">
          <a:xfrm>
            <a:off x="4724400" y="32004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Oval 54"/>
          <p:cNvSpPr>
            <a:spLocks noChangeArrowheads="1"/>
          </p:cNvSpPr>
          <p:nvPr/>
        </p:nvSpPr>
        <p:spPr bwMode="auto">
          <a:xfrm>
            <a:off x="2590800" y="30480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Oval 5"/>
          <p:cNvSpPr>
            <a:spLocks noChangeArrowheads="1"/>
          </p:cNvSpPr>
          <p:nvPr/>
        </p:nvSpPr>
        <p:spPr bwMode="auto">
          <a:xfrm>
            <a:off x="3971925" y="14351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Oval 18"/>
          <p:cNvSpPr>
            <a:spLocks noChangeArrowheads="1"/>
          </p:cNvSpPr>
          <p:nvPr/>
        </p:nvSpPr>
        <p:spPr bwMode="auto">
          <a:xfrm>
            <a:off x="3971925" y="2921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Oval 19"/>
          <p:cNvSpPr>
            <a:spLocks noChangeArrowheads="1"/>
          </p:cNvSpPr>
          <p:nvPr/>
        </p:nvSpPr>
        <p:spPr bwMode="auto">
          <a:xfrm>
            <a:off x="4124325" y="5207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Oval 22"/>
          <p:cNvSpPr>
            <a:spLocks noChangeArrowheads="1"/>
          </p:cNvSpPr>
          <p:nvPr/>
        </p:nvSpPr>
        <p:spPr bwMode="auto">
          <a:xfrm>
            <a:off x="4048125" y="825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Oval 24"/>
          <p:cNvSpPr>
            <a:spLocks noChangeArrowheads="1"/>
          </p:cNvSpPr>
          <p:nvPr/>
        </p:nvSpPr>
        <p:spPr bwMode="auto">
          <a:xfrm>
            <a:off x="4581525" y="5969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Oval 25"/>
          <p:cNvSpPr>
            <a:spLocks noChangeArrowheads="1"/>
          </p:cNvSpPr>
          <p:nvPr/>
        </p:nvSpPr>
        <p:spPr bwMode="auto">
          <a:xfrm>
            <a:off x="4048125" y="1206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Oval 39"/>
          <p:cNvSpPr>
            <a:spLocks noChangeArrowheads="1"/>
          </p:cNvSpPr>
          <p:nvPr/>
        </p:nvSpPr>
        <p:spPr bwMode="auto">
          <a:xfrm>
            <a:off x="4810125" y="4445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Oval 40"/>
          <p:cNvSpPr>
            <a:spLocks noChangeArrowheads="1"/>
          </p:cNvSpPr>
          <p:nvPr/>
        </p:nvSpPr>
        <p:spPr bwMode="auto">
          <a:xfrm>
            <a:off x="4429125" y="292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Oval 41"/>
          <p:cNvSpPr>
            <a:spLocks noChangeArrowheads="1"/>
          </p:cNvSpPr>
          <p:nvPr/>
        </p:nvSpPr>
        <p:spPr bwMode="auto">
          <a:xfrm>
            <a:off x="4419600" y="91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Oval 43"/>
          <p:cNvSpPr>
            <a:spLocks noChangeArrowheads="1"/>
          </p:cNvSpPr>
          <p:nvPr/>
        </p:nvSpPr>
        <p:spPr bwMode="auto">
          <a:xfrm>
            <a:off x="5067300" y="26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53988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2895600" y="3962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2438400" y="3962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2514600" y="426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2971800" y="3733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2895600" y="4343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26670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1981200" y="3657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2209800" y="3429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19050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28194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23622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2971800" y="2590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19"/>
          <p:cNvSpPr>
            <a:spLocks noChangeArrowheads="1"/>
          </p:cNvSpPr>
          <p:nvPr/>
        </p:nvSpPr>
        <p:spPr bwMode="auto">
          <a:xfrm>
            <a:off x="47244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25146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Oval 21"/>
          <p:cNvSpPr>
            <a:spLocks noChangeArrowheads="1"/>
          </p:cNvSpPr>
          <p:nvPr/>
        </p:nvSpPr>
        <p:spPr bwMode="auto">
          <a:xfrm>
            <a:off x="2743200" y="2057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Oval 22"/>
          <p:cNvSpPr>
            <a:spLocks noChangeArrowheads="1"/>
          </p:cNvSpPr>
          <p:nvPr/>
        </p:nvSpPr>
        <p:spPr bwMode="auto">
          <a:xfrm>
            <a:off x="46482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2743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51816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30480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2362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Oval 39"/>
          <p:cNvSpPr>
            <a:spLocks noChangeArrowheads="1"/>
          </p:cNvSpPr>
          <p:nvPr/>
        </p:nvSpPr>
        <p:spPr bwMode="auto">
          <a:xfrm>
            <a:off x="54102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Oval 40"/>
          <p:cNvSpPr>
            <a:spLocks noChangeArrowheads="1"/>
          </p:cNvSpPr>
          <p:nvPr/>
        </p:nvSpPr>
        <p:spPr bwMode="auto">
          <a:xfrm>
            <a:off x="5029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Oval 41"/>
          <p:cNvSpPr>
            <a:spLocks noChangeArrowheads="1"/>
          </p:cNvSpPr>
          <p:nvPr/>
        </p:nvSpPr>
        <p:spPr bwMode="auto">
          <a:xfrm>
            <a:off x="5019675" y="38989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Oval 42"/>
          <p:cNvSpPr>
            <a:spLocks noChangeArrowheads="1"/>
          </p:cNvSpPr>
          <p:nvPr/>
        </p:nvSpPr>
        <p:spPr bwMode="auto">
          <a:xfrm>
            <a:off x="27432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Oval 43"/>
          <p:cNvSpPr>
            <a:spLocks noChangeArrowheads="1"/>
          </p:cNvSpPr>
          <p:nvPr/>
        </p:nvSpPr>
        <p:spPr bwMode="auto">
          <a:xfrm>
            <a:off x="5667375" y="3251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Oval 44"/>
          <p:cNvSpPr>
            <a:spLocks noChangeArrowheads="1"/>
          </p:cNvSpPr>
          <p:nvPr/>
        </p:nvSpPr>
        <p:spPr bwMode="auto">
          <a:xfrm>
            <a:off x="5019675" y="2819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Oval 45"/>
          <p:cNvSpPr>
            <a:spLocks noChangeArrowheads="1"/>
          </p:cNvSpPr>
          <p:nvPr/>
        </p:nvSpPr>
        <p:spPr bwMode="auto">
          <a:xfrm>
            <a:off x="5235575" y="3035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6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7" name="Oval 47"/>
          <p:cNvSpPr>
            <a:spLocks noChangeArrowheads="1"/>
          </p:cNvSpPr>
          <p:nvPr/>
        </p:nvSpPr>
        <p:spPr bwMode="auto">
          <a:xfrm>
            <a:off x="2743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Oval 48"/>
          <p:cNvSpPr>
            <a:spLocks noChangeArrowheads="1"/>
          </p:cNvSpPr>
          <p:nvPr/>
        </p:nvSpPr>
        <p:spPr bwMode="auto">
          <a:xfrm>
            <a:off x="2286000" y="3810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Oval 53"/>
          <p:cNvSpPr>
            <a:spLocks noChangeArrowheads="1"/>
          </p:cNvSpPr>
          <p:nvPr/>
        </p:nvSpPr>
        <p:spPr bwMode="auto">
          <a:xfrm>
            <a:off x="1447800" y="990600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Oval 54"/>
          <p:cNvSpPr>
            <a:spLocks noChangeArrowheads="1"/>
          </p:cNvSpPr>
          <p:nvPr/>
        </p:nvSpPr>
        <p:spPr bwMode="auto">
          <a:xfrm>
            <a:off x="1447800" y="57912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Oval 54"/>
          <p:cNvSpPr>
            <a:spLocks noChangeArrowheads="1"/>
          </p:cNvSpPr>
          <p:nvPr/>
        </p:nvSpPr>
        <p:spPr bwMode="auto">
          <a:xfrm>
            <a:off x="8229600" y="33528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Oval 54"/>
          <p:cNvSpPr>
            <a:spLocks noChangeArrowheads="1"/>
          </p:cNvSpPr>
          <p:nvPr/>
        </p:nvSpPr>
        <p:spPr bwMode="auto">
          <a:xfrm>
            <a:off x="2590800" y="30480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Oval 5"/>
          <p:cNvSpPr>
            <a:spLocks noChangeArrowheads="1"/>
          </p:cNvSpPr>
          <p:nvPr/>
        </p:nvSpPr>
        <p:spPr bwMode="auto">
          <a:xfrm>
            <a:off x="7248525" y="40259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Oval 18"/>
          <p:cNvSpPr>
            <a:spLocks noChangeArrowheads="1"/>
          </p:cNvSpPr>
          <p:nvPr/>
        </p:nvSpPr>
        <p:spPr bwMode="auto">
          <a:xfrm>
            <a:off x="7248525" y="28829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Oval 19"/>
          <p:cNvSpPr>
            <a:spLocks noChangeArrowheads="1"/>
          </p:cNvSpPr>
          <p:nvPr/>
        </p:nvSpPr>
        <p:spPr bwMode="auto">
          <a:xfrm>
            <a:off x="7400925" y="31115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Oval 22"/>
          <p:cNvSpPr>
            <a:spLocks noChangeArrowheads="1"/>
          </p:cNvSpPr>
          <p:nvPr/>
        </p:nvSpPr>
        <p:spPr bwMode="auto">
          <a:xfrm>
            <a:off x="7324725" y="3416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Oval 24"/>
          <p:cNvSpPr>
            <a:spLocks noChangeArrowheads="1"/>
          </p:cNvSpPr>
          <p:nvPr/>
        </p:nvSpPr>
        <p:spPr bwMode="auto">
          <a:xfrm>
            <a:off x="7858125" y="3187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Oval 25"/>
          <p:cNvSpPr>
            <a:spLocks noChangeArrowheads="1"/>
          </p:cNvSpPr>
          <p:nvPr/>
        </p:nvSpPr>
        <p:spPr bwMode="auto">
          <a:xfrm>
            <a:off x="7324725" y="3797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Oval 39"/>
          <p:cNvSpPr>
            <a:spLocks noChangeArrowheads="1"/>
          </p:cNvSpPr>
          <p:nvPr/>
        </p:nvSpPr>
        <p:spPr bwMode="auto">
          <a:xfrm>
            <a:off x="8086725" y="30353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Oval 40"/>
          <p:cNvSpPr>
            <a:spLocks noChangeArrowheads="1"/>
          </p:cNvSpPr>
          <p:nvPr/>
        </p:nvSpPr>
        <p:spPr bwMode="auto">
          <a:xfrm>
            <a:off x="7705725" y="28829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Oval 41"/>
          <p:cNvSpPr>
            <a:spLocks noChangeArrowheads="1"/>
          </p:cNvSpPr>
          <p:nvPr/>
        </p:nvSpPr>
        <p:spPr bwMode="auto">
          <a:xfrm>
            <a:off x="76962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Oval 43"/>
          <p:cNvSpPr>
            <a:spLocks noChangeArrowheads="1"/>
          </p:cNvSpPr>
          <p:nvPr/>
        </p:nvSpPr>
        <p:spPr bwMode="auto">
          <a:xfrm>
            <a:off x="8343900" y="2857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26848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2895600" y="3962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2438400" y="3962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2514600" y="426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2971800" y="3733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2895600" y="4343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26670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1981200" y="3657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2209800" y="3429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19050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28194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23622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2971800" y="2590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19"/>
          <p:cNvSpPr>
            <a:spLocks noChangeArrowheads="1"/>
          </p:cNvSpPr>
          <p:nvPr/>
        </p:nvSpPr>
        <p:spPr bwMode="auto">
          <a:xfrm>
            <a:off x="47244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25146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Oval 21"/>
          <p:cNvSpPr>
            <a:spLocks noChangeArrowheads="1"/>
          </p:cNvSpPr>
          <p:nvPr/>
        </p:nvSpPr>
        <p:spPr bwMode="auto">
          <a:xfrm>
            <a:off x="2743200" y="2057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Oval 22"/>
          <p:cNvSpPr>
            <a:spLocks noChangeArrowheads="1"/>
          </p:cNvSpPr>
          <p:nvPr/>
        </p:nvSpPr>
        <p:spPr bwMode="auto">
          <a:xfrm>
            <a:off x="46482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2743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51816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30480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2362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Oval 39"/>
          <p:cNvSpPr>
            <a:spLocks noChangeArrowheads="1"/>
          </p:cNvSpPr>
          <p:nvPr/>
        </p:nvSpPr>
        <p:spPr bwMode="auto">
          <a:xfrm>
            <a:off x="54102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Oval 40"/>
          <p:cNvSpPr>
            <a:spLocks noChangeArrowheads="1"/>
          </p:cNvSpPr>
          <p:nvPr/>
        </p:nvSpPr>
        <p:spPr bwMode="auto">
          <a:xfrm>
            <a:off x="5029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Oval 41"/>
          <p:cNvSpPr>
            <a:spLocks noChangeArrowheads="1"/>
          </p:cNvSpPr>
          <p:nvPr/>
        </p:nvSpPr>
        <p:spPr bwMode="auto">
          <a:xfrm>
            <a:off x="5019675" y="38989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Oval 42"/>
          <p:cNvSpPr>
            <a:spLocks noChangeArrowheads="1"/>
          </p:cNvSpPr>
          <p:nvPr/>
        </p:nvSpPr>
        <p:spPr bwMode="auto">
          <a:xfrm>
            <a:off x="27432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Oval 43"/>
          <p:cNvSpPr>
            <a:spLocks noChangeArrowheads="1"/>
          </p:cNvSpPr>
          <p:nvPr/>
        </p:nvSpPr>
        <p:spPr bwMode="auto">
          <a:xfrm>
            <a:off x="5667375" y="3251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Oval 44"/>
          <p:cNvSpPr>
            <a:spLocks noChangeArrowheads="1"/>
          </p:cNvSpPr>
          <p:nvPr/>
        </p:nvSpPr>
        <p:spPr bwMode="auto">
          <a:xfrm>
            <a:off x="5019675" y="2819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Oval 45"/>
          <p:cNvSpPr>
            <a:spLocks noChangeArrowheads="1"/>
          </p:cNvSpPr>
          <p:nvPr/>
        </p:nvSpPr>
        <p:spPr bwMode="auto">
          <a:xfrm>
            <a:off x="5235575" y="3035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6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7" name="Oval 47"/>
          <p:cNvSpPr>
            <a:spLocks noChangeArrowheads="1"/>
          </p:cNvSpPr>
          <p:nvPr/>
        </p:nvSpPr>
        <p:spPr bwMode="auto">
          <a:xfrm>
            <a:off x="2743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Oval 48"/>
          <p:cNvSpPr>
            <a:spLocks noChangeArrowheads="1"/>
          </p:cNvSpPr>
          <p:nvPr/>
        </p:nvSpPr>
        <p:spPr bwMode="auto">
          <a:xfrm>
            <a:off x="2286000" y="3810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Oval 53"/>
          <p:cNvSpPr>
            <a:spLocks noChangeArrowheads="1"/>
          </p:cNvSpPr>
          <p:nvPr/>
        </p:nvSpPr>
        <p:spPr bwMode="auto">
          <a:xfrm>
            <a:off x="1447800" y="990600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Oval 54"/>
          <p:cNvSpPr>
            <a:spLocks noChangeArrowheads="1"/>
          </p:cNvSpPr>
          <p:nvPr/>
        </p:nvSpPr>
        <p:spPr bwMode="auto">
          <a:xfrm>
            <a:off x="1447800" y="57912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Oval 54"/>
          <p:cNvSpPr>
            <a:spLocks noChangeArrowheads="1"/>
          </p:cNvSpPr>
          <p:nvPr/>
        </p:nvSpPr>
        <p:spPr bwMode="auto">
          <a:xfrm>
            <a:off x="4724400" y="32004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Oval 54"/>
          <p:cNvSpPr>
            <a:spLocks noChangeArrowheads="1"/>
          </p:cNvSpPr>
          <p:nvPr/>
        </p:nvSpPr>
        <p:spPr bwMode="auto">
          <a:xfrm>
            <a:off x="2590800" y="30480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Oval 5"/>
          <p:cNvSpPr>
            <a:spLocks noChangeArrowheads="1"/>
          </p:cNvSpPr>
          <p:nvPr/>
        </p:nvSpPr>
        <p:spPr bwMode="auto">
          <a:xfrm>
            <a:off x="7248525" y="40259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Oval 18"/>
          <p:cNvSpPr>
            <a:spLocks noChangeArrowheads="1"/>
          </p:cNvSpPr>
          <p:nvPr/>
        </p:nvSpPr>
        <p:spPr bwMode="auto">
          <a:xfrm>
            <a:off x="7248525" y="28829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Oval 19"/>
          <p:cNvSpPr>
            <a:spLocks noChangeArrowheads="1"/>
          </p:cNvSpPr>
          <p:nvPr/>
        </p:nvSpPr>
        <p:spPr bwMode="auto">
          <a:xfrm>
            <a:off x="7400925" y="31115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Oval 22"/>
          <p:cNvSpPr>
            <a:spLocks noChangeArrowheads="1"/>
          </p:cNvSpPr>
          <p:nvPr/>
        </p:nvSpPr>
        <p:spPr bwMode="auto">
          <a:xfrm>
            <a:off x="7324725" y="3416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Oval 24"/>
          <p:cNvSpPr>
            <a:spLocks noChangeArrowheads="1"/>
          </p:cNvSpPr>
          <p:nvPr/>
        </p:nvSpPr>
        <p:spPr bwMode="auto">
          <a:xfrm>
            <a:off x="7858125" y="3187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Oval 25"/>
          <p:cNvSpPr>
            <a:spLocks noChangeArrowheads="1"/>
          </p:cNvSpPr>
          <p:nvPr/>
        </p:nvSpPr>
        <p:spPr bwMode="auto">
          <a:xfrm>
            <a:off x="7324725" y="3797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Oval 39"/>
          <p:cNvSpPr>
            <a:spLocks noChangeArrowheads="1"/>
          </p:cNvSpPr>
          <p:nvPr/>
        </p:nvSpPr>
        <p:spPr bwMode="auto">
          <a:xfrm>
            <a:off x="8086725" y="30353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Oval 40"/>
          <p:cNvSpPr>
            <a:spLocks noChangeArrowheads="1"/>
          </p:cNvSpPr>
          <p:nvPr/>
        </p:nvSpPr>
        <p:spPr bwMode="auto">
          <a:xfrm>
            <a:off x="7705725" y="28829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Oval 41"/>
          <p:cNvSpPr>
            <a:spLocks noChangeArrowheads="1"/>
          </p:cNvSpPr>
          <p:nvPr/>
        </p:nvSpPr>
        <p:spPr bwMode="auto">
          <a:xfrm>
            <a:off x="76962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Oval 43"/>
          <p:cNvSpPr>
            <a:spLocks noChangeArrowheads="1"/>
          </p:cNvSpPr>
          <p:nvPr/>
        </p:nvSpPr>
        <p:spPr bwMode="auto">
          <a:xfrm>
            <a:off x="8343900" y="2857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Oval 44"/>
          <p:cNvSpPr>
            <a:spLocks noChangeArrowheads="1"/>
          </p:cNvSpPr>
          <p:nvPr/>
        </p:nvSpPr>
        <p:spPr bwMode="auto">
          <a:xfrm>
            <a:off x="4343400" y="5257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Oval 44"/>
          <p:cNvSpPr>
            <a:spLocks noChangeArrowheads="1"/>
          </p:cNvSpPr>
          <p:nvPr/>
        </p:nvSpPr>
        <p:spPr bwMode="auto">
          <a:xfrm>
            <a:off x="4800600" y="5257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Oval 44"/>
          <p:cNvSpPr>
            <a:spLocks noChangeArrowheads="1"/>
          </p:cNvSpPr>
          <p:nvPr/>
        </p:nvSpPr>
        <p:spPr bwMode="auto">
          <a:xfrm>
            <a:off x="4953000" y="4876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Oval 44"/>
          <p:cNvSpPr>
            <a:spLocks noChangeArrowheads="1"/>
          </p:cNvSpPr>
          <p:nvPr/>
        </p:nvSpPr>
        <p:spPr bwMode="auto">
          <a:xfrm>
            <a:off x="7391400" y="5562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Oval 44"/>
          <p:cNvSpPr>
            <a:spLocks noChangeArrowheads="1"/>
          </p:cNvSpPr>
          <p:nvPr/>
        </p:nvSpPr>
        <p:spPr bwMode="auto">
          <a:xfrm>
            <a:off x="3581400" y="762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Oval 44"/>
          <p:cNvSpPr>
            <a:spLocks noChangeArrowheads="1"/>
          </p:cNvSpPr>
          <p:nvPr/>
        </p:nvSpPr>
        <p:spPr bwMode="auto">
          <a:xfrm>
            <a:off x="6019800" y="1600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0479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48768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4419600" y="3810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4495800" y="4114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4953000" y="3581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4876800" y="4191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4648200" y="3657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39624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41910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3886200" y="32766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4800600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4343400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4953000" y="2438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19"/>
          <p:cNvSpPr>
            <a:spLocks noChangeArrowheads="1"/>
          </p:cNvSpPr>
          <p:nvPr/>
        </p:nvSpPr>
        <p:spPr bwMode="auto">
          <a:xfrm>
            <a:off x="5105400" y="2667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4495800" y="3352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Oval 21"/>
          <p:cNvSpPr>
            <a:spLocks noChangeArrowheads="1"/>
          </p:cNvSpPr>
          <p:nvPr/>
        </p:nvSpPr>
        <p:spPr bwMode="auto">
          <a:xfrm>
            <a:off x="4724400" y="1905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Oval 22"/>
          <p:cNvSpPr>
            <a:spLocks noChangeArrowheads="1"/>
          </p:cNvSpPr>
          <p:nvPr/>
        </p:nvSpPr>
        <p:spPr bwMode="auto">
          <a:xfrm>
            <a:off x="5029200" y="2971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4724400" y="3124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5181600" y="3124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5029200" y="3352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4343400" y="3124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4267200" y="4114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4648200" y="426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Oval 29"/>
          <p:cNvSpPr>
            <a:spLocks noChangeArrowheads="1"/>
          </p:cNvSpPr>
          <p:nvPr/>
        </p:nvSpPr>
        <p:spPr bwMode="auto">
          <a:xfrm>
            <a:off x="37338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4038600" y="3733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4681538" y="3924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Oval 32"/>
          <p:cNvSpPr>
            <a:spLocks noChangeArrowheads="1"/>
          </p:cNvSpPr>
          <p:nvPr/>
        </p:nvSpPr>
        <p:spPr bwMode="auto">
          <a:xfrm>
            <a:off x="4191000" y="3886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Oval 33"/>
          <p:cNvSpPr>
            <a:spLocks noChangeArrowheads="1"/>
          </p:cNvSpPr>
          <p:nvPr/>
        </p:nvSpPr>
        <p:spPr bwMode="auto">
          <a:xfrm>
            <a:off x="4249738" y="26289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Oval 34"/>
          <p:cNvSpPr>
            <a:spLocks noChangeArrowheads="1"/>
          </p:cNvSpPr>
          <p:nvPr/>
        </p:nvSpPr>
        <p:spPr bwMode="auto">
          <a:xfrm>
            <a:off x="4032250" y="2413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Oval 35"/>
          <p:cNvSpPr>
            <a:spLocks noChangeArrowheads="1"/>
          </p:cNvSpPr>
          <p:nvPr/>
        </p:nvSpPr>
        <p:spPr bwMode="auto">
          <a:xfrm>
            <a:off x="3673475" y="29162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Oval 36"/>
          <p:cNvSpPr>
            <a:spLocks noChangeArrowheads="1"/>
          </p:cNvSpPr>
          <p:nvPr/>
        </p:nvSpPr>
        <p:spPr bwMode="auto">
          <a:xfrm>
            <a:off x="3816350" y="27003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4105275" y="3060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Oval 38"/>
          <p:cNvSpPr>
            <a:spLocks noChangeArrowheads="1"/>
          </p:cNvSpPr>
          <p:nvPr/>
        </p:nvSpPr>
        <p:spPr bwMode="auto">
          <a:xfrm>
            <a:off x="4537075" y="24844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Oval 39"/>
          <p:cNvSpPr>
            <a:spLocks noChangeArrowheads="1"/>
          </p:cNvSpPr>
          <p:nvPr/>
        </p:nvSpPr>
        <p:spPr bwMode="auto">
          <a:xfrm>
            <a:off x="5257800" y="28956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Oval 40"/>
          <p:cNvSpPr>
            <a:spLocks noChangeArrowheads="1"/>
          </p:cNvSpPr>
          <p:nvPr/>
        </p:nvSpPr>
        <p:spPr bwMode="auto">
          <a:xfrm>
            <a:off x="4648200" y="2895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Oval 41"/>
          <p:cNvSpPr>
            <a:spLocks noChangeArrowheads="1"/>
          </p:cNvSpPr>
          <p:nvPr/>
        </p:nvSpPr>
        <p:spPr bwMode="auto">
          <a:xfrm>
            <a:off x="51816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Oval 42"/>
          <p:cNvSpPr>
            <a:spLocks noChangeArrowheads="1"/>
          </p:cNvSpPr>
          <p:nvPr/>
        </p:nvSpPr>
        <p:spPr bwMode="auto">
          <a:xfrm>
            <a:off x="4724400" y="3429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Oval 43"/>
          <p:cNvSpPr>
            <a:spLocks noChangeArrowheads="1"/>
          </p:cNvSpPr>
          <p:nvPr/>
        </p:nvSpPr>
        <p:spPr bwMode="auto">
          <a:xfrm>
            <a:off x="4876800" y="2819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Oval 44"/>
          <p:cNvSpPr>
            <a:spLocks noChangeArrowheads="1"/>
          </p:cNvSpPr>
          <p:nvPr/>
        </p:nvSpPr>
        <p:spPr bwMode="auto">
          <a:xfrm>
            <a:off x="4343400" y="2362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Oval 45"/>
          <p:cNvSpPr>
            <a:spLocks noChangeArrowheads="1"/>
          </p:cNvSpPr>
          <p:nvPr/>
        </p:nvSpPr>
        <p:spPr bwMode="auto">
          <a:xfrm>
            <a:off x="4724400" y="2362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6" name="Oval 46"/>
          <p:cNvSpPr>
            <a:spLocks noChangeArrowheads="1"/>
          </p:cNvSpPr>
          <p:nvPr/>
        </p:nvSpPr>
        <p:spPr bwMode="auto">
          <a:xfrm>
            <a:off x="4321175" y="2844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7" name="Oval 47"/>
          <p:cNvSpPr>
            <a:spLocks noChangeArrowheads="1"/>
          </p:cNvSpPr>
          <p:nvPr/>
        </p:nvSpPr>
        <p:spPr bwMode="auto">
          <a:xfrm>
            <a:off x="4724400" y="2667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Oval 48"/>
          <p:cNvSpPr>
            <a:spLocks noChangeArrowheads="1"/>
          </p:cNvSpPr>
          <p:nvPr/>
        </p:nvSpPr>
        <p:spPr bwMode="auto">
          <a:xfrm>
            <a:off x="4267200" y="36576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Oval 53"/>
          <p:cNvSpPr>
            <a:spLocks noChangeArrowheads="1"/>
          </p:cNvSpPr>
          <p:nvPr/>
        </p:nvSpPr>
        <p:spPr bwMode="auto">
          <a:xfrm>
            <a:off x="1447800" y="990600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Oval 54"/>
          <p:cNvSpPr>
            <a:spLocks noChangeArrowheads="1"/>
          </p:cNvSpPr>
          <p:nvPr/>
        </p:nvSpPr>
        <p:spPr bwMode="auto">
          <a:xfrm>
            <a:off x="7620000" y="9906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Oval 54"/>
          <p:cNvSpPr>
            <a:spLocks noChangeArrowheads="1"/>
          </p:cNvSpPr>
          <p:nvPr/>
        </p:nvSpPr>
        <p:spPr bwMode="auto">
          <a:xfrm>
            <a:off x="7772400" y="57150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Oval 54"/>
          <p:cNvSpPr>
            <a:spLocks noChangeArrowheads="1"/>
          </p:cNvSpPr>
          <p:nvPr/>
        </p:nvSpPr>
        <p:spPr bwMode="auto">
          <a:xfrm>
            <a:off x="1447800" y="57912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Oval 54"/>
          <p:cNvSpPr>
            <a:spLocks noChangeArrowheads="1"/>
          </p:cNvSpPr>
          <p:nvPr/>
        </p:nvSpPr>
        <p:spPr bwMode="auto">
          <a:xfrm>
            <a:off x="4572000" y="32004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83864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Comments?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034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Trivial Example</a:t>
            </a:r>
            <a:endParaRPr 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Let’s say your data has two variables</a:t>
            </a:r>
          </a:p>
          <a:p>
            <a:pPr lvl="1" eaLnBrk="1" hangingPunct="1"/>
            <a:r>
              <a:rPr lang="en-GB" dirty="0" err="1" smtClean="0"/>
              <a:t>Pknow</a:t>
            </a:r>
            <a:endParaRPr lang="en-GB" dirty="0" smtClean="0"/>
          </a:p>
          <a:p>
            <a:pPr lvl="1" eaLnBrk="1" hangingPunct="1"/>
            <a:r>
              <a:rPr lang="en-GB" dirty="0" smtClean="0"/>
              <a:t>Time</a:t>
            </a:r>
          </a:p>
          <a:p>
            <a:pPr lvl="1" eaLnBrk="1" hangingPunct="1"/>
            <a:endParaRPr lang="en-GB" dirty="0" smtClean="0"/>
          </a:p>
          <a:p>
            <a:r>
              <a:rPr lang="en-US" dirty="0" smtClean="0"/>
              <a:t>Clustering works for (and is equally effective in) large feature spaces</a:t>
            </a:r>
          </a:p>
        </p:txBody>
      </p:sp>
    </p:spTree>
    <p:extLst>
      <p:ext uri="{BB962C8B-B14F-4D97-AF65-F5344CB8AC3E}">
        <p14:creationId xmlns:p14="http://schemas.microsoft.com/office/powerpoint/2010/main" val="399260515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Other cluster algorithms</a:t>
            </a:r>
            <a:endParaRPr lang="en-US" dirty="0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Gaussian Mixture Models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Can do fun things like</a:t>
            </a:r>
          </a:p>
          <a:p>
            <a:pPr lvl="1" eaLnBrk="1" hangingPunct="1"/>
            <a:r>
              <a:rPr lang="en-GB" dirty="0" smtClean="0"/>
              <a:t>Overlapping clusters</a:t>
            </a:r>
          </a:p>
          <a:p>
            <a:pPr lvl="1" eaLnBrk="1" hangingPunct="1"/>
            <a:r>
              <a:rPr lang="en-GB" dirty="0" smtClean="0"/>
              <a:t>Assigning points to no clusters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865000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Gaussian Mixture Models</a:t>
            </a:r>
            <a:endParaRPr lang="en-US" dirty="0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dirty="0" smtClean="0"/>
              <a:t>A </a:t>
            </a:r>
            <a:r>
              <a:rPr lang="en-GB" dirty="0" err="1" smtClean="0"/>
              <a:t>centroid</a:t>
            </a:r>
            <a:r>
              <a:rPr lang="en-GB" dirty="0" smtClean="0"/>
              <a:t> </a:t>
            </a:r>
            <a:r>
              <a:rPr lang="en-GB" b="1" i="1" dirty="0" smtClean="0"/>
              <a:t>and</a:t>
            </a:r>
            <a:r>
              <a:rPr lang="en-GB" dirty="0" smtClean="0"/>
              <a:t> a radius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Fit with the same approach</a:t>
            </a:r>
            <a:br>
              <a:rPr lang="en-GB" dirty="0" smtClean="0"/>
            </a:br>
            <a:r>
              <a:rPr lang="en-GB" dirty="0" smtClean="0"/>
              <a:t>(some subtleties on process for selecting radius)</a:t>
            </a:r>
          </a:p>
          <a:p>
            <a:pPr eaLnBrk="1" hangingPunct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86864326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2895600" y="3962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2438400" y="3962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2514600" y="426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2971800" y="3733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2895600" y="4343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26670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1981200" y="3657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2209800" y="3429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19050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28194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23622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2971800" y="2590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19"/>
          <p:cNvSpPr>
            <a:spLocks noChangeArrowheads="1"/>
          </p:cNvSpPr>
          <p:nvPr/>
        </p:nvSpPr>
        <p:spPr bwMode="auto">
          <a:xfrm>
            <a:off x="47244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25146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Oval 21"/>
          <p:cNvSpPr>
            <a:spLocks noChangeArrowheads="1"/>
          </p:cNvSpPr>
          <p:nvPr/>
        </p:nvSpPr>
        <p:spPr bwMode="auto">
          <a:xfrm>
            <a:off x="2743200" y="2057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Oval 22"/>
          <p:cNvSpPr>
            <a:spLocks noChangeArrowheads="1"/>
          </p:cNvSpPr>
          <p:nvPr/>
        </p:nvSpPr>
        <p:spPr bwMode="auto">
          <a:xfrm>
            <a:off x="46482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2743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51816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30480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2362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Oval 39"/>
          <p:cNvSpPr>
            <a:spLocks noChangeArrowheads="1"/>
          </p:cNvSpPr>
          <p:nvPr/>
        </p:nvSpPr>
        <p:spPr bwMode="auto">
          <a:xfrm>
            <a:off x="54102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Oval 40"/>
          <p:cNvSpPr>
            <a:spLocks noChangeArrowheads="1"/>
          </p:cNvSpPr>
          <p:nvPr/>
        </p:nvSpPr>
        <p:spPr bwMode="auto">
          <a:xfrm>
            <a:off x="5029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Oval 41"/>
          <p:cNvSpPr>
            <a:spLocks noChangeArrowheads="1"/>
          </p:cNvSpPr>
          <p:nvPr/>
        </p:nvSpPr>
        <p:spPr bwMode="auto">
          <a:xfrm>
            <a:off x="5019675" y="38989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Oval 42"/>
          <p:cNvSpPr>
            <a:spLocks noChangeArrowheads="1"/>
          </p:cNvSpPr>
          <p:nvPr/>
        </p:nvSpPr>
        <p:spPr bwMode="auto">
          <a:xfrm>
            <a:off x="27432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Oval 43"/>
          <p:cNvSpPr>
            <a:spLocks noChangeArrowheads="1"/>
          </p:cNvSpPr>
          <p:nvPr/>
        </p:nvSpPr>
        <p:spPr bwMode="auto">
          <a:xfrm>
            <a:off x="5667375" y="3251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Oval 44"/>
          <p:cNvSpPr>
            <a:spLocks noChangeArrowheads="1"/>
          </p:cNvSpPr>
          <p:nvPr/>
        </p:nvSpPr>
        <p:spPr bwMode="auto">
          <a:xfrm>
            <a:off x="5019675" y="2819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Oval 45"/>
          <p:cNvSpPr>
            <a:spLocks noChangeArrowheads="1"/>
          </p:cNvSpPr>
          <p:nvPr/>
        </p:nvSpPr>
        <p:spPr bwMode="auto">
          <a:xfrm>
            <a:off x="5235575" y="3035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6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7" name="Oval 47"/>
          <p:cNvSpPr>
            <a:spLocks noChangeArrowheads="1"/>
          </p:cNvSpPr>
          <p:nvPr/>
        </p:nvSpPr>
        <p:spPr bwMode="auto">
          <a:xfrm>
            <a:off x="2743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Oval 48"/>
          <p:cNvSpPr>
            <a:spLocks noChangeArrowheads="1"/>
          </p:cNvSpPr>
          <p:nvPr/>
        </p:nvSpPr>
        <p:spPr bwMode="auto">
          <a:xfrm>
            <a:off x="2286000" y="3810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Oval 53"/>
          <p:cNvSpPr>
            <a:spLocks noChangeArrowheads="1"/>
          </p:cNvSpPr>
          <p:nvPr/>
        </p:nvSpPr>
        <p:spPr bwMode="auto">
          <a:xfrm>
            <a:off x="2590800" y="3048000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Oval 54"/>
          <p:cNvSpPr>
            <a:spLocks noChangeArrowheads="1"/>
          </p:cNvSpPr>
          <p:nvPr/>
        </p:nvSpPr>
        <p:spPr bwMode="auto">
          <a:xfrm>
            <a:off x="2362200" y="4343400"/>
            <a:ext cx="142875" cy="144463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Oval 54"/>
          <p:cNvSpPr>
            <a:spLocks noChangeArrowheads="1"/>
          </p:cNvSpPr>
          <p:nvPr/>
        </p:nvSpPr>
        <p:spPr bwMode="auto">
          <a:xfrm>
            <a:off x="7543800" y="3352800"/>
            <a:ext cx="142875" cy="14446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Oval 54"/>
          <p:cNvSpPr>
            <a:spLocks noChangeArrowheads="1"/>
          </p:cNvSpPr>
          <p:nvPr/>
        </p:nvSpPr>
        <p:spPr bwMode="auto">
          <a:xfrm>
            <a:off x="5029200" y="3429000"/>
            <a:ext cx="142875" cy="144463"/>
          </a:xfrm>
          <a:prstGeom prst="ellipse">
            <a:avLst/>
          </a:prstGeom>
          <a:solidFill>
            <a:srgbClr val="7030A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Oval 5"/>
          <p:cNvSpPr>
            <a:spLocks noChangeArrowheads="1"/>
          </p:cNvSpPr>
          <p:nvPr/>
        </p:nvSpPr>
        <p:spPr bwMode="auto">
          <a:xfrm>
            <a:off x="7248525" y="40259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Oval 18"/>
          <p:cNvSpPr>
            <a:spLocks noChangeArrowheads="1"/>
          </p:cNvSpPr>
          <p:nvPr/>
        </p:nvSpPr>
        <p:spPr bwMode="auto">
          <a:xfrm>
            <a:off x="7248525" y="28829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Oval 19"/>
          <p:cNvSpPr>
            <a:spLocks noChangeArrowheads="1"/>
          </p:cNvSpPr>
          <p:nvPr/>
        </p:nvSpPr>
        <p:spPr bwMode="auto">
          <a:xfrm>
            <a:off x="7400925" y="31115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Oval 22"/>
          <p:cNvSpPr>
            <a:spLocks noChangeArrowheads="1"/>
          </p:cNvSpPr>
          <p:nvPr/>
        </p:nvSpPr>
        <p:spPr bwMode="auto">
          <a:xfrm>
            <a:off x="7324725" y="3416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Oval 24"/>
          <p:cNvSpPr>
            <a:spLocks noChangeArrowheads="1"/>
          </p:cNvSpPr>
          <p:nvPr/>
        </p:nvSpPr>
        <p:spPr bwMode="auto">
          <a:xfrm>
            <a:off x="7858125" y="3187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Oval 25"/>
          <p:cNvSpPr>
            <a:spLocks noChangeArrowheads="1"/>
          </p:cNvSpPr>
          <p:nvPr/>
        </p:nvSpPr>
        <p:spPr bwMode="auto">
          <a:xfrm>
            <a:off x="7324725" y="3797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Oval 39"/>
          <p:cNvSpPr>
            <a:spLocks noChangeArrowheads="1"/>
          </p:cNvSpPr>
          <p:nvPr/>
        </p:nvSpPr>
        <p:spPr bwMode="auto">
          <a:xfrm>
            <a:off x="8086725" y="30353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Oval 40"/>
          <p:cNvSpPr>
            <a:spLocks noChangeArrowheads="1"/>
          </p:cNvSpPr>
          <p:nvPr/>
        </p:nvSpPr>
        <p:spPr bwMode="auto">
          <a:xfrm>
            <a:off x="7705725" y="28829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Oval 41"/>
          <p:cNvSpPr>
            <a:spLocks noChangeArrowheads="1"/>
          </p:cNvSpPr>
          <p:nvPr/>
        </p:nvSpPr>
        <p:spPr bwMode="auto">
          <a:xfrm>
            <a:off x="76962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Oval 43"/>
          <p:cNvSpPr>
            <a:spLocks noChangeArrowheads="1"/>
          </p:cNvSpPr>
          <p:nvPr/>
        </p:nvSpPr>
        <p:spPr bwMode="auto">
          <a:xfrm>
            <a:off x="8343900" y="2857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1600200" y="1981200"/>
            <a:ext cx="2209800" cy="2209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1524000" y="3505200"/>
            <a:ext cx="1828800" cy="1828800"/>
          </a:xfrm>
          <a:prstGeom prst="ellipse">
            <a:avLst/>
          </a:prstGeom>
          <a:noFill/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4343400" y="2667000"/>
            <a:ext cx="1600200" cy="152400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6705600" y="2438400"/>
            <a:ext cx="1981200" cy="1905000"/>
          </a:xfrm>
          <a:prstGeom prst="ellipse">
            <a:avLst/>
          </a:prstGeom>
          <a:noFill/>
          <a:ln>
            <a:solidFill>
              <a:srgbClr val="FF99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44"/>
          <p:cNvSpPr>
            <a:spLocks noChangeArrowheads="1"/>
          </p:cNvSpPr>
          <p:nvPr/>
        </p:nvSpPr>
        <p:spPr bwMode="auto">
          <a:xfrm>
            <a:off x="3581400" y="762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Oval 44"/>
          <p:cNvSpPr>
            <a:spLocks noChangeArrowheads="1"/>
          </p:cNvSpPr>
          <p:nvPr/>
        </p:nvSpPr>
        <p:spPr bwMode="auto">
          <a:xfrm>
            <a:off x="4343400" y="5257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Oval 44"/>
          <p:cNvSpPr>
            <a:spLocks noChangeArrowheads="1"/>
          </p:cNvSpPr>
          <p:nvPr/>
        </p:nvSpPr>
        <p:spPr bwMode="auto">
          <a:xfrm>
            <a:off x="4800600" y="5257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Oval 44"/>
          <p:cNvSpPr>
            <a:spLocks noChangeArrowheads="1"/>
          </p:cNvSpPr>
          <p:nvPr/>
        </p:nvSpPr>
        <p:spPr bwMode="auto">
          <a:xfrm>
            <a:off x="4953000" y="4876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Oval 44"/>
          <p:cNvSpPr>
            <a:spLocks noChangeArrowheads="1"/>
          </p:cNvSpPr>
          <p:nvPr/>
        </p:nvSpPr>
        <p:spPr bwMode="auto">
          <a:xfrm>
            <a:off x="7391400" y="5562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Oval 44"/>
          <p:cNvSpPr>
            <a:spLocks noChangeArrowheads="1"/>
          </p:cNvSpPr>
          <p:nvPr/>
        </p:nvSpPr>
        <p:spPr bwMode="auto">
          <a:xfrm>
            <a:off x="6019800" y="1600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45193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Subtlety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GMM still assigns every point to a cluster, but has a threshold on what’s really considered “in the cluster”</a:t>
            </a:r>
          </a:p>
          <a:p>
            <a:endParaRPr lang="en-GB" dirty="0" smtClean="0"/>
          </a:p>
          <a:p>
            <a:r>
              <a:rPr lang="en-GB" dirty="0" smtClean="0"/>
              <a:t>Used during model calculation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75821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2895600" y="3962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2438400" y="3962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2514600" y="426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2971800" y="3733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2895600" y="4343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26670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1981200" y="3657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2209800" y="3429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19050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28194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23622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2971800" y="2590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19"/>
          <p:cNvSpPr>
            <a:spLocks noChangeArrowheads="1"/>
          </p:cNvSpPr>
          <p:nvPr/>
        </p:nvSpPr>
        <p:spPr bwMode="auto">
          <a:xfrm>
            <a:off x="47244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25146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Oval 21"/>
          <p:cNvSpPr>
            <a:spLocks noChangeArrowheads="1"/>
          </p:cNvSpPr>
          <p:nvPr/>
        </p:nvSpPr>
        <p:spPr bwMode="auto">
          <a:xfrm>
            <a:off x="2743200" y="2057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Oval 22"/>
          <p:cNvSpPr>
            <a:spLocks noChangeArrowheads="1"/>
          </p:cNvSpPr>
          <p:nvPr/>
        </p:nvSpPr>
        <p:spPr bwMode="auto">
          <a:xfrm>
            <a:off x="46482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2743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51816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30480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2362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Oval 39"/>
          <p:cNvSpPr>
            <a:spLocks noChangeArrowheads="1"/>
          </p:cNvSpPr>
          <p:nvPr/>
        </p:nvSpPr>
        <p:spPr bwMode="auto">
          <a:xfrm>
            <a:off x="54102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Oval 40"/>
          <p:cNvSpPr>
            <a:spLocks noChangeArrowheads="1"/>
          </p:cNvSpPr>
          <p:nvPr/>
        </p:nvSpPr>
        <p:spPr bwMode="auto">
          <a:xfrm>
            <a:off x="5029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Oval 41"/>
          <p:cNvSpPr>
            <a:spLocks noChangeArrowheads="1"/>
          </p:cNvSpPr>
          <p:nvPr/>
        </p:nvSpPr>
        <p:spPr bwMode="auto">
          <a:xfrm>
            <a:off x="5019675" y="38989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Oval 42"/>
          <p:cNvSpPr>
            <a:spLocks noChangeArrowheads="1"/>
          </p:cNvSpPr>
          <p:nvPr/>
        </p:nvSpPr>
        <p:spPr bwMode="auto">
          <a:xfrm>
            <a:off x="27432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Oval 43"/>
          <p:cNvSpPr>
            <a:spLocks noChangeArrowheads="1"/>
          </p:cNvSpPr>
          <p:nvPr/>
        </p:nvSpPr>
        <p:spPr bwMode="auto">
          <a:xfrm>
            <a:off x="5667375" y="3251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Oval 44"/>
          <p:cNvSpPr>
            <a:spLocks noChangeArrowheads="1"/>
          </p:cNvSpPr>
          <p:nvPr/>
        </p:nvSpPr>
        <p:spPr bwMode="auto">
          <a:xfrm>
            <a:off x="5019675" y="2819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Oval 45"/>
          <p:cNvSpPr>
            <a:spLocks noChangeArrowheads="1"/>
          </p:cNvSpPr>
          <p:nvPr/>
        </p:nvSpPr>
        <p:spPr bwMode="auto">
          <a:xfrm>
            <a:off x="5235575" y="3035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6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7" name="Oval 47"/>
          <p:cNvSpPr>
            <a:spLocks noChangeArrowheads="1"/>
          </p:cNvSpPr>
          <p:nvPr/>
        </p:nvSpPr>
        <p:spPr bwMode="auto">
          <a:xfrm>
            <a:off x="2743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Oval 48"/>
          <p:cNvSpPr>
            <a:spLocks noChangeArrowheads="1"/>
          </p:cNvSpPr>
          <p:nvPr/>
        </p:nvSpPr>
        <p:spPr bwMode="auto">
          <a:xfrm>
            <a:off x="2286000" y="3810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Oval 53"/>
          <p:cNvSpPr>
            <a:spLocks noChangeArrowheads="1"/>
          </p:cNvSpPr>
          <p:nvPr/>
        </p:nvSpPr>
        <p:spPr bwMode="auto">
          <a:xfrm>
            <a:off x="2590800" y="3048000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Oval 54"/>
          <p:cNvSpPr>
            <a:spLocks noChangeArrowheads="1"/>
          </p:cNvSpPr>
          <p:nvPr/>
        </p:nvSpPr>
        <p:spPr bwMode="auto">
          <a:xfrm>
            <a:off x="2362200" y="4343400"/>
            <a:ext cx="142875" cy="144463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Oval 54"/>
          <p:cNvSpPr>
            <a:spLocks noChangeArrowheads="1"/>
          </p:cNvSpPr>
          <p:nvPr/>
        </p:nvSpPr>
        <p:spPr bwMode="auto">
          <a:xfrm>
            <a:off x="7543800" y="3352800"/>
            <a:ext cx="142875" cy="14446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Oval 54"/>
          <p:cNvSpPr>
            <a:spLocks noChangeArrowheads="1"/>
          </p:cNvSpPr>
          <p:nvPr/>
        </p:nvSpPr>
        <p:spPr bwMode="auto">
          <a:xfrm>
            <a:off x="5029200" y="3429000"/>
            <a:ext cx="142875" cy="144463"/>
          </a:xfrm>
          <a:prstGeom prst="ellipse">
            <a:avLst/>
          </a:prstGeom>
          <a:solidFill>
            <a:srgbClr val="7030A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Oval 5"/>
          <p:cNvSpPr>
            <a:spLocks noChangeArrowheads="1"/>
          </p:cNvSpPr>
          <p:nvPr/>
        </p:nvSpPr>
        <p:spPr bwMode="auto">
          <a:xfrm>
            <a:off x="7248525" y="40259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Oval 18"/>
          <p:cNvSpPr>
            <a:spLocks noChangeArrowheads="1"/>
          </p:cNvSpPr>
          <p:nvPr/>
        </p:nvSpPr>
        <p:spPr bwMode="auto">
          <a:xfrm>
            <a:off x="7248525" y="28829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Oval 19"/>
          <p:cNvSpPr>
            <a:spLocks noChangeArrowheads="1"/>
          </p:cNvSpPr>
          <p:nvPr/>
        </p:nvSpPr>
        <p:spPr bwMode="auto">
          <a:xfrm>
            <a:off x="7400925" y="31115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Oval 22"/>
          <p:cNvSpPr>
            <a:spLocks noChangeArrowheads="1"/>
          </p:cNvSpPr>
          <p:nvPr/>
        </p:nvSpPr>
        <p:spPr bwMode="auto">
          <a:xfrm>
            <a:off x="7324725" y="3416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Oval 24"/>
          <p:cNvSpPr>
            <a:spLocks noChangeArrowheads="1"/>
          </p:cNvSpPr>
          <p:nvPr/>
        </p:nvSpPr>
        <p:spPr bwMode="auto">
          <a:xfrm>
            <a:off x="7858125" y="3187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Oval 25"/>
          <p:cNvSpPr>
            <a:spLocks noChangeArrowheads="1"/>
          </p:cNvSpPr>
          <p:nvPr/>
        </p:nvSpPr>
        <p:spPr bwMode="auto">
          <a:xfrm>
            <a:off x="7324725" y="3797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Oval 39"/>
          <p:cNvSpPr>
            <a:spLocks noChangeArrowheads="1"/>
          </p:cNvSpPr>
          <p:nvPr/>
        </p:nvSpPr>
        <p:spPr bwMode="auto">
          <a:xfrm>
            <a:off x="8086725" y="30353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Oval 40"/>
          <p:cNvSpPr>
            <a:spLocks noChangeArrowheads="1"/>
          </p:cNvSpPr>
          <p:nvPr/>
        </p:nvSpPr>
        <p:spPr bwMode="auto">
          <a:xfrm>
            <a:off x="7705725" y="28829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Oval 41"/>
          <p:cNvSpPr>
            <a:spLocks noChangeArrowheads="1"/>
          </p:cNvSpPr>
          <p:nvPr/>
        </p:nvSpPr>
        <p:spPr bwMode="auto">
          <a:xfrm>
            <a:off x="76962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Oval 43"/>
          <p:cNvSpPr>
            <a:spLocks noChangeArrowheads="1"/>
          </p:cNvSpPr>
          <p:nvPr/>
        </p:nvSpPr>
        <p:spPr bwMode="auto">
          <a:xfrm>
            <a:off x="8343900" y="2857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1600200" y="1981200"/>
            <a:ext cx="2209800" cy="2209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1524000" y="3505200"/>
            <a:ext cx="1828800" cy="1828800"/>
          </a:xfrm>
          <a:prstGeom prst="ellipse">
            <a:avLst/>
          </a:prstGeom>
          <a:noFill/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4343400" y="2667000"/>
            <a:ext cx="1600200" cy="152400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6705600" y="2438400"/>
            <a:ext cx="1981200" cy="1905000"/>
          </a:xfrm>
          <a:prstGeom prst="ellipse">
            <a:avLst/>
          </a:prstGeom>
          <a:noFill/>
          <a:ln>
            <a:solidFill>
              <a:srgbClr val="FF99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44"/>
          <p:cNvSpPr>
            <a:spLocks noChangeArrowheads="1"/>
          </p:cNvSpPr>
          <p:nvPr/>
        </p:nvSpPr>
        <p:spPr bwMode="auto">
          <a:xfrm>
            <a:off x="3581400" y="762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Oval 44"/>
          <p:cNvSpPr>
            <a:spLocks noChangeArrowheads="1"/>
          </p:cNvSpPr>
          <p:nvPr/>
        </p:nvSpPr>
        <p:spPr bwMode="auto">
          <a:xfrm>
            <a:off x="4343400" y="5257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Oval 44"/>
          <p:cNvSpPr>
            <a:spLocks noChangeArrowheads="1"/>
          </p:cNvSpPr>
          <p:nvPr/>
        </p:nvSpPr>
        <p:spPr bwMode="auto">
          <a:xfrm>
            <a:off x="4800600" y="5257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Oval 44"/>
          <p:cNvSpPr>
            <a:spLocks noChangeArrowheads="1"/>
          </p:cNvSpPr>
          <p:nvPr/>
        </p:nvSpPr>
        <p:spPr bwMode="auto">
          <a:xfrm>
            <a:off x="4953000" y="4876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Oval 44"/>
          <p:cNvSpPr>
            <a:spLocks noChangeArrowheads="1"/>
          </p:cNvSpPr>
          <p:nvPr/>
        </p:nvSpPr>
        <p:spPr bwMode="auto">
          <a:xfrm>
            <a:off x="7391400" y="5562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Oval 44"/>
          <p:cNvSpPr>
            <a:spLocks noChangeArrowheads="1"/>
          </p:cNvSpPr>
          <p:nvPr/>
        </p:nvSpPr>
        <p:spPr bwMode="auto">
          <a:xfrm>
            <a:off x="6019800" y="1600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Oval 44"/>
          <p:cNvSpPr>
            <a:spLocks noChangeArrowheads="1"/>
          </p:cNvSpPr>
          <p:nvPr/>
        </p:nvSpPr>
        <p:spPr bwMode="auto">
          <a:xfrm>
            <a:off x="3581400" y="762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3886200" y="7620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Mathematically in red cluster, </a:t>
            </a:r>
            <a:br>
              <a:rPr lang="en-US" dirty="0" smtClean="0"/>
            </a:br>
            <a:r>
              <a:rPr lang="en-US" dirty="0" smtClean="0"/>
              <a:t>but outside threshold</a:t>
            </a:r>
            <a:endParaRPr lang="en-US" dirty="0"/>
          </a:p>
        </p:txBody>
      </p:sp>
      <p:cxnSp>
        <p:nvCxnSpPr>
          <p:cNvPr id="77" name="Straight Arrow Connector 76"/>
          <p:cNvCxnSpPr>
            <a:endCxn id="75" idx="5"/>
          </p:cNvCxnSpPr>
          <p:nvPr/>
        </p:nvCxnSpPr>
        <p:spPr>
          <a:xfrm rot="10800000">
            <a:off x="3703352" y="885308"/>
            <a:ext cx="259049" cy="290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179017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Can you select appropriate </a:t>
            </a:r>
            <a:br>
              <a:rPr lang="en-US" dirty="0" smtClean="0"/>
            </a:br>
            <a:r>
              <a:rPr lang="en-US" dirty="0" smtClean="0"/>
              <a:t>Gaussian Mixture Models?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Everyone gets to volunteer!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05658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6948488" y="3860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6588125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6516688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622776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63722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65881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6661150" y="56610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7092950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7596188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5221288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5437188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5148263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19"/>
          <p:cNvSpPr>
            <a:spLocks noChangeArrowheads="1"/>
          </p:cNvSpPr>
          <p:nvPr/>
        </p:nvSpPr>
        <p:spPr bwMode="auto">
          <a:xfrm>
            <a:off x="5724525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6589713" y="22050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Oval 21"/>
          <p:cNvSpPr>
            <a:spLocks noChangeArrowheads="1"/>
          </p:cNvSpPr>
          <p:nvPr/>
        </p:nvSpPr>
        <p:spPr bwMode="auto">
          <a:xfrm>
            <a:off x="5653088" y="19161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Oval 22"/>
          <p:cNvSpPr>
            <a:spLocks noChangeArrowheads="1"/>
          </p:cNvSpPr>
          <p:nvPr/>
        </p:nvSpPr>
        <p:spPr bwMode="auto">
          <a:xfrm>
            <a:off x="6229350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6013450" y="1844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6013450" y="27082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68056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7237413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Oval 39"/>
          <p:cNvSpPr>
            <a:spLocks noChangeArrowheads="1"/>
          </p:cNvSpPr>
          <p:nvPr/>
        </p:nvSpPr>
        <p:spPr bwMode="auto">
          <a:xfrm>
            <a:off x="1979613" y="14843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Oval 40"/>
          <p:cNvSpPr>
            <a:spLocks noChangeArrowheads="1"/>
          </p:cNvSpPr>
          <p:nvPr/>
        </p:nvSpPr>
        <p:spPr bwMode="auto">
          <a:xfrm>
            <a:off x="13319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Oval 41"/>
          <p:cNvSpPr>
            <a:spLocks noChangeArrowheads="1"/>
          </p:cNvSpPr>
          <p:nvPr/>
        </p:nvSpPr>
        <p:spPr bwMode="auto">
          <a:xfrm>
            <a:off x="34194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Oval 42"/>
          <p:cNvSpPr>
            <a:spLocks noChangeArrowheads="1"/>
          </p:cNvSpPr>
          <p:nvPr/>
        </p:nvSpPr>
        <p:spPr bwMode="auto">
          <a:xfrm>
            <a:off x="4067175" y="39338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Oval 43"/>
          <p:cNvSpPr>
            <a:spLocks noChangeArrowheads="1"/>
          </p:cNvSpPr>
          <p:nvPr/>
        </p:nvSpPr>
        <p:spPr bwMode="auto">
          <a:xfrm>
            <a:off x="4067175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Oval 44"/>
          <p:cNvSpPr>
            <a:spLocks noChangeArrowheads="1"/>
          </p:cNvSpPr>
          <p:nvPr/>
        </p:nvSpPr>
        <p:spPr bwMode="auto">
          <a:xfrm>
            <a:off x="3419475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Oval 45"/>
          <p:cNvSpPr>
            <a:spLocks noChangeArrowheads="1"/>
          </p:cNvSpPr>
          <p:nvPr/>
        </p:nvSpPr>
        <p:spPr bwMode="auto">
          <a:xfrm>
            <a:off x="3635375" y="2349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6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7" name="Oval 47"/>
          <p:cNvSpPr>
            <a:spLocks noChangeArrowheads="1"/>
          </p:cNvSpPr>
          <p:nvPr/>
        </p:nvSpPr>
        <p:spPr bwMode="auto">
          <a:xfrm>
            <a:off x="1403350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Oval 48"/>
          <p:cNvSpPr>
            <a:spLocks noChangeArrowheads="1"/>
          </p:cNvSpPr>
          <p:nvPr/>
        </p:nvSpPr>
        <p:spPr bwMode="auto">
          <a:xfrm>
            <a:off x="5867400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5 </a:t>
            </a:r>
            <a:r>
              <a:rPr lang="en-US" dirty="0" err="1" smtClean="0"/>
              <a:t>centroids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60394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2895600" y="3962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2438400" y="3962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2514600" y="426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2971800" y="3733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2895600" y="4343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26670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1981200" y="3657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2209800" y="3429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19050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28194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23622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2971800" y="2590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19"/>
          <p:cNvSpPr>
            <a:spLocks noChangeArrowheads="1"/>
          </p:cNvSpPr>
          <p:nvPr/>
        </p:nvSpPr>
        <p:spPr bwMode="auto">
          <a:xfrm>
            <a:off x="3124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25146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Oval 21"/>
          <p:cNvSpPr>
            <a:spLocks noChangeArrowheads="1"/>
          </p:cNvSpPr>
          <p:nvPr/>
        </p:nvSpPr>
        <p:spPr bwMode="auto">
          <a:xfrm>
            <a:off x="2743200" y="2057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Oval 22"/>
          <p:cNvSpPr>
            <a:spLocks noChangeArrowheads="1"/>
          </p:cNvSpPr>
          <p:nvPr/>
        </p:nvSpPr>
        <p:spPr bwMode="auto">
          <a:xfrm>
            <a:off x="3048000" y="3124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2743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3581400" y="2895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30480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2362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Oval 39"/>
          <p:cNvSpPr>
            <a:spLocks noChangeArrowheads="1"/>
          </p:cNvSpPr>
          <p:nvPr/>
        </p:nvSpPr>
        <p:spPr bwMode="auto">
          <a:xfrm>
            <a:off x="3810000" y="2743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Oval 40"/>
          <p:cNvSpPr>
            <a:spLocks noChangeArrowheads="1"/>
          </p:cNvSpPr>
          <p:nvPr/>
        </p:nvSpPr>
        <p:spPr bwMode="auto">
          <a:xfrm>
            <a:off x="3429000" y="2590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Oval 41"/>
          <p:cNvSpPr>
            <a:spLocks noChangeArrowheads="1"/>
          </p:cNvSpPr>
          <p:nvPr/>
        </p:nvSpPr>
        <p:spPr bwMode="auto">
          <a:xfrm>
            <a:off x="7772400" y="5638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Oval 42"/>
          <p:cNvSpPr>
            <a:spLocks noChangeArrowheads="1"/>
          </p:cNvSpPr>
          <p:nvPr/>
        </p:nvSpPr>
        <p:spPr bwMode="auto">
          <a:xfrm>
            <a:off x="27432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Oval 43"/>
          <p:cNvSpPr>
            <a:spLocks noChangeArrowheads="1"/>
          </p:cNvSpPr>
          <p:nvPr/>
        </p:nvSpPr>
        <p:spPr bwMode="auto">
          <a:xfrm>
            <a:off x="7772400" y="762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Oval 44"/>
          <p:cNvSpPr>
            <a:spLocks noChangeArrowheads="1"/>
          </p:cNvSpPr>
          <p:nvPr/>
        </p:nvSpPr>
        <p:spPr bwMode="auto">
          <a:xfrm>
            <a:off x="3419475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Oval 45"/>
          <p:cNvSpPr>
            <a:spLocks noChangeArrowheads="1"/>
          </p:cNvSpPr>
          <p:nvPr/>
        </p:nvSpPr>
        <p:spPr bwMode="auto">
          <a:xfrm>
            <a:off x="3635375" y="2349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6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7" name="Oval 47"/>
          <p:cNvSpPr>
            <a:spLocks noChangeArrowheads="1"/>
          </p:cNvSpPr>
          <p:nvPr/>
        </p:nvSpPr>
        <p:spPr bwMode="auto">
          <a:xfrm>
            <a:off x="2743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Oval 48"/>
          <p:cNvSpPr>
            <a:spLocks noChangeArrowheads="1"/>
          </p:cNvSpPr>
          <p:nvPr/>
        </p:nvSpPr>
        <p:spPr bwMode="auto">
          <a:xfrm>
            <a:off x="2286000" y="3810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5 </a:t>
            </a:r>
            <a:r>
              <a:rPr lang="en-US" dirty="0" err="1" smtClean="0"/>
              <a:t>centroids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6249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2895600" y="3962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2438400" y="3962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2514600" y="426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2971800" y="3733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2895600" y="4343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26670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1981200" y="3657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2209800" y="3429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19050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28194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23622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2971800" y="2590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19"/>
          <p:cNvSpPr>
            <a:spLocks noChangeArrowheads="1"/>
          </p:cNvSpPr>
          <p:nvPr/>
        </p:nvSpPr>
        <p:spPr bwMode="auto">
          <a:xfrm>
            <a:off x="3124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25146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Oval 21"/>
          <p:cNvSpPr>
            <a:spLocks noChangeArrowheads="1"/>
          </p:cNvSpPr>
          <p:nvPr/>
        </p:nvSpPr>
        <p:spPr bwMode="auto">
          <a:xfrm>
            <a:off x="2743200" y="2057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Oval 22"/>
          <p:cNvSpPr>
            <a:spLocks noChangeArrowheads="1"/>
          </p:cNvSpPr>
          <p:nvPr/>
        </p:nvSpPr>
        <p:spPr bwMode="auto">
          <a:xfrm>
            <a:off x="3048000" y="3124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2743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3581400" y="2895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30480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2362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Oval 39"/>
          <p:cNvSpPr>
            <a:spLocks noChangeArrowheads="1"/>
          </p:cNvSpPr>
          <p:nvPr/>
        </p:nvSpPr>
        <p:spPr bwMode="auto">
          <a:xfrm>
            <a:off x="3810000" y="2743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Oval 40"/>
          <p:cNvSpPr>
            <a:spLocks noChangeArrowheads="1"/>
          </p:cNvSpPr>
          <p:nvPr/>
        </p:nvSpPr>
        <p:spPr bwMode="auto">
          <a:xfrm>
            <a:off x="3429000" y="2590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Oval 41"/>
          <p:cNvSpPr>
            <a:spLocks noChangeArrowheads="1"/>
          </p:cNvSpPr>
          <p:nvPr/>
        </p:nvSpPr>
        <p:spPr bwMode="auto">
          <a:xfrm>
            <a:off x="7781925" y="3208337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Oval 42"/>
          <p:cNvSpPr>
            <a:spLocks noChangeArrowheads="1"/>
          </p:cNvSpPr>
          <p:nvPr/>
        </p:nvSpPr>
        <p:spPr bwMode="auto">
          <a:xfrm>
            <a:off x="27432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Oval 43"/>
          <p:cNvSpPr>
            <a:spLocks noChangeArrowheads="1"/>
          </p:cNvSpPr>
          <p:nvPr/>
        </p:nvSpPr>
        <p:spPr bwMode="auto">
          <a:xfrm>
            <a:off x="4067175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Oval 44"/>
          <p:cNvSpPr>
            <a:spLocks noChangeArrowheads="1"/>
          </p:cNvSpPr>
          <p:nvPr/>
        </p:nvSpPr>
        <p:spPr bwMode="auto">
          <a:xfrm>
            <a:off x="3419475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Oval 45"/>
          <p:cNvSpPr>
            <a:spLocks noChangeArrowheads="1"/>
          </p:cNvSpPr>
          <p:nvPr/>
        </p:nvSpPr>
        <p:spPr bwMode="auto">
          <a:xfrm>
            <a:off x="3635375" y="2349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6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7" name="Oval 47"/>
          <p:cNvSpPr>
            <a:spLocks noChangeArrowheads="1"/>
          </p:cNvSpPr>
          <p:nvPr/>
        </p:nvSpPr>
        <p:spPr bwMode="auto">
          <a:xfrm>
            <a:off x="2743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Oval 48"/>
          <p:cNvSpPr>
            <a:spLocks noChangeArrowheads="1"/>
          </p:cNvSpPr>
          <p:nvPr/>
        </p:nvSpPr>
        <p:spPr bwMode="auto">
          <a:xfrm>
            <a:off x="2286000" y="3810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5 </a:t>
            </a:r>
            <a:r>
              <a:rPr lang="en-US" dirty="0" err="1" smtClean="0"/>
              <a:t>centroids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24942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2895600" y="3962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2438400" y="3962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2514600" y="426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2971800" y="3733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2895600" y="4343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26670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1981200" y="3657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2209800" y="3429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19050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28194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23622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2971800" y="2590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19"/>
          <p:cNvSpPr>
            <a:spLocks noChangeArrowheads="1"/>
          </p:cNvSpPr>
          <p:nvPr/>
        </p:nvSpPr>
        <p:spPr bwMode="auto">
          <a:xfrm>
            <a:off x="3124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25146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Oval 21"/>
          <p:cNvSpPr>
            <a:spLocks noChangeArrowheads="1"/>
          </p:cNvSpPr>
          <p:nvPr/>
        </p:nvSpPr>
        <p:spPr bwMode="auto">
          <a:xfrm>
            <a:off x="2743200" y="2057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Oval 22"/>
          <p:cNvSpPr>
            <a:spLocks noChangeArrowheads="1"/>
          </p:cNvSpPr>
          <p:nvPr/>
        </p:nvSpPr>
        <p:spPr bwMode="auto">
          <a:xfrm>
            <a:off x="3048000" y="3124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2743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3581400" y="2895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30480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2362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Oval 39"/>
          <p:cNvSpPr>
            <a:spLocks noChangeArrowheads="1"/>
          </p:cNvSpPr>
          <p:nvPr/>
        </p:nvSpPr>
        <p:spPr bwMode="auto">
          <a:xfrm>
            <a:off x="3810000" y="2743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Oval 40"/>
          <p:cNvSpPr>
            <a:spLocks noChangeArrowheads="1"/>
          </p:cNvSpPr>
          <p:nvPr/>
        </p:nvSpPr>
        <p:spPr bwMode="auto">
          <a:xfrm>
            <a:off x="3429000" y="2590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Oval 41"/>
          <p:cNvSpPr>
            <a:spLocks noChangeArrowheads="1"/>
          </p:cNvSpPr>
          <p:nvPr/>
        </p:nvSpPr>
        <p:spPr bwMode="auto">
          <a:xfrm>
            <a:off x="34194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Oval 42"/>
          <p:cNvSpPr>
            <a:spLocks noChangeArrowheads="1"/>
          </p:cNvSpPr>
          <p:nvPr/>
        </p:nvSpPr>
        <p:spPr bwMode="auto">
          <a:xfrm>
            <a:off x="27432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Oval 43"/>
          <p:cNvSpPr>
            <a:spLocks noChangeArrowheads="1"/>
          </p:cNvSpPr>
          <p:nvPr/>
        </p:nvSpPr>
        <p:spPr bwMode="auto">
          <a:xfrm>
            <a:off x="4067175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Oval 44"/>
          <p:cNvSpPr>
            <a:spLocks noChangeArrowheads="1"/>
          </p:cNvSpPr>
          <p:nvPr/>
        </p:nvSpPr>
        <p:spPr bwMode="auto">
          <a:xfrm>
            <a:off x="3419475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Oval 45"/>
          <p:cNvSpPr>
            <a:spLocks noChangeArrowheads="1"/>
          </p:cNvSpPr>
          <p:nvPr/>
        </p:nvSpPr>
        <p:spPr bwMode="auto">
          <a:xfrm>
            <a:off x="3635375" y="2349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6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7" name="Oval 47"/>
          <p:cNvSpPr>
            <a:spLocks noChangeArrowheads="1"/>
          </p:cNvSpPr>
          <p:nvPr/>
        </p:nvSpPr>
        <p:spPr bwMode="auto">
          <a:xfrm>
            <a:off x="2743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Oval 48"/>
          <p:cNvSpPr>
            <a:spLocks noChangeArrowheads="1"/>
          </p:cNvSpPr>
          <p:nvPr/>
        </p:nvSpPr>
        <p:spPr bwMode="auto">
          <a:xfrm>
            <a:off x="2286000" y="3810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5 </a:t>
            </a:r>
            <a:r>
              <a:rPr lang="en-US" dirty="0" err="1" smtClean="0"/>
              <a:t>centroids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372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val 4"/>
          <p:cNvSpPr>
            <a:spLocks noChangeArrowheads="1"/>
          </p:cNvSpPr>
          <p:nvPr/>
        </p:nvSpPr>
        <p:spPr bwMode="auto">
          <a:xfrm>
            <a:off x="6948488" y="3860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Oval 5"/>
          <p:cNvSpPr>
            <a:spLocks noChangeArrowheads="1"/>
          </p:cNvSpPr>
          <p:nvPr/>
        </p:nvSpPr>
        <p:spPr bwMode="auto">
          <a:xfrm>
            <a:off x="6588125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Oval 6"/>
          <p:cNvSpPr>
            <a:spLocks noChangeArrowheads="1"/>
          </p:cNvSpPr>
          <p:nvPr/>
        </p:nvSpPr>
        <p:spPr bwMode="auto">
          <a:xfrm>
            <a:off x="6516688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Oval 7"/>
          <p:cNvSpPr>
            <a:spLocks noChangeArrowheads="1"/>
          </p:cNvSpPr>
          <p:nvPr/>
        </p:nvSpPr>
        <p:spPr bwMode="auto">
          <a:xfrm>
            <a:off x="622776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Oval 8"/>
          <p:cNvSpPr>
            <a:spLocks noChangeArrowheads="1"/>
          </p:cNvSpPr>
          <p:nvPr/>
        </p:nvSpPr>
        <p:spPr bwMode="auto">
          <a:xfrm>
            <a:off x="63722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Oval 9"/>
          <p:cNvSpPr>
            <a:spLocks noChangeArrowheads="1"/>
          </p:cNvSpPr>
          <p:nvPr/>
        </p:nvSpPr>
        <p:spPr bwMode="auto">
          <a:xfrm>
            <a:off x="65881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Oval 10"/>
          <p:cNvSpPr>
            <a:spLocks noChangeArrowheads="1"/>
          </p:cNvSpPr>
          <p:nvPr/>
        </p:nvSpPr>
        <p:spPr bwMode="auto">
          <a:xfrm>
            <a:off x="6661150" y="56610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Oval 11"/>
          <p:cNvSpPr>
            <a:spLocks noChangeArrowheads="1"/>
          </p:cNvSpPr>
          <p:nvPr/>
        </p:nvSpPr>
        <p:spPr bwMode="auto">
          <a:xfrm>
            <a:off x="7092950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Oval 12"/>
          <p:cNvSpPr>
            <a:spLocks noChangeArrowheads="1"/>
          </p:cNvSpPr>
          <p:nvPr/>
        </p:nvSpPr>
        <p:spPr bwMode="auto">
          <a:xfrm>
            <a:off x="7596188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Oval 13"/>
          <p:cNvSpPr>
            <a:spLocks noChangeArrowheads="1"/>
          </p:cNvSpPr>
          <p:nvPr/>
        </p:nvSpPr>
        <p:spPr bwMode="auto">
          <a:xfrm>
            <a:off x="5221288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Text Box 14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13325" name="Text Box 15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13326" name="Text Box 16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13327" name="Line 17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8" name="Line 18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9" name="Oval 19"/>
          <p:cNvSpPr>
            <a:spLocks noChangeArrowheads="1"/>
          </p:cNvSpPr>
          <p:nvPr/>
        </p:nvSpPr>
        <p:spPr bwMode="auto">
          <a:xfrm>
            <a:off x="5437188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Oval 20"/>
          <p:cNvSpPr>
            <a:spLocks noChangeArrowheads="1"/>
          </p:cNvSpPr>
          <p:nvPr/>
        </p:nvSpPr>
        <p:spPr bwMode="auto">
          <a:xfrm>
            <a:off x="5148263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Oval 21"/>
          <p:cNvSpPr>
            <a:spLocks noChangeArrowheads="1"/>
          </p:cNvSpPr>
          <p:nvPr/>
        </p:nvSpPr>
        <p:spPr bwMode="auto">
          <a:xfrm>
            <a:off x="5724525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Oval 22"/>
          <p:cNvSpPr>
            <a:spLocks noChangeArrowheads="1"/>
          </p:cNvSpPr>
          <p:nvPr/>
        </p:nvSpPr>
        <p:spPr bwMode="auto">
          <a:xfrm>
            <a:off x="6589713" y="22050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3" name="Oval 23"/>
          <p:cNvSpPr>
            <a:spLocks noChangeArrowheads="1"/>
          </p:cNvSpPr>
          <p:nvPr/>
        </p:nvSpPr>
        <p:spPr bwMode="auto">
          <a:xfrm>
            <a:off x="5653088" y="19161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4" name="Oval 24"/>
          <p:cNvSpPr>
            <a:spLocks noChangeArrowheads="1"/>
          </p:cNvSpPr>
          <p:nvPr/>
        </p:nvSpPr>
        <p:spPr bwMode="auto">
          <a:xfrm>
            <a:off x="6229350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5" name="Oval 25"/>
          <p:cNvSpPr>
            <a:spLocks noChangeArrowheads="1"/>
          </p:cNvSpPr>
          <p:nvPr/>
        </p:nvSpPr>
        <p:spPr bwMode="auto">
          <a:xfrm>
            <a:off x="6013450" y="1844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6" name="Oval 26"/>
          <p:cNvSpPr>
            <a:spLocks noChangeArrowheads="1"/>
          </p:cNvSpPr>
          <p:nvPr/>
        </p:nvSpPr>
        <p:spPr bwMode="auto">
          <a:xfrm>
            <a:off x="6013450" y="27082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7" name="Oval 27"/>
          <p:cNvSpPr>
            <a:spLocks noChangeArrowheads="1"/>
          </p:cNvSpPr>
          <p:nvPr/>
        </p:nvSpPr>
        <p:spPr bwMode="auto">
          <a:xfrm>
            <a:off x="68056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8" name="Oval 28"/>
          <p:cNvSpPr>
            <a:spLocks noChangeArrowheads="1"/>
          </p:cNvSpPr>
          <p:nvPr/>
        </p:nvSpPr>
        <p:spPr bwMode="auto">
          <a:xfrm>
            <a:off x="7237413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9" name="Oval 29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0" name="Oval 30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1" name="Oval 31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2" name="Oval 32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3" name="Oval 33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4" name="Oval 34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5" name="Oval 35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6" name="Oval 36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7" name="Oval 37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8" name="Oval 38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9" name="Oval 39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0" name="Oval 40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1" name="Oval 41"/>
          <p:cNvSpPr>
            <a:spLocks noChangeArrowheads="1"/>
          </p:cNvSpPr>
          <p:nvPr/>
        </p:nvSpPr>
        <p:spPr bwMode="auto">
          <a:xfrm>
            <a:off x="1979613" y="14843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2" name="Oval 42"/>
          <p:cNvSpPr>
            <a:spLocks noChangeArrowheads="1"/>
          </p:cNvSpPr>
          <p:nvPr/>
        </p:nvSpPr>
        <p:spPr bwMode="auto">
          <a:xfrm>
            <a:off x="13319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3" name="Oval 43"/>
          <p:cNvSpPr>
            <a:spLocks noChangeArrowheads="1"/>
          </p:cNvSpPr>
          <p:nvPr/>
        </p:nvSpPr>
        <p:spPr bwMode="auto">
          <a:xfrm>
            <a:off x="34194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4" name="Oval 44"/>
          <p:cNvSpPr>
            <a:spLocks noChangeArrowheads="1"/>
          </p:cNvSpPr>
          <p:nvPr/>
        </p:nvSpPr>
        <p:spPr bwMode="auto">
          <a:xfrm>
            <a:off x="4067175" y="39338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5" name="Oval 45"/>
          <p:cNvSpPr>
            <a:spLocks noChangeArrowheads="1"/>
          </p:cNvSpPr>
          <p:nvPr/>
        </p:nvSpPr>
        <p:spPr bwMode="auto">
          <a:xfrm>
            <a:off x="4067175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6" name="Oval 46"/>
          <p:cNvSpPr>
            <a:spLocks noChangeArrowheads="1"/>
          </p:cNvSpPr>
          <p:nvPr/>
        </p:nvSpPr>
        <p:spPr bwMode="auto">
          <a:xfrm>
            <a:off x="3419475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7" name="Oval 47"/>
          <p:cNvSpPr>
            <a:spLocks noChangeArrowheads="1"/>
          </p:cNvSpPr>
          <p:nvPr/>
        </p:nvSpPr>
        <p:spPr bwMode="auto">
          <a:xfrm>
            <a:off x="3635375" y="2349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8" name="Oval 48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9" name="Oval 49"/>
          <p:cNvSpPr>
            <a:spLocks noChangeArrowheads="1"/>
          </p:cNvSpPr>
          <p:nvPr/>
        </p:nvSpPr>
        <p:spPr bwMode="auto">
          <a:xfrm>
            <a:off x="1403350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60" name="Oval 50"/>
          <p:cNvSpPr>
            <a:spLocks noChangeArrowheads="1"/>
          </p:cNvSpPr>
          <p:nvPr/>
        </p:nvSpPr>
        <p:spPr bwMode="auto">
          <a:xfrm>
            <a:off x="5867400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83525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2895600" y="3962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2438400" y="3962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2514600" y="426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2971800" y="3733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2895600" y="4343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26670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1981200" y="3657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2209800" y="3429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19050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28194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23622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2971800" y="2590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19"/>
          <p:cNvSpPr>
            <a:spLocks noChangeArrowheads="1"/>
          </p:cNvSpPr>
          <p:nvPr/>
        </p:nvSpPr>
        <p:spPr bwMode="auto">
          <a:xfrm>
            <a:off x="3124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25146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Oval 21"/>
          <p:cNvSpPr>
            <a:spLocks noChangeArrowheads="1"/>
          </p:cNvSpPr>
          <p:nvPr/>
        </p:nvSpPr>
        <p:spPr bwMode="auto">
          <a:xfrm>
            <a:off x="2743200" y="2057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Oval 22"/>
          <p:cNvSpPr>
            <a:spLocks noChangeArrowheads="1"/>
          </p:cNvSpPr>
          <p:nvPr/>
        </p:nvSpPr>
        <p:spPr bwMode="auto">
          <a:xfrm>
            <a:off x="3048000" y="3124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2743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3581400" y="2895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30480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2362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Oval 39"/>
          <p:cNvSpPr>
            <a:spLocks noChangeArrowheads="1"/>
          </p:cNvSpPr>
          <p:nvPr/>
        </p:nvSpPr>
        <p:spPr bwMode="auto">
          <a:xfrm>
            <a:off x="3810000" y="2743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Oval 40"/>
          <p:cNvSpPr>
            <a:spLocks noChangeArrowheads="1"/>
          </p:cNvSpPr>
          <p:nvPr/>
        </p:nvSpPr>
        <p:spPr bwMode="auto">
          <a:xfrm>
            <a:off x="3429000" y="2590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Oval 41"/>
          <p:cNvSpPr>
            <a:spLocks noChangeArrowheads="1"/>
          </p:cNvSpPr>
          <p:nvPr/>
        </p:nvSpPr>
        <p:spPr bwMode="auto">
          <a:xfrm>
            <a:off x="34194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Oval 42"/>
          <p:cNvSpPr>
            <a:spLocks noChangeArrowheads="1"/>
          </p:cNvSpPr>
          <p:nvPr/>
        </p:nvSpPr>
        <p:spPr bwMode="auto">
          <a:xfrm>
            <a:off x="27432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Oval 43"/>
          <p:cNvSpPr>
            <a:spLocks noChangeArrowheads="1"/>
          </p:cNvSpPr>
          <p:nvPr/>
        </p:nvSpPr>
        <p:spPr bwMode="auto">
          <a:xfrm>
            <a:off x="4067175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Oval 44"/>
          <p:cNvSpPr>
            <a:spLocks noChangeArrowheads="1"/>
          </p:cNvSpPr>
          <p:nvPr/>
        </p:nvSpPr>
        <p:spPr bwMode="auto">
          <a:xfrm>
            <a:off x="3419475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Oval 45"/>
          <p:cNvSpPr>
            <a:spLocks noChangeArrowheads="1"/>
          </p:cNvSpPr>
          <p:nvPr/>
        </p:nvSpPr>
        <p:spPr bwMode="auto">
          <a:xfrm>
            <a:off x="3635375" y="2349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6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7" name="Oval 47"/>
          <p:cNvSpPr>
            <a:spLocks noChangeArrowheads="1"/>
          </p:cNvSpPr>
          <p:nvPr/>
        </p:nvSpPr>
        <p:spPr bwMode="auto">
          <a:xfrm>
            <a:off x="2743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Oval 48"/>
          <p:cNvSpPr>
            <a:spLocks noChangeArrowheads="1"/>
          </p:cNvSpPr>
          <p:nvPr/>
        </p:nvSpPr>
        <p:spPr bwMode="auto">
          <a:xfrm>
            <a:off x="2286000" y="3810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3 </a:t>
            </a:r>
            <a:r>
              <a:rPr lang="en-US" dirty="0" err="1" smtClean="0"/>
              <a:t>centroids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84448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2895600" y="3962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2438400" y="3962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2514600" y="426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2971800" y="3733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2895600" y="4343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26670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1981200" y="3657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2209800" y="3429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19050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28194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23622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2971800" y="2590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19"/>
          <p:cNvSpPr>
            <a:spLocks noChangeArrowheads="1"/>
          </p:cNvSpPr>
          <p:nvPr/>
        </p:nvSpPr>
        <p:spPr bwMode="auto">
          <a:xfrm>
            <a:off x="3124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25146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Oval 21"/>
          <p:cNvSpPr>
            <a:spLocks noChangeArrowheads="1"/>
          </p:cNvSpPr>
          <p:nvPr/>
        </p:nvSpPr>
        <p:spPr bwMode="auto">
          <a:xfrm>
            <a:off x="2743200" y="2057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Oval 22"/>
          <p:cNvSpPr>
            <a:spLocks noChangeArrowheads="1"/>
          </p:cNvSpPr>
          <p:nvPr/>
        </p:nvSpPr>
        <p:spPr bwMode="auto">
          <a:xfrm>
            <a:off x="3048000" y="3124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2743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3581400" y="2895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30480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2362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Oval 39"/>
          <p:cNvSpPr>
            <a:spLocks noChangeArrowheads="1"/>
          </p:cNvSpPr>
          <p:nvPr/>
        </p:nvSpPr>
        <p:spPr bwMode="auto">
          <a:xfrm>
            <a:off x="3810000" y="2743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Oval 40"/>
          <p:cNvSpPr>
            <a:spLocks noChangeArrowheads="1"/>
          </p:cNvSpPr>
          <p:nvPr/>
        </p:nvSpPr>
        <p:spPr bwMode="auto">
          <a:xfrm>
            <a:off x="3429000" y="2590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Oval 41"/>
          <p:cNvSpPr>
            <a:spLocks noChangeArrowheads="1"/>
          </p:cNvSpPr>
          <p:nvPr/>
        </p:nvSpPr>
        <p:spPr bwMode="auto">
          <a:xfrm>
            <a:off x="34194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Oval 42"/>
          <p:cNvSpPr>
            <a:spLocks noChangeArrowheads="1"/>
          </p:cNvSpPr>
          <p:nvPr/>
        </p:nvSpPr>
        <p:spPr bwMode="auto">
          <a:xfrm>
            <a:off x="27432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Oval 43"/>
          <p:cNvSpPr>
            <a:spLocks noChangeArrowheads="1"/>
          </p:cNvSpPr>
          <p:nvPr/>
        </p:nvSpPr>
        <p:spPr bwMode="auto">
          <a:xfrm>
            <a:off x="4067175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Oval 44"/>
          <p:cNvSpPr>
            <a:spLocks noChangeArrowheads="1"/>
          </p:cNvSpPr>
          <p:nvPr/>
        </p:nvSpPr>
        <p:spPr bwMode="auto">
          <a:xfrm>
            <a:off x="3419475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Oval 45"/>
          <p:cNvSpPr>
            <a:spLocks noChangeArrowheads="1"/>
          </p:cNvSpPr>
          <p:nvPr/>
        </p:nvSpPr>
        <p:spPr bwMode="auto">
          <a:xfrm>
            <a:off x="3635375" y="2349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6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7" name="Oval 47"/>
          <p:cNvSpPr>
            <a:spLocks noChangeArrowheads="1"/>
          </p:cNvSpPr>
          <p:nvPr/>
        </p:nvSpPr>
        <p:spPr bwMode="auto">
          <a:xfrm>
            <a:off x="2743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Oval 48"/>
          <p:cNvSpPr>
            <a:spLocks noChangeArrowheads="1"/>
          </p:cNvSpPr>
          <p:nvPr/>
        </p:nvSpPr>
        <p:spPr bwMode="auto">
          <a:xfrm>
            <a:off x="2286000" y="3810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4 </a:t>
            </a:r>
            <a:r>
              <a:rPr lang="en-US" dirty="0" err="1" smtClean="0"/>
              <a:t>centroids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31586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2895600" y="3962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2438400" y="3962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2514600" y="426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2971800" y="3733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2895600" y="4343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26670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1981200" y="3657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2209800" y="3429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19050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28194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23622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2971800" y="2590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19"/>
          <p:cNvSpPr>
            <a:spLocks noChangeArrowheads="1"/>
          </p:cNvSpPr>
          <p:nvPr/>
        </p:nvSpPr>
        <p:spPr bwMode="auto">
          <a:xfrm>
            <a:off x="3124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25146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Oval 21"/>
          <p:cNvSpPr>
            <a:spLocks noChangeArrowheads="1"/>
          </p:cNvSpPr>
          <p:nvPr/>
        </p:nvSpPr>
        <p:spPr bwMode="auto">
          <a:xfrm>
            <a:off x="2743200" y="2057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Oval 22"/>
          <p:cNvSpPr>
            <a:spLocks noChangeArrowheads="1"/>
          </p:cNvSpPr>
          <p:nvPr/>
        </p:nvSpPr>
        <p:spPr bwMode="auto">
          <a:xfrm>
            <a:off x="3048000" y="3124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2743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3581400" y="2895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30480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2362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Oval 39"/>
          <p:cNvSpPr>
            <a:spLocks noChangeArrowheads="1"/>
          </p:cNvSpPr>
          <p:nvPr/>
        </p:nvSpPr>
        <p:spPr bwMode="auto">
          <a:xfrm>
            <a:off x="3810000" y="2743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Oval 40"/>
          <p:cNvSpPr>
            <a:spLocks noChangeArrowheads="1"/>
          </p:cNvSpPr>
          <p:nvPr/>
        </p:nvSpPr>
        <p:spPr bwMode="auto">
          <a:xfrm>
            <a:off x="3429000" y="2590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Oval 41"/>
          <p:cNvSpPr>
            <a:spLocks noChangeArrowheads="1"/>
          </p:cNvSpPr>
          <p:nvPr/>
        </p:nvSpPr>
        <p:spPr bwMode="auto">
          <a:xfrm>
            <a:off x="34194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Oval 42"/>
          <p:cNvSpPr>
            <a:spLocks noChangeArrowheads="1"/>
          </p:cNvSpPr>
          <p:nvPr/>
        </p:nvSpPr>
        <p:spPr bwMode="auto">
          <a:xfrm>
            <a:off x="27432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Oval 43"/>
          <p:cNvSpPr>
            <a:spLocks noChangeArrowheads="1"/>
          </p:cNvSpPr>
          <p:nvPr/>
        </p:nvSpPr>
        <p:spPr bwMode="auto">
          <a:xfrm>
            <a:off x="4067175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Oval 44"/>
          <p:cNvSpPr>
            <a:spLocks noChangeArrowheads="1"/>
          </p:cNvSpPr>
          <p:nvPr/>
        </p:nvSpPr>
        <p:spPr bwMode="auto">
          <a:xfrm>
            <a:off x="3419475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Oval 45"/>
          <p:cNvSpPr>
            <a:spLocks noChangeArrowheads="1"/>
          </p:cNvSpPr>
          <p:nvPr/>
        </p:nvSpPr>
        <p:spPr bwMode="auto">
          <a:xfrm>
            <a:off x="3635375" y="2349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6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7" name="Oval 47"/>
          <p:cNvSpPr>
            <a:spLocks noChangeArrowheads="1"/>
          </p:cNvSpPr>
          <p:nvPr/>
        </p:nvSpPr>
        <p:spPr bwMode="auto">
          <a:xfrm>
            <a:off x="2743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Oval 48"/>
          <p:cNvSpPr>
            <a:spLocks noChangeArrowheads="1"/>
          </p:cNvSpPr>
          <p:nvPr/>
        </p:nvSpPr>
        <p:spPr bwMode="auto">
          <a:xfrm>
            <a:off x="2286000" y="3810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Oval 5"/>
          <p:cNvSpPr>
            <a:spLocks noChangeArrowheads="1"/>
          </p:cNvSpPr>
          <p:nvPr/>
        </p:nvSpPr>
        <p:spPr bwMode="auto">
          <a:xfrm>
            <a:off x="4048125" y="56261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Oval 18"/>
          <p:cNvSpPr>
            <a:spLocks noChangeArrowheads="1"/>
          </p:cNvSpPr>
          <p:nvPr/>
        </p:nvSpPr>
        <p:spPr bwMode="auto">
          <a:xfrm>
            <a:off x="4048125" y="44831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Oval 19"/>
          <p:cNvSpPr>
            <a:spLocks noChangeArrowheads="1"/>
          </p:cNvSpPr>
          <p:nvPr/>
        </p:nvSpPr>
        <p:spPr bwMode="auto">
          <a:xfrm>
            <a:off x="4200525" y="47117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Oval 22"/>
          <p:cNvSpPr>
            <a:spLocks noChangeArrowheads="1"/>
          </p:cNvSpPr>
          <p:nvPr/>
        </p:nvSpPr>
        <p:spPr bwMode="auto">
          <a:xfrm>
            <a:off x="4124325" y="5016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Oval 24"/>
          <p:cNvSpPr>
            <a:spLocks noChangeArrowheads="1"/>
          </p:cNvSpPr>
          <p:nvPr/>
        </p:nvSpPr>
        <p:spPr bwMode="auto">
          <a:xfrm>
            <a:off x="4657725" y="47879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Oval 25"/>
          <p:cNvSpPr>
            <a:spLocks noChangeArrowheads="1"/>
          </p:cNvSpPr>
          <p:nvPr/>
        </p:nvSpPr>
        <p:spPr bwMode="auto">
          <a:xfrm>
            <a:off x="4124325" y="5397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Oval 39"/>
          <p:cNvSpPr>
            <a:spLocks noChangeArrowheads="1"/>
          </p:cNvSpPr>
          <p:nvPr/>
        </p:nvSpPr>
        <p:spPr bwMode="auto">
          <a:xfrm>
            <a:off x="4886325" y="46355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Oval 40"/>
          <p:cNvSpPr>
            <a:spLocks noChangeArrowheads="1"/>
          </p:cNvSpPr>
          <p:nvPr/>
        </p:nvSpPr>
        <p:spPr bwMode="auto">
          <a:xfrm>
            <a:off x="4505325" y="448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Oval 41"/>
          <p:cNvSpPr>
            <a:spLocks noChangeArrowheads="1"/>
          </p:cNvSpPr>
          <p:nvPr/>
        </p:nvSpPr>
        <p:spPr bwMode="auto">
          <a:xfrm>
            <a:off x="4495800" y="510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Oval 43"/>
          <p:cNvSpPr>
            <a:spLocks noChangeArrowheads="1"/>
          </p:cNvSpPr>
          <p:nvPr/>
        </p:nvSpPr>
        <p:spPr bwMode="auto">
          <a:xfrm>
            <a:off x="5143500" y="4457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4 </a:t>
            </a:r>
            <a:r>
              <a:rPr lang="en-US" dirty="0" err="1" smtClean="0"/>
              <a:t>centroids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62861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2895600" y="3962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2438400" y="3962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2514600" y="426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2971800" y="3733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2895600" y="4343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26670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1981200" y="3657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2209800" y="3429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19050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28194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23622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2971800" y="2590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19"/>
          <p:cNvSpPr>
            <a:spLocks noChangeArrowheads="1"/>
          </p:cNvSpPr>
          <p:nvPr/>
        </p:nvSpPr>
        <p:spPr bwMode="auto">
          <a:xfrm>
            <a:off x="47244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25146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Oval 21"/>
          <p:cNvSpPr>
            <a:spLocks noChangeArrowheads="1"/>
          </p:cNvSpPr>
          <p:nvPr/>
        </p:nvSpPr>
        <p:spPr bwMode="auto">
          <a:xfrm>
            <a:off x="2743200" y="2057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Oval 22"/>
          <p:cNvSpPr>
            <a:spLocks noChangeArrowheads="1"/>
          </p:cNvSpPr>
          <p:nvPr/>
        </p:nvSpPr>
        <p:spPr bwMode="auto">
          <a:xfrm>
            <a:off x="46482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2743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51816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30480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2362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Oval 39"/>
          <p:cNvSpPr>
            <a:spLocks noChangeArrowheads="1"/>
          </p:cNvSpPr>
          <p:nvPr/>
        </p:nvSpPr>
        <p:spPr bwMode="auto">
          <a:xfrm>
            <a:off x="54102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Oval 40"/>
          <p:cNvSpPr>
            <a:spLocks noChangeArrowheads="1"/>
          </p:cNvSpPr>
          <p:nvPr/>
        </p:nvSpPr>
        <p:spPr bwMode="auto">
          <a:xfrm>
            <a:off x="5029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Oval 41"/>
          <p:cNvSpPr>
            <a:spLocks noChangeArrowheads="1"/>
          </p:cNvSpPr>
          <p:nvPr/>
        </p:nvSpPr>
        <p:spPr bwMode="auto">
          <a:xfrm>
            <a:off x="5019675" y="38989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Oval 42"/>
          <p:cNvSpPr>
            <a:spLocks noChangeArrowheads="1"/>
          </p:cNvSpPr>
          <p:nvPr/>
        </p:nvSpPr>
        <p:spPr bwMode="auto">
          <a:xfrm>
            <a:off x="27432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Oval 43"/>
          <p:cNvSpPr>
            <a:spLocks noChangeArrowheads="1"/>
          </p:cNvSpPr>
          <p:nvPr/>
        </p:nvSpPr>
        <p:spPr bwMode="auto">
          <a:xfrm>
            <a:off x="5667375" y="3251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Oval 44"/>
          <p:cNvSpPr>
            <a:spLocks noChangeArrowheads="1"/>
          </p:cNvSpPr>
          <p:nvPr/>
        </p:nvSpPr>
        <p:spPr bwMode="auto">
          <a:xfrm>
            <a:off x="5019675" y="2819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Oval 45"/>
          <p:cNvSpPr>
            <a:spLocks noChangeArrowheads="1"/>
          </p:cNvSpPr>
          <p:nvPr/>
        </p:nvSpPr>
        <p:spPr bwMode="auto">
          <a:xfrm>
            <a:off x="5235575" y="3035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6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7" name="Oval 47"/>
          <p:cNvSpPr>
            <a:spLocks noChangeArrowheads="1"/>
          </p:cNvSpPr>
          <p:nvPr/>
        </p:nvSpPr>
        <p:spPr bwMode="auto">
          <a:xfrm>
            <a:off x="2743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Oval 48"/>
          <p:cNvSpPr>
            <a:spLocks noChangeArrowheads="1"/>
          </p:cNvSpPr>
          <p:nvPr/>
        </p:nvSpPr>
        <p:spPr bwMode="auto">
          <a:xfrm>
            <a:off x="2286000" y="3810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Oval 5"/>
          <p:cNvSpPr>
            <a:spLocks noChangeArrowheads="1"/>
          </p:cNvSpPr>
          <p:nvPr/>
        </p:nvSpPr>
        <p:spPr bwMode="auto">
          <a:xfrm>
            <a:off x="7248525" y="40259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Oval 18"/>
          <p:cNvSpPr>
            <a:spLocks noChangeArrowheads="1"/>
          </p:cNvSpPr>
          <p:nvPr/>
        </p:nvSpPr>
        <p:spPr bwMode="auto">
          <a:xfrm>
            <a:off x="7248525" y="28829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Oval 19"/>
          <p:cNvSpPr>
            <a:spLocks noChangeArrowheads="1"/>
          </p:cNvSpPr>
          <p:nvPr/>
        </p:nvSpPr>
        <p:spPr bwMode="auto">
          <a:xfrm>
            <a:off x="7400925" y="31115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Oval 22"/>
          <p:cNvSpPr>
            <a:spLocks noChangeArrowheads="1"/>
          </p:cNvSpPr>
          <p:nvPr/>
        </p:nvSpPr>
        <p:spPr bwMode="auto">
          <a:xfrm>
            <a:off x="7324725" y="3416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Oval 24"/>
          <p:cNvSpPr>
            <a:spLocks noChangeArrowheads="1"/>
          </p:cNvSpPr>
          <p:nvPr/>
        </p:nvSpPr>
        <p:spPr bwMode="auto">
          <a:xfrm>
            <a:off x="7858125" y="3187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Oval 25"/>
          <p:cNvSpPr>
            <a:spLocks noChangeArrowheads="1"/>
          </p:cNvSpPr>
          <p:nvPr/>
        </p:nvSpPr>
        <p:spPr bwMode="auto">
          <a:xfrm>
            <a:off x="7324725" y="3797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Oval 39"/>
          <p:cNvSpPr>
            <a:spLocks noChangeArrowheads="1"/>
          </p:cNvSpPr>
          <p:nvPr/>
        </p:nvSpPr>
        <p:spPr bwMode="auto">
          <a:xfrm>
            <a:off x="8086725" y="30353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Oval 40"/>
          <p:cNvSpPr>
            <a:spLocks noChangeArrowheads="1"/>
          </p:cNvSpPr>
          <p:nvPr/>
        </p:nvSpPr>
        <p:spPr bwMode="auto">
          <a:xfrm>
            <a:off x="7705725" y="28829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Oval 41"/>
          <p:cNvSpPr>
            <a:spLocks noChangeArrowheads="1"/>
          </p:cNvSpPr>
          <p:nvPr/>
        </p:nvSpPr>
        <p:spPr bwMode="auto">
          <a:xfrm>
            <a:off x="76962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Oval 43"/>
          <p:cNvSpPr>
            <a:spLocks noChangeArrowheads="1"/>
          </p:cNvSpPr>
          <p:nvPr/>
        </p:nvSpPr>
        <p:spPr bwMode="auto">
          <a:xfrm>
            <a:off x="8343900" y="2857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4 </a:t>
            </a:r>
            <a:r>
              <a:rPr lang="en-US" dirty="0" err="1" smtClean="0"/>
              <a:t>centroids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28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2895600" y="3962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2438400" y="3962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2514600" y="426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2971800" y="3733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2895600" y="4343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26670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1981200" y="3657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2209800" y="3429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19050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28194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23622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2971800" y="2590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19"/>
          <p:cNvSpPr>
            <a:spLocks noChangeArrowheads="1"/>
          </p:cNvSpPr>
          <p:nvPr/>
        </p:nvSpPr>
        <p:spPr bwMode="auto">
          <a:xfrm>
            <a:off x="47244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25146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Oval 21"/>
          <p:cNvSpPr>
            <a:spLocks noChangeArrowheads="1"/>
          </p:cNvSpPr>
          <p:nvPr/>
        </p:nvSpPr>
        <p:spPr bwMode="auto">
          <a:xfrm>
            <a:off x="2743200" y="2057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Oval 22"/>
          <p:cNvSpPr>
            <a:spLocks noChangeArrowheads="1"/>
          </p:cNvSpPr>
          <p:nvPr/>
        </p:nvSpPr>
        <p:spPr bwMode="auto">
          <a:xfrm>
            <a:off x="46482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2743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51816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30480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2362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Oval 39"/>
          <p:cNvSpPr>
            <a:spLocks noChangeArrowheads="1"/>
          </p:cNvSpPr>
          <p:nvPr/>
        </p:nvSpPr>
        <p:spPr bwMode="auto">
          <a:xfrm>
            <a:off x="54102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Oval 40"/>
          <p:cNvSpPr>
            <a:spLocks noChangeArrowheads="1"/>
          </p:cNvSpPr>
          <p:nvPr/>
        </p:nvSpPr>
        <p:spPr bwMode="auto">
          <a:xfrm>
            <a:off x="5029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Oval 41"/>
          <p:cNvSpPr>
            <a:spLocks noChangeArrowheads="1"/>
          </p:cNvSpPr>
          <p:nvPr/>
        </p:nvSpPr>
        <p:spPr bwMode="auto">
          <a:xfrm>
            <a:off x="5019675" y="38989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Oval 42"/>
          <p:cNvSpPr>
            <a:spLocks noChangeArrowheads="1"/>
          </p:cNvSpPr>
          <p:nvPr/>
        </p:nvSpPr>
        <p:spPr bwMode="auto">
          <a:xfrm>
            <a:off x="27432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Oval 43"/>
          <p:cNvSpPr>
            <a:spLocks noChangeArrowheads="1"/>
          </p:cNvSpPr>
          <p:nvPr/>
        </p:nvSpPr>
        <p:spPr bwMode="auto">
          <a:xfrm>
            <a:off x="5667375" y="3251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Oval 44"/>
          <p:cNvSpPr>
            <a:spLocks noChangeArrowheads="1"/>
          </p:cNvSpPr>
          <p:nvPr/>
        </p:nvSpPr>
        <p:spPr bwMode="auto">
          <a:xfrm>
            <a:off x="5019675" y="2819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Oval 45"/>
          <p:cNvSpPr>
            <a:spLocks noChangeArrowheads="1"/>
          </p:cNvSpPr>
          <p:nvPr/>
        </p:nvSpPr>
        <p:spPr bwMode="auto">
          <a:xfrm>
            <a:off x="5235575" y="3035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6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7" name="Oval 47"/>
          <p:cNvSpPr>
            <a:spLocks noChangeArrowheads="1"/>
          </p:cNvSpPr>
          <p:nvPr/>
        </p:nvSpPr>
        <p:spPr bwMode="auto">
          <a:xfrm>
            <a:off x="2743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Oval 48"/>
          <p:cNvSpPr>
            <a:spLocks noChangeArrowheads="1"/>
          </p:cNvSpPr>
          <p:nvPr/>
        </p:nvSpPr>
        <p:spPr bwMode="auto">
          <a:xfrm>
            <a:off x="2286000" y="3810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Oval 5"/>
          <p:cNvSpPr>
            <a:spLocks noChangeArrowheads="1"/>
          </p:cNvSpPr>
          <p:nvPr/>
        </p:nvSpPr>
        <p:spPr bwMode="auto">
          <a:xfrm>
            <a:off x="7248525" y="40259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Oval 18"/>
          <p:cNvSpPr>
            <a:spLocks noChangeArrowheads="1"/>
          </p:cNvSpPr>
          <p:nvPr/>
        </p:nvSpPr>
        <p:spPr bwMode="auto">
          <a:xfrm>
            <a:off x="7248525" y="28829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Oval 19"/>
          <p:cNvSpPr>
            <a:spLocks noChangeArrowheads="1"/>
          </p:cNvSpPr>
          <p:nvPr/>
        </p:nvSpPr>
        <p:spPr bwMode="auto">
          <a:xfrm>
            <a:off x="7400925" y="31115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Oval 22"/>
          <p:cNvSpPr>
            <a:spLocks noChangeArrowheads="1"/>
          </p:cNvSpPr>
          <p:nvPr/>
        </p:nvSpPr>
        <p:spPr bwMode="auto">
          <a:xfrm>
            <a:off x="7324725" y="3416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Oval 24"/>
          <p:cNvSpPr>
            <a:spLocks noChangeArrowheads="1"/>
          </p:cNvSpPr>
          <p:nvPr/>
        </p:nvSpPr>
        <p:spPr bwMode="auto">
          <a:xfrm>
            <a:off x="7858125" y="3187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Oval 25"/>
          <p:cNvSpPr>
            <a:spLocks noChangeArrowheads="1"/>
          </p:cNvSpPr>
          <p:nvPr/>
        </p:nvSpPr>
        <p:spPr bwMode="auto">
          <a:xfrm>
            <a:off x="7324725" y="3797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Oval 39"/>
          <p:cNvSpPr>
            <a:spLocks noChangeArrowheads="1"/>
          </p:cNvSpPr>
          <p:nvPr/>
        </p:nvSpPr>
        <p:spPr bwMode="auto">
          <a:xfrm>
            <a:off x="8086725" y="30353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Oval 40"/>
          <p:cNvSpPr>
            <a:spLocks noChangeArrowheads="1"/>
          </p:cNvSpPr>
          <p:nvPr/>
        </p:nvSpPr>
        <p:spPr bwMode="auto">
          <a:xfrm>
            <a:off x="7705725" y="28829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Oval 41"/>
          <p:cNvSpPr>
            <a:spLocks noChangeArrowheads="1"/>
          </p:cNvSpPr>
          <p:nvPr/>
        </p:nvSpPr>
        <p:spPr bwMode="auto">
          <a:xfrm>
            <a:off x="76962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Oval 43"/>
          <p:cNvSpPr>
            <a:spLocks noChangeArrowheads="1"/>
          </p:cNvSpPr>
          <p:nvPr/>
        </p:nvSpPr>
        <p:spPr bwMode="auto">
          <a:xfrm>
            <a:off x="8343900" y="2857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Oval 44"/>
          <p:cNvSpPr>
            <a:spLocks noChangeArrowheads="1"/>
          </p:cNvSpPr>
          <p:nvPr/>
        </p:nvSpPr>
        <p:spPr bwMode="auto">
          <a:xfrm>
            <a:off x="4343400" y="5257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Oval 44"/>
          <p:cNvSpPr>
            <a:spLocks noChangeArrowheads="1"/>
          </p:cNvSpPr>
          <p:nvPr/>
        </p:nvSpPr>
        <p:spPr bwMode="auto">
          <a:xfrm>
            <a:off x="4800600" y="5257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Oval 44"/>
          <p:cNvSpPr>
            <a:spLocks noChangeArrowheads="1"/>
          </p:cNvSpPr>
          <p:nvPr/>
        </p:nvSpPr>
        <p:spPr bwMode="auto">
          <a:xfrm>
            <a:off x="4953000" y="4876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Oval 44"/>
          <p:cNvSpPr>
            <a:spLocks noChangeArrowheads="1"/>
          </p:cNvSpPr>
          <p:nvPr/>
        </p:nvSpPr>
        <p:spPr bwMode="auto">
          <a:xfrm>
            <a:off x="7391400" y="5562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Oval 44"/>
          <p:cNvSpPr>
            <a:spLocks noChangeArrowheads="1"/>
          </p:cNvSpPr>
          <p:nvPr/>
        </p:nvSpPr>
        <p:spPr bwMode="auto">
          <a:xfrm>
            <a:off x="3581400" y="762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Oval 44"/>
          <p:cNvSpPr>
            <a:spLocks noChangeArrowheads="1"/>
          </p:cNvSpPr>
          <p:nvPr/>
        </p:nvSpPr>
        <p:spPr bwMode="auto">
          <a:xfrm>
            <a:off x="6019800" y="1600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4 </a:t>
            </a:r>
            <a:r>
              <a:rPr lang="en-US" dirty="0" err="1" smtClean="0"/>
              <a:t>centroids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039003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48768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4419600" y="3810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4495800" y="4114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4953000" y="3581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4876800" y="4191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4648200" y="3657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39624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41910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3886200" y="32766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4800600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4343400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4953000" y="2438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19"/>
          <p:cNvSpPr>
            <a:spLocks noChangeArrowheads="1"/>
          </p:cNvSpPr>
          <p:nvPr/>
        </p:nvSpPr>
        <p:spPr bwMode="auto">
          <a:xfrm>
            <a:off x="5105400" y="2667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4495800" y="3352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Oval 21"/>
          <p:cNvSpPr>
            <a:spLocks noChangeArrowheads="1"/>
          </p:cNvSpPr>
          <p:nvPr/>
        </p:nvSpPr>
        <p:spPr bwMode="auto">
          <a:xfrm>
            <a:off x="4724400" y="1905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Oval 22"/>
          <p:cNvSpPr>
            <a:spLocks noChangeArrowheads="1"/>
          </p:cNvSpPr>
          <p:nvPr/>
        </p:nvSpPr>
        <p:spPr bwMode="auto">
          <a:xfrm>
            <a:off x="5029200" y="2971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4724400" y="3124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5181600" y="3124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5029200" y="3352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4343400" y="3124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4267200" y="4114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4648200" y="426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Oval 29"/>
          <p:cNvSpPr>
            <a:spLocks noChangeArrowheads="1"/>
          </p:cNvSpPr>
          <p:nvPr/>
        </p:nvSpPr>
        <p:spPr bwMode="auto">
          <a:xfrm>
            <a:off x="37338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4038600" y="3733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4681538" y="3924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Oval 32"/>
          <p:cNvSpPr>
            <a:spLocks noChangeArrowheads="1"/>
          </p:cNvSpPr>
          <p:nvPr/>
        </p:nvSpPr>
        <p:spPr bwMode="auto">
          <a:xfrm>
            <a:off x="4191000" y="3886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Oval 33"/>
          <p:cNvSpPr>
            <a:spLocks noChangeArrowheads="1"/>
          </p:cNvSpPr>
          <p:nvPr/>
        </p:nvSpPr>
        <p:spPr bwMode="auto">
          <a:xfrm>
            <a:off x="4249738" y="26289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Oval 34"/>
          <p:cNvSpPr>
            <a:spLocks noChangeArrowheads="1"/>
          </p:cNvSpPr>
          <p:nvPr/>
        </p:nvSpPr>
        <p:spPr bwMode="auto">
          <a:xfrm>
            <a:off x="4032250" y="2413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Oval 35"/>
          <p:cNvSpPr>
            <a:spLocks noChangeArrowheads="1"/>
          </p:cNvSpPr>
          <p:nvPr/>
        </p:nvSpPr>
        <p:spPr bwMode="auto">
          <a:xfrm>
            <a:off x="3673475" y="29162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Oval 36"/>
          <p:cNvSpPr>
            <a:spLocks noChangeArrowheads="1"/>
          </p:cNvSpPr>
          <p:nvPr/>
        </p:nvSpPr>
        <p:spPr bwMode="auto">
          <a:xfrm>
            <a:off x="3816350" y="27003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4105275" y="3060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Oval 38"/>
          <p:cNvSpPr>
            <a:spLocks noChangeArrowheads="1"/>
          </p:cNvSpPr>
          <p:nvPr/>
        </p:nvSpPr>
        <p:spPr bwMode="auto">
          <a:xfrm>
            <a:off x="4537075" y="24844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Oval 39"/>
          <p:cNvSpPr>
            <a:spLocks noChangeArrowheads="1"/>
          </p:cNvSpPr>
          <p:nvPr/>
        </p:nvSpPr>
        <p:spPr bwMode="auto">
          <a:xfrm>
            <a:off x="5257800" y="28956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Oval 40"/>
          <p:cNvSpPr>
            <a:spLocks noChangeArrowheads="1"/>
          </p:cNvSpPr>
          <p:nvPr/>
        </p:nvSpPr>
        <p:spPr bwMode="auto">
          <a:xfrm>
            <a:off x="4648200" y="2895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Oval 41"/>
          <p:cNvSpPr>
            <a:spLocks noChangeArrowheads="1"/>
          </p:cNvSpPr>
          <p:nvPr/>
        </p:nvSpPr>
        <p:spPr bwMode="auto">
          <a:xfrm>
            <a:off x="51816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Oval 42"/>
          <p:cNvSpPr>
            <a:spLocks noChangeArrowheads="1"/>
          </p:cNvSpPr>
          <p:nvPr/>
        </p:nvSpPr>
        <p:spPr bwMode="auto">
          <a:xfrm>
            <a:off x="4724400" y="3429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Oval 43"/>
          <p:cNvSpPr>
            <a:spLocks noChangeArrowheads="1"/>
          </p:cNvSpPr>
          <p:nvPr/>
        </p:nvSpPr>
        <p:spPr bwMode="auto">
          <a:xfrm>
            <a:off x="4876800" y="2819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Oval 44"/>
          <p:cNvSpPr>
            <a:spLocks noChangeArrowheads="1"/>
          </p:cNvSpPr>
          <p:nvPr/>
        </p:nvSpPr>
        <p:spPr bwMode="auto">
          <a:xfrm>
            <a:off x="4343400" y="2362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Oval 45"/>
          <p:cNvSpPr>
            <a:spLocks noChangeArrowheads="1"/>
          </p:cNvSpPr>
          <p:nvPr/>
        </p:nvSpPr>
        <p:spPr bwMode="auto">
          <a:xfrm>
            <a:off x="4724400" y="2362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6" name="Oval 46"/>
          <p:cNvSpPr>
            <a:spLocks noChangeArrowheads="1"/>
          </p:cNvSpPr>
          <p:nvPr/>
        </p:nvSpPr>
        <p:spPr bwMode="auto">
          <a:xfrm>
            <a:off x="4321175" y="2844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7" name="Oval 47"/>
          <p:cNvSpPr>
            <a:spLocks noChangeArrowheads="1"/>
          </p:cNvSpPr>
          <p:nvPr/>
        </p:nvSpPr>
        <p:spPr bwMode="auto">
          <a:xfrm>
            <a:off x="4724400" y="2667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Oval 48"/>
          <p:cNvSpPr>
            <a:spLocks noChangeArrowheads="1"/>
          </p:cNvSpPr>
          <p:nvPr/>
        </p:nvSpPr>
        <p:spPr bwMode="auto">
          <a:xfrm>
            <a:off x="4267200" y="36576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5 </a:t>
            </a:r>
            <a:r>
              <a:rPr lang="en-US" dirty="0" err="1" smtClean="0"/>
              <a:t>centroids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84108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48768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4419600" y="3810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4495800" y="4114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4953000" y="3581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4876800" y="4191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4648200" y="3657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39624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41910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3886200" y="32766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4800600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4343400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4953000" y="2438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19"/>
          <p:cNvSpPr>
            <a:spLocks noChangeArrowheads="1"/>
          </p:cNvSpPr>
          <p:nvPr/>
        </p:nvSpPr>
        <p:spPr bwMode="auto">
          <a:xfrm>
            <a:off x="5105400" y="2667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4495800" y="3352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Oval 21"/>
          <p:cNvSpPr>
            <a:spLocks noChangeArrowheads="1"/>
          </p:cNvSpPr>
          <p:nvPr/>
        </p:nvSpPr>
        <p:spPr bwMode="auto">
          <a:xfrm>
            <a:off x="4724400" y="1905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Oval 22"/>
          <p:cNvSpPr>
            <a:spLocks noChangeArrowheads="1"/>
          </p:cNvSpPr>
          <p:nvPr/>
        </p:nvSpPr>
        <p:spPr bwMode="auto">
          <a:xfrm>
            <a:off x="5029200" y="2971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4724400" y="3124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5181600" y="3124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5029200" y="3352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4343400" y="3124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4267200" y="4114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4648200" y="426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Oval 29"/>
          <p:cNvSpPr>
            <a:spLocks noChangeArrowheads="1"/>
          </p:cNvSpPr>
          <p:nvPr/>
        </p:nvSpPr>
        <p:spPr bwMode="auto">
          <a:xfrm>
            <a:off x="37338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4038600" y="3733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4681538" y="3924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Oval 32"/>
          <p:cNvSpPr>
            <a:spLocks noChangeArrowheads="1"/>
          </p:cNvSpPr>
          <p:nvPr/>
        </p:nvSpPr>
        <p:spPr bwMode="auto">
          <a:xfrm>
            <a:off x="4191000" y="3886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Oval 33"/>
          <p:cNvSpPr>
            <a:spLocks noChangeArrowheads="1"/>
          </p:cNvSpPr>
          <p:nvPr/>
        </p:nvSpPr>
        <p:spPr bwMode="auto">
          <a:xfrm>
            <a:off x="4249738" y="26289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Oval 34"/>
          <p:cNvSpPr>
            <a:spLocks noChangeArrowheads="1"/>
          </p:cNvSpPr>
          <p:nvPr/>
        </p:nvSpPr>
        <p:spPr bwMode="auto">
          <a:xfrm>
            <a:off x="4032250" y="2413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Oval 35"/>
          <p:cNvSpPr>
            <a:spLocks noChangeArrowheads="1"/>
          </p:cNvSpPr>
          <p:nvPr/>
        </p:nvSpPr>
        <p:spPr bwMode="auto">
          <a:xfrm>
            <a:off x="3673475" y="29162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Oval 36"/>
          <p:cNvSpPr>
            <a:spLocks noChangeArrowheads="1"/>
          </p:cNvSpPr>
          <p:nvPr/>
        </p:nvSpPr>
        <p:spPr bwMode="auto">
          <a:xfrm>
            <a:off x="3816350" y="27003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4105275" y="3060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Oval 38"/>
          <p:cNvSpPr>
            <a:spLocks noChangeArrowheads="1"/>
          </p:cNvSpPr>
          <p:nvPr/>
        </p:nvSpPr>
        <p:spPr bwMode="auto">
          <a:xfrm>
            <a:off x="4537075" y="24844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Oval 39"/>
          <p:cNvSpPr>
            <a:spLocks noChangeArrowheads="1"/>
          </p:cNvSpPr>
          <p:nvPr/>
        </p:nvSpPr>
        <p:spPr bwMode="auto">
          <a:xfrm>
            <a:off x="5257800" y="28956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Oval 40"/>
          <p:cNvSpPr>
            <a:spLocks noChangeArrowheads="1"/>
          </p:cNvSpPr>
          <p:nvPr/>
        </p:nvSpPr>
        <p:spPr bwMode="auto">
          <a:xfrm>
            <a:off x="4648200" y="2895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Oval 41"/>
          <p:cNvSpPr>
            <a:spLocks noChangeArrowheads="1"/>
          </p:cNvSpPr>
          <p:nvPr/>
        </p:nvSpPr>
        <p:spPr bwMode="auto">
          <a:xfrm>
            <a:off x="51816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Oval 42"/>
          <p:cNvSpPr>
            <a:spLocks noChangeArrowheads="1"/>
          </p:cNvSpPr>
          <p:nvPr/>
        </p:nvSpPr>
        <p:spPr bwMode="auto">
          <a:xfrm>
            <a:off x="4724400" y="3429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Oval 43"/>
          <p:cNvSpPr>
            <a:spLocks noChangeArrowheads="1"/>
          </p:cNvSpPr>
          <p:nvPr/>
        </p:nvSpPr>
        <p:spPr bwMode="auto">
          <a:xfrm>
            <a:off x="4876800" y="2819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Oval 44"/>
          <p:cNvSpPr>
            <a:spLocks noChangeArrowheads="1"/>
          </p:cNvSpPr>
          <p:nvPr/>
        </p:nvSpPr>
        <p:spPr bwMode="auto">
          <a:xfrm>
            <a:off x="4343400" y="2362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Oval 45"/>
          <p:cNvSpPr>
            <a:spLocks noChangeArrowheads="1"/>
          </p:cNvSpPr>
          <p:nvPr/>
        </p:nvSpPr>
        <p:spPr bwMode="auto">
          <a:xfrm>
            <a:off x="4724400" y="2362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6" name="Oval 46"/>
          <p:cNvSpPr>
            <a:spLocks noChangeArrowheads="1"/>
          </p:cNvSpPr>
          <p:nvPr/>
        </p:nvSpPr>
        <p:spPr bwMode="auto">
          <a:xfrm>
            <a:off x="4321175" y="2844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7" name="Oval 47"/>
          <p:cNvSpPr>
            <a:spLocks noChangeArrowheads="1"/>
          </p:cNvSpPr>
          <p:nvPr/>
        </p:nvSpPr>
        <p:spPr bwMode="auto">
          <a:xfrm>
            <a:off x="4724400" y="2667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Oval 48"/>
          <p:cNvSpPr>
            <a:spLocks noChangeArrowheads="1"/>
          </p:cNvSpPr>
          <p:nvPr/>
        </p:nvSpPr>
        <p:spPr bwMode="auto">
          <a:xfrm>
            <a:off x="4267200" y="36576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1 </a:t>
            </a:r>
            <a:r>
              <a:rPr lang="en-US" dirty="0" err="1" smtClean="0"/>
              <a:t>centroid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055635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48361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assess with same approaches as before</a:t>
            </a:r>
          </a:p>
          <a:p>
            <a:endParaRPr lang="en-US" dirty="0" smtClean="0"/>
          </a:p>
          <a:p>
            <a:r>
              <a:rPr lang="en-US" dirty="0" smtClean="0"/>
              <a:t>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30719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Likelihood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(more commonly, log likelihood)</a:t>
            </a:r>
          </a:p>
          <a:p>
            <a:endParaRPr lang="en-US" dirty="0" smtClean="0"/>
          </a:p>
          <a:p>
            <a:r>
              <a:rPr lang="en-US" dirty="0" smtClean="0"/>
              <a:t>The probability of the data occurring, given the model</a:t>
            </a:r>
          </a:p>
          <a:p>
            <a:endParaRPr lang="en-US" dirty="0" smtClean="0"/>
          </a:p>
          <a:p>
            <a:r>
              <a:rPr lang="en-US" dirty="0" smtClean="0"/>
              <a:t>Assesses each point’s probability, given the set of clusters, adds it all together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918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val 2"/>
          <p:cNvSpPr>
            <a:spLocks noChangeArrowheads="1"/>
          </p:cNvSpPr>
          <p:nvPr/>
        </p:nvSpPr>
        <p:spPr bwMode="auto">
          <a:xfrm>
            <a:off x="6948488" y="3860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Oval 3"/>
          <p:cNvSpPr>
            <a:spLocks noChangeArrowheads="1"/>
          </p:cNvSpPr>
          <p:nvPr/>
        </p:nvSpPr>
        <p:spPr bwMode="auto">
          <a:xfrm>
            <a:off x="6588125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Oval 4"/>
          <p:cNvSpPr>
            <a:spLocks noChangeArrowheads="1"/>
          </p:cNvSpPr>
          <p:nvPr/>
        </p:nvSpPr>
        <p:spPr bwMode="auto">
          <a:xfrm>
            <a:off x="6516688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Oval 5"/>
          <p:cNvSpPr>
            <a:spLocks noChangeArrowheads="1"/>
          </p:cNvSpPr>
          <p:nvPr/>
        </p:nvSpPr>
        <p:spPr bwMode="auto">
          <a:xfrm>
            <a:off x="622776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Oval 6"/>
          <p:cNvSpPr>
            <a:spLocks noChangeArrowheads="1"/>
          </p:cNvSpPr>
          <p:nvPr/>
        </p:nvSpPr>
        <p:spPr bwMode="auto">
          <a:xfrm>
            <a:off x="63722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Oval 7"/>
          <p:cNvSpPr>
            <a:spLocks noChangeArrowheads="1"/>
          </p:cNvSpPr>
          <p:nvPr/>
        </p:nvSpPr>
        <p:spPr bwMode="auto">
          <a:xfrm>
            <a:off x="65881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Oval 8"/>
          <p:cNvSpPr>
            <a:spLocks noChangeArrowheads="1"/>
          </p:cNvSpPr>
          <p:nvPr/>
        </p:nvSpPr>
        <p:spPr bwMode="auto">
          <a:xfrm>
            <a:off x="6661150" y="56610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Oval 9"/>
          <p:cNvSpPr>
            <a:spLocks noChangeArrowheads="1"/>
          </p:cNvSpPr>
          <p:nvPr/>
        </p:nvSpPr>
        <p:spPr bwMode="auto">
          <a:xfrm>
            <a:off x="7092950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Oval 10"/>
          <p:cNvSpPr>
            <a:spLocks noChangeArrowheads="1"/>
          </p:cNvSpPr>
          <p:nvPr/>
        </p:nvSpPr>
        <p:spPr bwMode="auto">
          <a:xfrm>
            <a:off x="7596188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Oval 11"/>
          <p:cNvSpPr>
            <a:spLocks noChangeArrowheads="1"/>
          </p:cNvSpPr>
          <p:nvPr/>
        </p:nvSpPr>
        <p:spPr bwMode="auto">
          <a:xfrm>
            <a:off x="5221288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3" name="Oval 17"/>
          <p:cNvSpPr>
            <a:spLocks noChangeArrowheads="1"/>
          </p:cNvSpPr>
          <p:nvPr/>
        </p:nvSpPr>
        <p:spPr bwMode="auto">
          <a:xfrm>
            <a:off x="5437188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4" name="Oval 18"/>
          <p:cNvSpPr>
            <a:spLocks noChangeArrowheads="1"/>
          </p:cNvSpPr>
          <p:nvPr/>
        </p:nvSpPr>
        <p:spPr bwMode="auto">
          <a:xfrm>
            <a:off x="5148263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5" name="Oval 19"/>
          <p:cNvSpPr>
            <a:spLocks noChangeArrowheads="1"/>
          </p:cNvSpPr>
          <p:nvPr/>
        </p:nvSpPr>
        <p:spPr bwMode="auto">
          <a:xfrm>
            <a:off x="5724525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6" name="Oval 20"/>
          <p:cNvSpPr>
            <a:spLocks noChangeArrowheads="1"/>
          </p:cNvSpPr>
          <p:nvPr/>
        </p:nvSpPr>
        <p:spPr bwMode="auto">
          <a:xfrm>
            <a:off x="6589713" y="22050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Oval 21"/>
          <p:cNvSpPr>
            <a:spLocks noChangeArrowheads="1"/>
          </p:cNvSpPr>
          <p:nvPr/>
        </p:nvSpPr>
        <p:spPr bwMode="auto">
          <a:xfrm>
            <a:off x="5653088" y="19161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Oval 22"/>
          <p:cNvSpPr>
            <a:spLocks noChangeArrowheads="1"/>
          </p:cNvSpPr>
          <p:nvPr/>
        </p:nvSpPr>
        <p:spPr bwMode="auto">
          <a:xfrm>
            <a:off x="6229350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Oval 23"/>
          <p:cNvSpPr>
            <a:spLocks noChangeArrowheads="1"/>
          </p:cNvSpPr>
          <p:nvPr/>
        </p:nvSpPr>
        <p:spPr bwMode="auto">
          <a:xfrm>
            <a:off x="6013450" y="1844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Oval 24"/>
          <p:cNvSpPr>
            <a:spLocks noChangeArrowheads="1"/>
          </p:cNvSpPr>
          <p:nvPr/>
        </p:nvSpPr>
        <p:spPr bwMode="auto">
          <a:xfrm>
            <a:off x="6013450" y="27082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Oval 25"/>
          <p:cNvSpPr>
            <a:spLocks noChangeArrowheads="1"/>
          </p:cNvSpPr>
          <p:nvPr/>
        </p:nvSpPr>
        <p:spPr bwMode="auto">
          <a:xfrm>
            <a:off x="68056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Oval 26"/>
          <p:cNvSpPr>
            <a:spLocks noChangeArrowheads="1"/>
          </p:cNvSpPr>
          <p:nvPr/>
        </p:nvSpPr>
        <p:spPr bwMode="auto">
          <a:xfrm>
            <a:off x="7237413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5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6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7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8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9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70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71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72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73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74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75" name="Oval 39"/>
          <p:cNvSpPr>
            <a:spLocks noChangeArrowheads="1"/>
          </p:cNvSpPr>
          <p:nvPr/>
        </p:nvSpPr>
        <p:spPr bwMode="auto">
          <a:xfrm>
            <a:off x="1979613" y="14843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76" name="Oval 40"/>
          <p:cNvSpPr>
            <a:spLocks noChangeArrowheads="1"/>
          </p:cNvSpPr>
          <p:nvPr/>
        </p:nvSpPr>
        <p:spPr bwMode="auto">
          <a:xfrm>
            <a:off x="13319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77" name="Oval 41"/>
          <p:cNvSpPr>
            <a:spLocks noChangeArrowheads="1"/>
          </p:cNvSpPr>
          <p:nvPr/>
        </p:nvSpPr>
        <p:spPr bwMode="auto">
          <a:xfrm>
            <a:off x="34194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78" name="Oval 42"/>
          <p:cNvSpPr>
            <a:spLocks noChangeArrowheads="1"/>
          </p:cNvSpPr>
          <p:nvPr/>
        </p:nvSpPr>
        <p:spPr bwMode="auto">
          <a:xfrm>
            <a:off x="4067175" y="39338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4067175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3419475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3635375" y="2349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Oval 47"/>
          <p:cNvSpPr>
            <a:spLocks noChangeArrowheads="1"/>
          </p:cNvSpPr>
          <p:nvPr/>
        </p:nvSpPr>
        <p:spPr bwMode="auto">
          <a:xfrm>
            <a:off x="1403350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84" name="Oval 48"/>
          <p:cNvSpPr>
            <a:spLocks noChangeArrowheads="1"/>
          </p:cNvSpPr>
          <p:nvPr/>
        </p:nvSpPr>
        <p:spPr bwMode="auto">
          <a:xfrm>
            <a:off x="5867400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85" name="Text Box 49"/>
          <p:cNvSpPr txBox="1">
            <a:spLocks noChangeArrowheads="1"/>
          </p:cNvSpPr>
          <p:nvPr/>
        </p:nvSpPr>
        <p:spPr bwMode="auto">
          <a:xfrm>
            <a:off x="1403350" y="0"/>
            <a:ext cx="66976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/>
              <a:t>k-Means</a:t>
            </a:r>
            <a:endParaRPr lang="en-US" sz="3200"/>
          </a:p>
        </p:txBody>
      </p:sp>
      <p:sp>
        <p:nvSpPr>
          <p:cNvPr id="14386" name="Oval 50"/>
          <p:cNvSpPr>
            <a:spLocks noChangeArrowheads="1"/>
          </p:cNvSpPr>
          <p:nvPr/>
        </p:nvSpPr>
        <p:spPr bwMode="auto">
          <a:xfrm>
            <a:off x="2051050" y="2852738"/>
            <a:ext cx="142875" cy="144462"/>
          </a:xfrm>
          <a:prstGeom prst="ellipse">
            <a:avLst/>
          </a:prstGeom>
          <a:solidFill>
            <a:srgbClr val="00FF00">
              <a:alpha val="89803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87" name="Oval 51"/>
          <p:cNvSpPr>
            <a:spLocks noChangeArrowheads="1"/>
          </p:cNvSpPr>
          <p:nvPr/>
        </p:nvSpPr>
        <p:spPr bwMode="auto">
          <a:xfrm>
            <a:off x="2339975" y="4508500"/>
            <a:ext cx="142875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88" name="Oval 52"/>
          <p:cNvSpPr>
            <a:spLocks noChangeArrowheads="1"/>
          </p:cNvSpPr>
          <p:nvPr/>
        </p:nvSpPr>
        <p:spPr bwMode="auto">
          <a:xfrm>
            <a:off x="3635375" y="2708275"/>
            <a:ext cx="142875" cy="14446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5940425" y="2132013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Oval 54"/>
          <p:cNvSpPr>
            <a:spLocks noChangeArrowheads="1"/>
          </p:cNvSpPr>
          <p:nvPr/>
        </p:nvSpPr>
        <p:spPr bwMode="auto">
          <a:xfrm>
            <a:off x="6732588" y="4437063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91" name="Line 55"/>
          <p:cNvSpPr>
            <a:spLocks noChangeShapeType="1"/>
          </p:cNvSpPr>
          <p:nvPr/>
        </p:nvSpPr>
        <p:spPr bwMode="auto">
          <a:xfrm>
            <a:off x="2771775" y="1412875"/>
            <a:ext cx="215900" cy="2087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H="1">
            <a:off x="1116013" y="3500438"/>
            <a:ext cx="1871662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93" name="Line 57"/>
          <p:cNvSpPr>
            <a:spLocks noChangeShapeType="1"/>
          </p:cNvSpPr>
          <p:nvPr/>
        </p:nvSpPr>
        <p:spPr bwMode="auto">
          <a:xfrm>
            <a:off x="2987675" y="3500438"/>
            <a:ext cx="3671888" cy="2520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94" name="Line 58"/>
          <p:cNvSpPr>
            <a:spLocks noChangeShapeType="1"/>
          </p:cNvSpPr>
          <p:nvPr/>
        </p:nvSpPr>
        <p:spPr bwMode="auto">
          <a:xfrm>
            <a:off x="4427538" y="1196975"/>
            <a:ext cx="649287" cy="2303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95" name="Line 59"/>
          <p:cNvSpPr>
            <a:spLocks noChangeShapeType="1"/>
          </p:cNvSpPr>
          <p:nvPr/>
        </p:nvSpPr>
        <p:spPr bwMode="auto">
          <a:xfrm flipV="1">
            <a:off x="4500563" y="3500438"/>
            <a:ext cx="576262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96" name="Line 60"/>
          <p:cNvSpPr>
            <a:spLocks noChangeShapeType="1"/>
          </p:cNvSpPr>
          <p:nvPr/>
        </p:nvSpPr>
        <p:spPr bwMode="auto">
          <a:xfrm flipH="1">
            <a:off x="5076825" y="2781300"/>
            <a:ext cx="2663825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191412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2895600" y="3962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2438400" y="3962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2514600" y="426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2971800" y="3733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2895600" y="4343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26670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1981200" y="3657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2209800" y="3429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19050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28194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23622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2971800" y="2590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19"/>
          <p:cNvSpPr>
            <a:spLocks noChangeArrowheads="1"/>
          </p:cNvSpPr>
          <p:nvPr/>
        </p:nvSpPr>
        <p:spPr bwMode="auto">
          <a:xfrm>
            <a:off x="47244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25146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Oval 21"/>
          <p:cNvSpPr>
            <a:spLocks noChangeArrowheads="1"/>
          </p:cNvSpPr>
          <p:nvPr/>
        </p:nvSpPr>
        <p:spPr bwMode="auto">
          <a:xfrm>
            <a:off x="2743200" y="2057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Oval 22"/>
          <p:cNvSpPr>
            <a:spLocks noChangeArrowheads="1"/>
          </p:cNvSpPr>
          <p:nvPr/>
        </p:nvSpPr>
        <p:spPr bwMode="auto">
          <a:xfrm>
            <a:off x="46482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2743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51816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30480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2362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Oval 39"/>
          <p:cNvSpPr>
            <a:spLocks noChangeArrowheads="1"/>
          </p:cNvSpPr>
          <p:nvPr/>
        </p:nvSpPr>
        <p:spPr bwMode="auto">
          <a:xfrm>
            <a:off x="54102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Oval 40"/>
          <p:cNvSpPr>
            <a:spLocks noChangeArrowheads="1"/>
          </p:cNvSpPr>
          <p:nvPr/>
        </p:nvSpPr>
        <p:spPr bwMode="auto">
          <a:xfrm>
            <a:off x="5029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Oval 41"/>
          <p:cNvSpPr>
            <a:spLocks noChangeArrowheads="1"/>
          </p:cNvSpPr>
          <p:nvPr/>
        </p:nvSpPr>
        <p:spPr bwMode="auto">
          <a:xfrm>
            <a:off x="5019675" y="38989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Oval 42"/>
          <p:cNvSpPr>
            <a:spLocks noChangeArrowheads="1"/>
          </p:cNvSpPr>
          <p:nvPr/>
        </p:nvSpPr>
        <p:spPr bwMode="auto">
          <a:xfrm>
            <a:off x="27432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Oval 43"/>
          <p:cNvSpPr>
            <a:spLocks noChangeArrowheads="1"/>
          </p:cNvSpPr>
          <p:nvPr/>
        </p:nvSpPr>
        <p:spPr bwMode="auto">
          <a:xfrm>
            <a:off x="5667375" y="3251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Oval 44"/>
          <p:cNvSpPr>
            <a:spLocks noChangeArrowheads="1"/>
          </p:cNvSpPr>
          <p:nvPr/>
        </p:nvSpPr>
        <p:spPr bwMode="auto">
          <a:xfrm>
            <a:off x="5029200" y="2667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Oval 45"/>
          <p:cNvSpPr>
            <a:spLocks noChangeArrowheads="1"/>
          </p:cNvSpPr>
          <p:nvPr/>
        </p:nvSpPr>
        <p:spPr bwMode="auto">
          <a:xfrm>
            <a:off x="5235575" y="3035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6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7" name="Oval 47"/>
          <p:cNvSpPr>
            <a:spLocks noChangeArrowheads="1"/>
          </p:cNvSpPr>
          <p:nvPr/>
        </p:nvSpPr>
        <p:spPr bwMode="auto">
          <a:xfrm>
            <a:off x="2743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Oval 48"/>
          <p:cNvSpPr>
            <a:spLocks noChangeArrowheads="1"/>
          </p:cNvSpPr>
          <p:nvPr/>
        </p:nvSpPr>
        <p:spPr bwMode="auto">
          <a:xfrm>
            <a:off x="2286000" y="3810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Oval 53"/>
          <p:cNvSpPr>
            <a:spLocks noChangeArrowheads="1"/>
          </p:cNvSpPr>
          <p:nvPr/>
        </p:nvSpPr>
        <p:spPr bwMode="auto">
          <a:xfrm>
            <a:off x="2590800" y="3048000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Oval 54"/>
          <p:cNvSpPr>
            <a:spLocks noChangeArrowheads="1"/>
          </p:cNvSpPr>
          <p:nvPr/>
        </p:nvSpPr>
        <p:spPr bwMode="auto">
          <a:xfrm>
            <a:off x="2362200" y="4343400"/>
            <a:ext cx="142875" cy="144463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Oval 54"/>
          <p:cNvSpPr>
            <a:spLocks noChangeArrowheads="1"/>
          </p:cNvSpPr>
          <p:nvPr/>
        </p:nvSpPr>
        <p:spPr bwMode="auto">
          <a:xfrm>
            <a:off x="7543800" y="3352800"/>
            <a:ext cx="142875" cy="14446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Oval 54"/>
          <p:cNvSpPr>
            <a:spLocks noChangeArrowheads="1"/>
          </p:cNvSpPr>
          <p:nvPr/>
        </p:nvSpPr>
        <p:spPr bwMode="auto">
          <a:xfrm>
            <a:off x="5029200" y="3429000"/>
            <a:ext cx="142875" cy="144463"/>
          </a:xfrm>
          <a:prstGeom prst="ellipse">
            <a:avLst/>
          </a:prstGeom>
          <a:solidFill>
            <a:srgbClr val="7030A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Oval 5"/>
          <p:cNvSpPr>
            <a:spLocks noChangeArrowheads="1"/>
          </p:cNvSpPr>
          <p:nvPr/>
        </p:nvSpPr>
        <p:spPr bwMode="auto">
          <a:xfrm>
            <a:off x="7248525" y="40259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Oval 18"/>
          <p:cNvSpPr>
            <a:spLocks noChangeArrowheads="1"/>
          </p:cNvSpPr>
          <p:nvPr/>
        </p:nvSpPr>
        <p:spPr bwMode="auto">
          <a:xfrm>
            <a:off x="7248525" y="28829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Oval 19"/>
          <p:cNvSpPr>
            <a:spLocks noChangeArrowheads="1"/>
          </p:cNvSpPr>
          <p:nvPr/>
        </p:nvSpPr>
        <p:spPr bwMode="auto">
          <a:xfrm>
            <a:off x="7400925" y="31115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Oval 22"/>
          <p:cNvSpPr>
            <a:spLocks noChangeArrowheads="1"/>
          </p:cNvSpPr>
          <p:nvPr/>
        </p:nvSpPr>
        <p:spPr bwMode="auto">
          <a:xfrm>
            <a:off x="7324725" y="3416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Oval 24"/>
          <p:cNvSpPr>
            <a:spLocks noChangeArrowheads="1"/>
          </p:cNvSpPr>
          <p:nvPr/>
        </p:nvSpPr>
        <p:spPr bwMode="auto">
          <a:xfrm>
            <a:off x="7858125" y="3187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Oval 25"/>
          <p:cNvSpPr>
            <a:spLocks noChangeArrowheads="1"/>
          </p:cNvSpPr>
          <p:nvPr/>
        </p:nvSpPr>
        <p:spPr bwMode="auto">
          <a:xfrm>
            <a:off x="7324725" y="3797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Oval 39"/>
          <p:cNvSpPr>
            <a:spLocks noChangeArrowheads="1"/>
          </p:cNvSpPr>
          <p:nvPr/>
        </p:nvSpPr>
        <p:spPr bwMode="auto">
          <a:xfrm>
            <a:off x="8086725" y="30353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Oval 40"/>
          <p:cNvSpPr>
            <a:spLocks noChangeArrowheads="1"/>
          </p:cNvSpPr>
          <p:nvPr/>
        </p:nvSpPr>
        <p:spPr bwMode="auto">
          <a:xfrm>
            <a:off x="7705725" y="28829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Oval 41"/>
          <p:cNvSpPr>
            <a:spLocks noChangeArrowheads="1"/>
          </p:cNvSpPr>
          <p:nvPr/>
        </p:nvSpPr>
        <p:spPr bwMode="auto">
          <a:xfrm>
            <a:off x="76962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Oval 43"/>
          <p:cNvSpPr>
            <a:spLocks noChangeArrowheads="1"/>
          </p:cNvSpPr>
          <p:nvPr/>
        </p:nvSpPr>
        <p:spPr bwMode="auto">
          <a:xfrm>
            <a:off x="8343900" y="2857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1600200" y="1981200"/>
            <a:ext cx="2209800" cy="2209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1524000" y="3505200"/>
            <a:ext cx="1828800" cy="1828800"/>
          </a:xfrm>
          <a:prstGeom prst="ellipse">
            <a:avLst/>
          </a:prstGeom>
          <a:noFill/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4343400" y="2667000"/>
            <a:ext cx="1600200" cy="152400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6705600" y="2438400"/>
            <a:ext cx="1981200" cy="1905000"/>
          </a:xfrm>
          <a:prstGeom prst="ellipse">
            <a:avLst/>
          </a:prstGeom>
          <a:noFill/>
          <a:ln>
            <a:solidFill>
              <a:srgbClr val="FF99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44"/>
          <p:cNvSpPr>
            <a:spLocks noChangeArrowheads="1"/>
          </p:cNvSpPr>
          <p:nvPr/>
        </p:nvSpPr>
        <p:spPr bwMode="auto">
          <a:xfrm>
            <a:off x="3581400" y="762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Oval 44"/>
          <p:cNvSpPr>
            <a:spLocks noChangeArrowheads="1"/>
          </p:cNvSpPr>
          <p:nvPr/>
        </p:nvSpPr>
        <p:spPr bwMode="auto">
          <a:xfrm>
            <a:off x="4343400" y="5257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Oval 44"/>
          <p:cNvSpPr>
            <a:spLocks noChangeArrowheads="1"/>
          </p:cNvSpPr>
          <p:nvPr/>
        </p:nvSpPr>
        <p:spPr bwMode="auto">
          <a:xfrm>
            <a:off x="4800600" y="5257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Oval 44"/>
          <p:cNvSpPr>
            <a:spLocks noChangeArrowheads="1"/>
          </p:cNvSpPr>
          <p:nvPr/>
        </p:nvSpPr>
        <p:spPr bwMode="auto">
          <a:xfrm>
            <a:off x="4953000" y="4876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Oval 44"/>
          <p:cNvSpPr>
            <a:spLocks noChangeArrowheads="1"/>
          </p:cNvSpPr>
          <p:nvPr/>
        </p:nvSpPr>
        <p:spPr bwMode="auto">
          <a:xfrm>
            <a:off x="7391400" y="5562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Oval 44"/>
          <p:cNvSpPr>
            <a:spLocks noChangeArrowheads="1"/>
          </p:cNvSpPr>
          <p:nvPr/>
        </p:nvSpPr>
        <p:spPr bwMode="auto">
          <a:xfrm>
            <a:off x="6019800" y="1600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For instance…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1143000" y="1600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Likely points</a:t>
            </a:r>
            <a:endParaRPr lang="en-US" dirty="0"/>
          </a:p>
        </p:txBody>
      </p:sp>
      <p:cxnSp>
        <p:nvCxnSpPr>
          <p:cNvPr id="78" name="Straight Arrow Connector 77"/>
          <p:cNvCxnSpPr>
            <a:endCxn id="40993" idx="1"/>
          </p:cNvCxnSpPr>
          <p:nvPr/>
        </p:nvCxnSpPr>
        <p:spPr>
          <a:xfrm rot="16200000" flipH="1">
            <a:off x="1648503" y="2161497"/>
            <a:ext cx="821256" cy="4606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endCxn id="41006" idx="1"/>
          </p:cNvCxnSpPr>
          <p:nvPr/>
        </p:nvCxnSpPr>
        <p:spPr>
          <a:xfrm rot="16200000" flipH="1">
            <a:off x="1614371" y="2271828"/>
            <a:ext cx="1113356" cy="3796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76" idx="2"/>
            <a:endCxn id="41007" idx="2"/>
          </p:cNvCxnSpPr>
          <p:nvPr/>
        </p:nvCxnSpPr>
        <p:spPr>
          <a:xfrm rot="16200000" flipH="1">
            <a:off x="1920201" y="2068631"/>
            <a:ext cx="922099" cy="723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3810000" y="20574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Less likely points</a:t>
            </a:r>
            <a:endParaRPr lang="en-US" dirty="0"/>
          </a:p>
        </p:txBody>
      </p:sp>
      <p:cxnSp>
        <p:nvCxnSpPr>
          <p:cNvPr id="86" name="Straight Arrow Connector 85"/>
          <p:cNvCxnSpPr/>
          <p:nvPr/>
        </p:nvCxnSpPr>
        <p:spPr>
          <a:xfrm rot="10800000">
            <a:off x="2971800" y="2133600"/>
            <a:ext cx="914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rot="16200000" flipH="1">
            <a:off x="4800600" y="2438400"/>
            <a:ext cx="3048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886200" y="7620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Very unlikely point</a:t>
            </a:r>
            <a:endParaRPr lang="en-US" dirty="0"/>
          </a:p>
        </p:txBody>
      </p:sp>
      <p:cxnSp>
        <p:nvCxnSpPr>
          <p:cNvPr id="93" name="Straight Arrow Connector 92"/>
          <p:cNvCxnSpPr>
            <a:endCxn id="69" idx="5"/>
          </p:cNvCxnSpPr>
          <p:nvPr/>
        </p:nvCxnSpPr>
        <p:spPr>
          <a:xfrm rot="10800000">
            <a:off x="3703352" y="885308"/>
            <a:ext cx="259049" cy="290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endCxn id="40990" idx="1"/>
          </p:cNvCxnSpPr>
          <p:nvPr/>
        </p:nvCxnSpPr>
        <p:spPr>
          <a:xfrm rot="16200000" flipH="1">
            <a:off x="627740" y="2725059"/>
            <a:ext cx="2337319" cy="6971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9174480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 of GMMs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Much slower to create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608264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076663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Advanced Clustering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325798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Spectral Clustering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899532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dn2.mixrmedia.com/wp-uploads/girlybubble/blog/2011/08/casper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Sketch/>
                    </a14:imgEffect>
                    <a14:imgEffect>
                      <a14:sharpenSoften amount="-6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1225" y="762000"/>
            <a:ext cx="5133975" cy="4229101"/>
          </a:xfrm>
          <a:prstGeom prst="rect">
            <a:avLst/>
          </a:prstGeom>
          <a:noFill/>
          <a:effectLst>
            <a:glow rad="127000">
              <a:schemeClr val="accent1">
                <a:alpha val="0"/>
              </a:schemeClr>
            </a:glow>
            <a:softEdge rad="4191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2895600" y="3962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2438400" y="3962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2514600" y="426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2971800" y="3733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2895600" y="4343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26670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1981200" y="3657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2209800" y="3429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19050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28194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/>
              <a:t>time</a:t>
            </a:r>
            <a:endParaRPr lang="en-US" dirty="0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23622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2971800" y="2590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19"/>
          <p:cNvSpPr>
            <a:spLocks noChangeArrowheads="1"/>
          </p:cNvSpPr>
          <p:nvPr/>
        </p:nvSpPr>
        <p:spPr bwMode="auto">
          <a:xfrm>
            <a:off x="47244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25146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Oval 21"/>
          <p:cNvSpPr>
            <a:spLocks noChangeArrowheads="1"/>
          </p:cNvSpPr>
          <p:nvPr/>
        </p:nvSpPr>
        <p:spPr bwMode="auto">
          <a:xfrm>
            <a:off x="2743200" y="2057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Oval 22"/>
          <p:cNvSpPr>
            <a:spLocks noChangeArrowheads="1"/>
          </p:cNvSpPr>
          <p:nvPr/>
        </p:nvSpPr>
        <p:spPr bwMode="auto">
          <a:xfrm>
            <a:off x="46482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2743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51816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30480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2362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Oval 39"/>
          <p:cNvSpPr>
            <a:spLocks noChangeArrowheads="1"/>
          </p:cNvSpPr>
          <p:nvPr/>
        </p:nvSpPr>
        <p:spPr bwMode="auto">
          <a:xfrm>
            <a:off x="54102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Oval 40"/>
          <p:cNvSpPr>
            <a:spLocks noChangeArrowheads="1"/>
          </p:cNvSpPr>
          <p:nvPr/>
        </p:nvSpPr>
        <p:spPr bwMode="auto">
          <a:xfrm>
            <a:off x="5029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Oval 41"/>
          <p:cNvSpPr>
            <a:spLocks noChangeArrowheads="1"/>
          </p:cNvSpPr>
          <p:nvPr/>
        </p:nvSpPr>
        <p:spPr bwMode="auto">
          <a:xfrm>
            <a:off x="5019675" y="38989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Oval 42"/>
          <p:cNvSpPr>
            <a:spLocks noChangeArrowheads="1"/>
          </p:cNvSpPr>
          <p:nvPr/>
        </p:nvSpPr>
        <p:spPr bwMode="auto">
          <a:xfrm>
            <a:off x="27432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Oval 43"/>
          <p:cNvSpPr>
            <a:spLocks noChangeArrowheads="1"/>
          </p:cNvSpPr>
          <p:nvPr/>
        </p:nvSpPr>
        <p:spPr bwMode="auto">
          <a:xfrm>
            <a:off x="5667375" y="3251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Oval 44"/>
          <p:cNvSpPr>
            <a:spLocks noChangeArrowheads="1"/>
          </p:cNvSpPr>
          <p:nvPr/>
        </p:nvSpPr>
        <p:spPr bwMode="auto">
          <a:xfrm>
            <a:off x="5019675" y="2819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Oval 45"/>
          <p:cNvSpPr>
            <a:spLocks noChangeArrowheads="1"/>
          </p:cNvSpPr>
          <p:nvPr/>
        </p:nvSpPr>
        <p:spPr bwMode="auto">
          <a:xfrm>
            <a:off x="5235575" y="3035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6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7" name="Oval 47"/>
          <p:cNvSpPr>
            <a:spLocks noChangeArrowheads="1"/>
          </p:cNvSpPr>
          <p:nvPr/>
        </p:nvSpPr>
        <p:spPr bwMode="auto">
          <a:xfrm>
            <a:off x="2743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Oval 48"/>
          <p:cNvSpPr>
            <a:spLocks noChangeArrowheads="1"/>
          </p:cNvSpPr>
          <p:nvPr/>
        </p:nvSpPr>
        <p:spPr bwMode="auto">
          <a:xfrm>
            <a:off x="2286000" y="3810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Oval 5"/>
          <p:cNvSpPr>
            <a:spLocks noChangeArrowheads="1"/>
          </p:cNvSpPr>
          <p:nvPr/>
        </p:nvSpPr>
        <p:spPr bwMode="auto">
          <a:xfrm>
            <a:off x="7248525" y="40259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Oval 18"/>
          <p:cNvSpPr>
            <a:spLocks noChangeArrowheads="1"/>
          </p:cNvSpPr>
          <p:nvPr/>
        </p:nvSpPr>
        <p:spPr bwMode="auto">
          <a:xfrm>
            <a:off x="7248525" y="28829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Oval 19"/>
          <p:cNvSpPr>
            <a:spLocks noChangeArrowheads="1"/>
          </p:cNvSpPr>
          <p:nvPr/>
        </p:nvSpPr>
        <p:spPr bwMode="auto">
          <a:xfrm>
            <a:off x="7400925" y="31115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Oval 22"/>
          <p:cNvSpPr>
            <a:spLocks noChangeArrowheads="1"/>
          </p:cNvSpPr>
          <p:nvPr/>
        </p:nvSpPr>
        <p:spPr bwMode="auto">
          <a:xfrm>
            <a:off x="7324725" y="3416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Oval 24"/>
          <p:cNvSpPr>
            <a:spLocks noChangeArrowheads="1"/>
          </p:cNvSpPr>
          <p:nvPr/>
        </p:nvSpPr>
        <p:spPr bwMode="auto">
          <a:xfrm>
            <a:off x="7858125" y="3187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Oval 25"/>
          <p:cNvSpPr>
            <a:spLocks noChangeArrowheads="1"/>
          </p:cNvSpPr>
          <p:nvPr/>
        </p:nvSpPr>
        <p:spPr bwMode="auto">
          <a:xfrm>
            <a:off x="7324725" y="3797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Oval 39"/>
          <p:cNvSpPr>
            <a:spLocks noChangeArrowheads="1"/>
          </p:cNvSpPr>
          <p:nvPr/>
        </p:nvSpPr>
        <p:spPr bwMode="auto">
          <a:xfrm>
            <a:off x="8086725" y="30353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Oval 40"/>
          <p:cNvSpPr>
            <a:spLocks noChangeArrowheads="1"/>
          </p:cNvSpPr>
          <p:nvPr/>
        </p:nvSpPr>
        <p:spPr bwMode="auto">
          <a:xfrm>
            <a:off x="7705725" y="28829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Oval 41"/>
          <p:cNvSpPr>
            <a:spLocks noChangeArrowheads="1"/>
          </p:cNvSpPr>
          <p:nvPr/>
        </p:nvSpPr>
        <p:spPr bwMode="auto">
          <a:xfrm>
            <a:off x="76962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Oval 43"/>
          <p:cNvSpPr>
            <a:spLocks noChangeArrowheads="1"/>
          </p:cNvSpPr>
          <p:nvPr/>
        </p:nvSpPr>
        <p:spPr bwMode="auto">
          <a:xfrm>
            <a:off x="8343900" y="2857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Oval 44"/>
          <p:cNvSpPr>
            <a:spLocks noChangeArrowheads="1"/>
          </p:cNvSpPr>
          <p:nvPr/>
        </p:nvSpPr>
        <p:spPr bwMode="auto">
          <a:xfrm>
            <a:off x="4343400" y="5257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Oval 44"/>
          <p:cNvSpPr>
            <a:spLocks noChangeArrowheads="1"/>
          </p:cNvSpPr>
          <p:nvPr/>
        </p:nvSpPr>
        <p:spPr bwMode="auto">
          <a:xfrm>
            <a:off x="4800600" y="5257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Oval 44"/>
          <p:cNvSpPr>
            <a:spLocks noChangeArrowheads="1"/>
          </p:cNvSpPr>
          <p:nvPr/>
        </p:nvSpPr>
        <p:spPr bwMode="auto">
          <a:xfrm>
            <a:off x="4953000" y="4876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Oval 44"/>
          <p:cNvSpPr>
            <a:spLocks noChangeArrowheads="1"/>
          </p:cNvSpPr>
          <p:nvPr/>
        </p:nvSpPr>
        <p:spPr bwMode="auto">
          <a:xfrm>
            <a:off x="7391400" y="5562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Oval 44"/>
          <p:cNvSpPr>
            <a:spLocks noChangeArrowheads="1"/>
          </p:cNvSpPr>
          <p:nvPr/>
        </p:nvSpPr>
        <p:spPr bwMode="auto">
          <a:xfrm>
            <a:off x="6019800" y="1600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Spectral Clustering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095845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Spectral Clustering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Conducts clustering through dimensionality reduction</a:t>
            </a:r>
          </a:p>
          <a:p>
            <a:pPr lvl="1"/>
            <a:r>
              <a:rPr lang="en-US" dirty="0" smtClean="0"/>
              <a:t>Mathematically equivalent to K-means clustering on a non-linear dimension-reduced space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200198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 Clustering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Clusters can contain sub-clusters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Image from </a:t>
            </a:r>
            <a:r>
              <a:rPr lang="en-US" dirty="0" err="1" smtClean="0"/>
              <a:t>Perera</a:t>
            </a:r>
            <a:r>
              <a:rPr lang="en-US" dirty="0" smtClean="0"/>
              <a:t> et al. (2009)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514600"/>
            <a:ext cx="4114800" cy="319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2655440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Hierarchical </a:t>
            </a:r>
            <a:r>
              <a:rPr lang="en-US" dirty="0" err="1" smtClean="0"/>
              <a:t>Agglommerative</a:t>
            </a:r>
            <a:r>
              <a:rPr lang="en-US" dirty="0" smtClean="0"/>
              <a:t> Clustering (HAC)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Each data point starts as its own cluster</a:t>
            </a:r>
          </a:p>
          <a:p>
            <a:r>
              <a:rPr lang="en-US" dirty="0" smtClean="0"/>
              <a:t>Two clusters are combined if the resulting fit is better</a:t>
            </a:r>
          </a:p>
          <a:p>
            <a:r>
              <a:rPr lang="en-US" dirty="0" smtClean="0"/>
              <a:t>Continue until no more clusters can be combined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058696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Hierarchical </a:t>
            </a:r>
            <a:r>
              <a:rPr lang="en-US" dirty="0" err="1" smtClean="0"/>
              <a:t>Agglommerative</a:t>
            </a:r>
            <a:r>
              <a:rPr lang="en-US" dirty="0" smtClean="0"/>
              <a:t> Clustering </a:t>
            </a:r>
            <a:r>
              <a:rPr lang="en-US" dirty="0"/>
              <a:t>(HAC)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What are the advantages of this method relative to traditional clustering?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 what applications might it make more sense?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03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Not the only clustering algorithm</a:t>
            </a:r>
            <a:endParaRPr 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Just the simplest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0225458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Applications of Clustering</a:t>
            </a:r>
            <a:endParaRPr lang="en-US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smtClean="0"/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28141079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err="1" smtClean="0"/>
              <a:t>Conati</a:t>
            </a:r>
            <a:r>
              <a:rPr lang="en-GB" dirty="0" smtClean="0"/>
              <a:t> &amp; </a:t>
            </a:r>
            <a:r>
              <a:rPr lang="en-GB" dirty="0" err="1" smtClean="0"/>
              <a:t>Amershi</a:t>
            </a:r>
            <a:r>
              <a:rPr lang="en-GB" dirty="0" smtClean="0"/>
              <a:t> (2009)</a:t>
            </a:r>
            <a:endParaRPr lang="en-US" dirty="0" smtClean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Split students by their behaviors in an exploratory learning environment, then looked at learning outcomes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Students with lower learning – 2 groups</a:t>
            </a:r>
          </a:p>
          <a:p>
            <a:pPr eaLnBrk="1" hangingPunct="1"/>
            <a:r>
              <a:rPr lang="en-GB" smtClean="0"/>
              <a:t>Students with better learning – 1 group</a:t>
            </a: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43486170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err="1" smtClean="0"/>
              <a:t>Conati</a:t>
            </a:r>
            <a:r>
              <a:rPr lang="en-GB" dirty="0" smtClean="0"/>
              <a:t> &amp; </a:t>
            </a:r>
            <a:r>
              <a:rPr lang="en-GB" dirty="0" err="1" smtClean="0"/>
              <a:t>Amershi</a:t>
            </a:r>
            <a:r>
              <a:rPr lang="en-GB" dirty="0" smtClean="0"/>
              <a:t> (2009)</a:t>
            </a:r>
            <a:endParaRPr lang="en-US" dirty="0" smtClean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Students with lower learning (both groups) tended to move through the environment faster, and did not pause to reflect after moves</a:t>
            </a:r>
          </a:p>
          <a:p>
            <a:pPr lvl="1" eaLnBrk="1" hangingPunct="1"/>
            <a:r>
              <a:rPr lang="en-GB" smtClean="0"/>
              <a:t>Failure to Self-Explain</a:t>
            </a:r>
          </a:p>
          <a:p>
            <a:pPr lvl="1"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95831680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err="1" smtClean="0"/>
              <a:t>Conati</a:t>
            </a:r>
            <a:r>
              <a:rPr lang="en-GB" dirty="0" smtClean="0"/>
              <a:t> &amp; </a:t>
            </a:r>
            <a:r>
              <a:rPr lang="en-GB" dirty="0" err="1" smtClean="0"/>
              <a:t>Amershi</a:t>
            </a:r>
            <a:r>
              <a:rPr lang="en-GB" smtClean="0"/>
              <a:t> (2009)</a:t>
            </a:r>
            <a:endParaRPr lang="en-US" dirty="0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The two groups of students with lower learning differed in other aspects </a:t>
            </a:r>
          </a:p>
          <a:p>
            <a:pPr lvl="1" eaLnBrk="1" hangingPunct="1"/>
            <a:r>
              <a:rPr lang="en-GB" smtClean="0"/>
              <a:t>Amount of pause after back-tracking</a:t>
            </a:r>
          </a:p>
          <a:p>
            <a:pPr lvl="1" eaLnBrk="1" hangingPunct="1"/>
            <a:r>
              <a:rPr lang="en-GB" smtClean="0"/>
              <a:t>Degree to which students adjusted graph</a:t>
            </a:r>
          </a:p>
          <a:p>
            <a:pPr lvl="1" eaLnBrk="1" hangingPunct="1"/>
            <a:endParaRPr lang="en-GB" smtClean="0"/>
          </a:p>
          <a:p>
            <a:pPr eaLnBrk="1" hangingPunct="1"/>
            <a:r>
              <a:rPr lang="en-GB" smtClean="0"/>
              <a:t>But this (apparently) did not affect learning</a:t>
            </a:r>
          </a:p>
          <a:p>
            <a:pPr lvl="1" eaLnBrk="1" hangingPunct="1">
              <a:buFontTx/>
              <a:buNone/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902312457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Beal, Qu, &amp; Lee (2006)</a:t>
            </a:r>
            <a:endParaRPr lang="en-US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Clustered students by their behaviors in an intelligent tutor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87566070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smtClean="0"/>
              <a:t>Interestingly…</a:t>
            </a:r>
            <a:br>
              <a:rPr lang="en-GB" sz="4000" smtClean="0"/>
            </a:br>
            <a:r>
              <a:rPr lang="en-GB" sz="4000" smtClean="0"/>
              <a:t>(at minimum to me)</a:t>
            </a:r>
            <a:endParaRPr lang="en-US" sz="4000" smtClean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One of the clusters was essentially Gaming the System</a:t>
            </a:r>
          </a:p>
        </p:txBody>
      </p:sp>
    </p:spTree>
    <p:extLst>
      <p:ext uri="{BB962C8B-B14F-4D97-AF65-F5344CB8AC3E}">
        <p14:creationId xmlns:p14="http://schemas.microsoft.com/office/powerpoint/2010/main" val="217052352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These Findings</a:t>
            </a:r>
            <a:endParaRPr lang="en-US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These findings establish that gaming the system and failure to self-explain (shallow learning strategies) are</a:t>
            </a:r>
          </a:p>
          <a:p>
            <a:pPr lvl="1" eaLnBrk="1" hangingPunct="1"/>
            <a:r>
              <a:rPr lang="en-GB" smtClean="0"/>
              <a:t>Widely occurring</a:t>
            </a:r>
          </a:p>
          <a:p>
            <a:pPr lvl="1" eaLnBrk="1" hangingPunct="1"/>
            <a:r>
              <a:rPr lang="en-GB" smtClean="0"/>
              <a:t>Easily distinguishable from other behavior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27609794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Cluster Analysis</a:t>
            </a:r>
            <a:endParaRPr lang="en-US" smtClean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800" smtClean="0"/>
              <a:t>In these two cases, the phenomena were already known</a:t>
            </a:r>
          </a:p>
          <a:p>
            <a:pPr eaLnBrk="1" hangingPunct="1"/>
            <a:endParaRPr lang="en-GB" sz="2800" smtClean="0"/>
          </a:p>
          <a:p>
            <a:pPr eaLnBrk="1" hangingPunct="1"/>
            <a:r>
              <a:rPr lang="en-GB" sz="2800" smtClean="0"/>
              <a:t>But it’s quite possible that this was a faster route to discovering them within a specific learning environment than observational methods</a:t>
            </a:r>
          </a:p>
          <a:p>
            <a:pPr eaLnBrk="1" hangingPunct="1"/>
            <a:endParaRPr lang="en-GB" sz="2800" smtClean="0"/>
          </a:p>
          <a:p>
            <a:pPr eaLnBrk="1" hangingPunct="1"/>
            <a:r>
              <a:rPr lang="en-GB" sz="2800" smtClean="0"/>
              <a:t>And certainly a fast route to having a model of them within the specific context</a:t>
            </a:r>
            <a:endParaRPr lang="en-US" sz="2800" smtClean="0"/>
          </a:p>
        </p:txBody>
      </p:sp>
    </p:spTree>
    <p:extLst>
      <p:ext uri="{BB962C8B-B14F-4D97-AF65-F5344CB8AC3E}">
        <p14:creationId xmlns:p14="http://schemas.microsoft.com/office/powerpoint/2010/main" val="4011011676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points…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cluster in a well-known domain, you are likely to obtain well-known findings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511461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Because of this…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Clustering is relatively popular</a:t>
            </a:r>
          </a:p>
          <a:p>
            <a:endParaRPr lang="en-US" dirty="0" smtClean="0"/>
          </a:p>
          <a:p>
            <a:r>
              <a:rPr lang="en-US" dirty="0" smtClean="0"/>
              <a:t>But relatively prone to uninteresting papers in education research</a:t>
            </a:r>
          </a:p>
          <a:p>
            <a:pPr lvl="1"/>
            <a:r>
              <a:rPr lang="en-US" dirty="0" smtClean="0"/>
              <a:t>Where usually a lot is already known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 use with caution!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172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11173</TotalTime>
  <Words>1590</Words>
  <Application>Microsoft Office PowerPoint</Application>
  <PresentationFormat>On-screen Show (4:3)</PresentationFormat>
  <Paragraphs>888</Paragraphs>
  <Slides>103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103</vt:i4>
      </vt:variant>
    </vt:vector>
  </HeadingPairs>
  <TitlesOfParts>
    <vt:vector size="104" baseType="lpstr">
      <vt:lpstr>Office Theme</vt:lpstr>
      <vt:lpstr>Advanced Methods and Analysis for the Learning and Social Sciences</vt:lpstr>
      <vt:lpstr>Today’s Class</vt:lpstr>
      <vt:lpstr>Clustering</vt:lpstr>
      <vt:lpstr>Clustering</vt:lpstr>
      <vt:lpstr>Related Topic</vt:lpstr>
      <vt:lpstr>Trivial Example</vt:lpstr>
      <vt:lpstr>PowerPoint Presentation</vt:lpstr>
      <vt:lpstr>PowerPoint Presentation</vt:lpstr>
      <vt:lpstr>Not the only clustering algorithm</vt:lpstr>
      <vt:lpstr>How did we get these clusters?</vt:lpstr>
      <vt:lpstr>How did we get these clusters?</vt:lpstr>
      <vt:lpstr>PowerPoint Presentation</vt:lpstr>
      <vt:lpstr>Then…</vt:lpstr>
      <vt:lpstr>PowerPoint Presentation</vt:lpstr>
      <vt:lpstr>Then…</vt:lpstr>
      <vt:lpstr>PowerPoint Presentation</vt:lpstr>
      <vt:lpstr>Then…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Questions? Comments?</vt:lpstr>
      <vt:lpstr>What happens?</vt:lpstr>
      <vt:lpstr>What happens?</vt:lpstr>
      <vt:lpstr>PowerPoint Presentation</vt:lpstr>
      <vt:lpstr>PowerPoint Presentation</vt:lpstr>
      <vt:lpstr>Solution</vt:lpstr>
      <vt:lpstr>Questions? Comments?</vt:lpstr>
      <vt:lpstr>How many clusters should you have?</vt:lpstr>
      <vt:lpstr>Mean Squared Deviation (also called Distortion)</vt:lpstr>
      <vt:lpstr>Any problems with MSD?</vt:lpstr>
      <vt:lpstr>Any problems with MSD?</vt:lpstr>
      <vt:lpstr>Questions? Comments?</vt:lpstr>
      <vt:lpstr>What about cross-validation?</vt:lpstr>
      <vt:lpstr>What about cross-validation?</vt:lpstr>
      <vt:lpstr>An Example</vt:lpstr>
      <vt:lpstr>PowerPoint Presentation</vt:lpstr>
      <vt:lpstr>PowerPoint Presentation</vt:lpstr>
      <vt:lpstr>An Example</vt:lpstr>
      <vt:lpstr>Solution</vt:lpstr>
      <vt:lpstr>Solution</vt:lpstr>
      <vt:lpstr>Solution</vt:lpstr>
      <vt:lpstr>Bayesian Information Criterion (Raftery, 1995)</vt:lpstr>
      <vt:lpstr>Bayesian Information Criterion (Raftery, 1995)</vt:lpstr>
      <vt:lpstr>So how many clusters?</vt:lpstr>
      <vt:lpstr>Questions? Comments?</vt:lpstr>
      <vt:lpstr>Let’s do a set of hands-on exercises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Comments? Questions?</vt:lpstr>
      <vt:lpstr>Other cluster algorithms</vt:lpstr>
      <vt:lpstr>Gaussian Mixture Models</vt:lpstr>
      <vt:lpstr>PowerPoint Presentation</vt:lpstr>
      <vt:lpstr>Subtlety</vt:lpstr>
      <vt:lpstr>PowerPoint Presentation</vt:lpstr>
      <vt:lpstr>Can you select appropriate  Gaussian Mixture Models?</vt:lpstr>
      <vt:lpstr>5 centroids</vt:lpstr>
      <vt:lpstr>5 centroids</vt:lpstr>
      <vt:lpstr>5 centroids</vt:lpstr>
      <vt:lpstr>5 centroids</vt:lpstr>
      <vt:lpstr>3 centroids</vt:lpstr>
      <vt:lpstr>4 centroids</vt:lpstr>
      <vt:lpstr>4 centroids</vt:lpstr>
      <vt:lpstr>4 centroids</vt:lpstr>
      <vt:lpstr>4 centroids</vt:lpstr>
      <vt:lpstr>5 centroids</vt:lpstr>
      <vt:lpstr>1 centroid</vt:lpstr>
      <vt:lpstr>Questions? Comments?</vt:lpstr>
      <vt:lpstr>Assessment</vt:lpstr>
      <vt:lpstr>Likelihood</vt:lpstr>
      <vt:lpstr>For instance…</vt:lpstr>
      <vt:lpstr>Disadvantages of GMMs</vt:lpstr>
      <vt:lpstr>Questions? Comments?</vt:lpstr>
      <vt:lpstr>Advanced Clustering</vt:lpstr>
      <vt:lpstr>Spectral Clustering</vt:lpstr>
      <vt:lpstr>Spectral Clustering</vt:lpstr>
      <vt:lpstr>Spectral Clustering</vt:lpstr>
      <vt:lpstr>Hierarchical Clustering</vt:lpstr>
      <vt:lpstr>Hierarchical Agglommerative Clustering (HAC)</vt:lpstr>
      <vt:lpstr>Hierarchical Agglommerative Clustering (HAC)</vt:lpstr>
      <vt:lpstr>Applications of Clustering</vt:lpstr>
      <vt:lpstr>Conati &amp; Amershi (2009)</vt:lpstr>
      <vt:lpstr>Conati &amp; Amershi (2009)</vt:lpstr>
      <vt:lpstr>Conati &amp; Amershi (2009)</vt:lpstr>
      <vt:lpstr>Beal, Qu, &amp; Lee (2006)</vt:lpstr>
      <vt:lpstr>Interestingly… (at minimum to me)</vt:lpstr>
      <vt:lpstr>These Findings</vt:lpstr>
      <vt:lpstr>Cluster Analysis</vt:lpstr>
      <vt:lpstr>Important points…</vt:lpstr>
      <vt:lpstr>Because of this…</vt:lpstr>
      <vt:lpstr>Asgn. 7</vt:lpstr>
      <vt:lpstr>Asgn. 8</vt:lpstr>
      <vt:lpstr>Next Class</vt:lpstr>
      <vt:lpstr>The End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Ryan Baker</cp:lastModifiedBy>
  <cp:revision>752</cp:revision>
  <dcterms:created xsi:type="dcterms:W3CDTF">2010-01-07T20:34:12Z</dcterms:created>
  <dcterms:modified xsi:type="dcterms:W3CDTF">2012-03-14T17:24:31Z</dcterms:modified>
</cp:coreProperties>
</file>