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500" r:id="rId4"/>
    <p:sldId id="519" r:id="rId5"/>
    <p:sldId id="501" r:id="rId6"/>
    <p:sldId id="486" r:id="rId7"/>
    <p:sldId id="487" r:id="rId8"/>
    <p:sldId id="488" r:id="rId9"/>
    <p:sldId id="489" r:id="rId10"/>
    <p:sldId id="490" r:id="rId11"/>
    <p:sldId id="493" r:id="rId12"/>
    <p:sldId id="502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494" r:id="rId22"/>
    <p:sldId id="520" r:id="rId23"/>
    <p:sldId id="495" r:id="rId24"/>
    <p:sldId id="496" r:id="rId25"/>
    <p:sldId id="497" r:id="rId26"/>
    <p:sldId id="498" r:id="rId27"/>
    <p:sldId id="511" r:id="rId28"/>
    <p:sldId id="515" r:id="rId29"/>
    <p:sldId id="499" r:id="rId30"/>
    <p:sldId id="513" r:id="rId31"/>
    <p:sldId id="514" r:id="rId32"/>
    <p:sldId id="516" r:id="rId33"/>
    <p:sldId id="518" r:id="rId34"/>
    <p:sldId id="517" r:id="rId35"/>
    <p:sldId id="485" r:id="rId36"/>
    <p:sldId id="412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3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RgXUFnfKI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RgXUFnfKI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March 16,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characters </a:t>
            </a:r>
            <a:r>
              <a:rPr lang="en-US" dirty="0"/>
              <a:t>in a sequence of </a:t>
            </a:r>
            <a:r>
              <a:rPr lang="en-US" dirty="0" smtClean="0"/>
              <a:t>characters occurring </a:t>
            </a:r>
            <a:r>
              <a:rPr lang="en-US" dirty="0"/>
              <a:t>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78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genes in </a:t>
            </a:r>
            <a:r>
              <a:rPr lang="en-US" dirty="0"/>
              <a:t>a sequence of </a:t>
            </a:r>
            <a:r>
              <a:rPr lang="en-US" dirty="0" smtClean="0"/>
              <a:t>genes occurring </a:t>
            </a:r>
            <a:r>
              <a:rPr lang="en-US" dirty="0"/>
              <a:t>over time</a:t>
            </a:r>
          </a:p>
          <a:p>
            <a:endParaRPr lang="en-US" dirty="0" smtClean="0"/>
          </a:p>
          <a:p>
            <a:r>
              <a:rPr lang="en-US" dirty="0" smtClean="0"/>
              <a:t>Typically written as 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Motif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Discern a common pattern of characters in a large corpus of characters</a:t>
            </a:r>
          </a:p>
          <a:p>
            <a:r>
              <a:rPr lang="en-US" dirty="0" smtClean="0"/>
              <a:t>The characters may vary slightly from case to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93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find the motif?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60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find the motif?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542900"/>
              </p:ext>
            </p:extLst>
          </p:nvPr>
        </p:nvGraphicFramePr>
        <p:xfrm>
          <a:off x="762000" y="1600201"/>
          <a:ext cx="3505200" cy="452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</a:tblGrid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UBSWWDFKLWPRHUC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JBDPXBDVEJVMBKK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VBDWNLROFVUBFFW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OWIFTIENDOXJXIOB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AUAAOOXZAABZSBT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MUAWSNTVZXSFHMI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LFQRKUTFRIENDOV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LOMTPOQHJVYYMFJ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LWGJMVPKYOZNMSA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RUPMFOHPVSPPVPT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BAZXVFTPQFQJVBM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HLPMOKUOXGRIENDO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431200"/>
              </p:ext>
            </p:extLst>
          </p:nvPr>
        </p:nvGraphicFramePr>
        <p:xfrm>
          <a:off x="4419600" y="1600200"/>
          <a:ext cx="4191000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</a:tblGrid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INUSUNSGDAAICAV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XRZZWCDXOVZZJKQ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VOVCROMCJTOLXYU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HUVRYFREENDOBBGC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AQJBVXJCAJLEMAU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ONJORIFCGAUGIRN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PJGCHBDQIWJJTMQ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IQYQHKKBNBVDFPV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JJLHWPZAYZIGGEH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IGJZRMAAWJBESSS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JXZFRIEMDOVZRBJY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IRPWYIRJISLFVFF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795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describe the motif?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430503"/>
              </p:ext>
            </p:extLst>
          </p:nvPr>
        </p:nvGraphicFramePr>
        <p:xfrm>
          <a:off x="762000" y="1600201"/>
          <a:ext cx="3505200" cy="452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</a:tblGrid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UBSWWDFKLWPRHUC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JBDPXBDVEJVMBKK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VBDWNLROFVUBFFW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OWI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FTIENDO</a:t>
                      </a:r>
                      <a:r>
                        <a:rPr lang="en-US" sz="1600" u="none" strike="noStrike" dirty="0" smtClean="0">
                          <a:effectLst/>
                        </a:rPr>
                        <a:t>XJXIOB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AUAAOOXZAABZSBT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MUAWSNTVZXSFHMI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LFQRKUT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FRIENDO</a:t>
                      </a:r>
                      <a:r>
                        <a:rPr lang="en-US" sz="1600" u="none" strike="noStrike" dirty="0" smtClean="0">
                          <a:effectLst/>
                        </a:rPr>
                        <a:t>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LOMTPOQHJVYYMFJ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LWGJMVPKYOZNMSA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RUPMFOHPVSPPVPT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BAZXVFTPQFQJVBM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HLPMOKUOX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GRIENDO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502227"/>
              </p:ext>
            </p:extLst>
          </p:nvPr>
        </p:nvGraphicFramePr>
        <p:xfrm>
          <a:off x="4419600" y="1600200"/>
          <a:ext cx="4191000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</a:tblGrid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INUSUNSGDAAICAV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XRZZWCDXOVZZJKQ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VOVCROMCJTOLXYU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HUVRY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FREENDO</a:t>
                      </a:r>
                      <a:r>
                        <a:rPr lang="en-US" sz="1600" u="none" strike="noStrike" dirty="0" smtClean="0">
                          <a:effectLst/>
                        </a:rPr>
                        <a:t>BBGC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AQJBVXJCAJLEMAU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ONJORIFCGAUGIRN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PJGCHBDQIWJJTMQ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IQYQHKKBNBVDFPV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JJLHWPZAYZIGGEH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IGJZRMAAWJBESSS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JXZ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FRIEMDO</a:t>
                      </a:r>
                      <a:r>
                        <a:rPr lang="en-US" sz="1600" u="none" strike="noStrike" dirty="0" smtClean="0">
                          <a:effectLst/>
                        </a:rPr>
                        <a:t>VZRBJY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IRPWYIRJISLFVFF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284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algorithms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8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Variant on PROJECTION algorithm (</a:t>
            </a:r>
            <a:r>
              <a:rPr lang="en-US" dirty="0" err="1" smtClean="0"/>
              <a:t>Tompa</a:t>
            </a:r>
            <a:r>
              <a:rPr lang="en-US" dirty="0" smtClean="0"/>
              <a:t> &amp; Buhler, 2001) used in (</a:t>
            </a:r>
            <a:r>
              <a:rPr lang="en-US" dirty="0" err="1" smtClean="0"/>
              <a:t>Shanabrook</a:t>
            </a:r>
            <a:r>
              <a:rPr lang="en-US" dirty="0" smtClean="0"/>
              <a:t> et al., 2010)</a:t>
            </a:r>
          </a:p>
          <a:p>
            <a:pPr lvl="1"/>
            <a:r>
              <a:rPr lang="en-US" dirty="0" smtClean="0"/>
              <a:t>Only example of motif extraction in educational data mining so far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36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character string C that could be a motif example (e.g. all character strings of desired length)</a:t>
            </a:r>
          </a:p>
          <a:p>
            <a:pPr lvl="1"/>
            <a:r>
              <a:rPr lang="en-US" dirty="0" smtClean="0"/>
              <a:t>Create a set of </a:t>
            </a:r>
            <a:r>
              <a:rPr lang="en-US" i="1" dirty="0" smtClean="0"/>
              <a:t>projections, </a:t>
            </a:r>
            <a:r>
              <a:rPr lang="en-US" dirty="0" smtClean="0"/>
              <a:t>random variations of C that vary in one or more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13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each pair of strings C1 and C2, see how many overlaps there are between their projection matrices</a:t>
            </a:r>
          </a:p>
          <a:p>
            <a:endParaRPr lang="en-US" dirty="0"/>
          </a:p>
          <a:p>
            <a:r>
              <a:rPr lang="en-US" dirty="0" smtClean="0"/>
              <a:t>Take the pair with the most matches and combine into a motif</a:t>
            </a:r>
          </a:p>
          <a:p>
            <a:pPr lvl="1"/>
            <a:r>
              <a:rPr lang="en-US" dirty="0" smtClean="0"/>
              <a:t>Creating multi-example motif if 3+ get added together</a:t>
            </a:r>
          </a:p>
          <a:p>
            <a:endParaRPr lang="en-US" dirty="0"/>
          </a:p>
          <a:p>
            <a:r>
              <a:rPr lang="en-US" dirty="0" smtClean="0"/>
              <a:t>Repeat until goal number of motifs is found, or until new motif is below criterion goodness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5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Motif Extraction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Typically, likelihood is used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80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behaviors in </a:t>
            </a:r>
            <a:r>
              <a:rPr lang="en-US" dirty="0"/>
              <a:t>a sequence of </a:t>
            </a:r>
            <a:r>
              <a:rPr lang="en-US" dirty="0" smtClean="0"/>
              <a:t>behaviors occurring </a:t>
            </a:r>
            <a:r>
              <a:rPr lang="en-US" dirty="0"/>
              <a:t>over time</a:t>
            </a:r>
          </a:p>
          <a:p>
            <a:endParaRPr lang="en-US" dirty="0" smtClean="0"/>
          </a:p>
          <a:p>
            <a:r>
              <a:rPr lang="en-US" dirty="0" smtClean="0"/>
              <a:t>Written as letters in </a:t>
            </a:r>
            <a:r>
              <a:rPr lang="en-US" dirty="0" err="1" smtClean="0"/>
              <a:t>Shanabrook</a:t>
            </a:r>
            <a:r>
              <a:rPr lang="en-US" dirty="0" smtClean="0"/>
              <a:t> et al. (2010)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28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for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do you segment student behavior?</a:t>
            </a:r>
          </a:p>
          <a:p>
            <a:endParaRPr lang="en-US" dirty="0"/>
          </a:p>
          <a:p>
            <a:r>
              <a:rPr lang="en-US" dirty="0" smtClean="0"/>
              <a:t>Could use student’s interaction on an entire problem, and compute letters across whole problem</a:t>
            </a:r>
          </a:p>
          <a:p>
            <a:pPr lvl="1"/>
            <a:r>
              <a:rPr lang="en-US" dirty="0" smtClean="0"/>
              <a:t>Might make more sense in tutors with shorter problems (e.g. </a:t>
            </a:r>
            <a:r>
              <a:rPr lang="en-US" dirty="0" err="1" smtClean="0"/>
              <a:t>ASSISTments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Could use student’s interaction on an entire problem, and </a:t>
            </a:r>
            <a:r>
              <a:rPr lang="en-US" dirty="0" smtClean="0"/>
              <a:t>define letters differently for context within </a:t>
            </a:r>
            <a:r>
              <a:rPr lang="en-US" dirty="0"/>
              <a:t>whole problem</a:t>
            </a:r>
          </a:p>
          <a:p>
            <a:pPr lvl="1"/>
            <a:r>
              <a:rPr lang="en-US" dirty="0" smtClean="0"/>
              <a:t>Approach used by </a:t>
            </a:r>
            <a:r>
              <a:rPr lang="en-US" dirty="0" err="1" smtClean="0"/>
              <a:t>Shanabrook</a:t>
            </a:r>
            <a:r>
              <a:rPr lang="en-US" dirty="0" smtClean="0"/>
              <a:t> et al. (2010)</a:t>
            </a:r>
          </a:p>
          <a:p>
            <a:pPr lvl="1"/>
            <a:endParaRPr lang="en-US" dirty="0"/>
          </a:p>
          <a:p>
            <a:r>
              <a:rPr lang="en-US" dirty="0" smtClean="0"/>
              <a:t>Could use “sliding window” of N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00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“hints  </a:t>
            </a:r>
            <a:r>
              <a:rPr lang="en-US" dirty="0"/>
              <a:t>(a, b, c) – Hints is a measure of the number of hints viewed for this problem.  </a:t>
            </a:r>
            <a:r>
              <a:rPr lang="en-US" dirty="0" smtClean="0"/>
              <a:t>Although </a:t>
            </a:r>
            <a:r>
              <a:rPr lang="en-US" dirty="0"/>
              <a:t>each problem has a maximum number of hints, the hint count does not have </a:t>
            </a:r>
            <a:r>
              <a:rPr lang="en-US" dirty="0" smtClean="0"/>
              <a:t>an </a:t>
            </a:r>
            <a:r>
              <a:rPr lang="en-US" dirty="0"/>
              <a:t>upper bound because students can repeat hints and the count will increase at each </a:t>
            </a:r>
            <a:r>
              <a:rPr lang="en-US" dirty="0" smtClean="0"/>
              <a:t> repeated </a:t>
            </a:r>
            <a:r>
              <a:rPr lang="en-US" dirty="0"/>
              <a:t>view.   The three categories for hints are: (a) no hints, meaning that </a:t>
            </a:r>
            <a:r>
              <a:rPr lang="en-US" dirty="0" err="1"/>
              <a:t>thestudent</a:t>
            </a:r>
            <a:r>
              <a:rPr lang="en-US" dirty="0"/>
              <a:t> did not use the hint facility for that problem,  (b) meaning the student used the </a:t>
            </a:r>
            <a:r>
              <a:rPr lang="en-US" dirty="0" smtClean="0"/>
              <a:t>hint </a:t>
            </a:r>
            <a:r>
              <a:rPr lang="en-US" dirty="0"/>
              <a:t>facility, but was not given the solution, and (c) last hint solved, meaning that </a:t>
            </a:r>
            <a:r>
              <a:rPr lang="en-US" dirty="0" smtClean="0"/>
              <a:t>the student </a:t>
            </a:r>
            <a:r>
              <a:rPr lang="en-US" dirty="0"/>
              <a:t>was given the solution to the problem by the last hint.   As described above, </a:t>
            </a:r>
            <a:r>
              <a:rPr lang="en-US" dirty="0" smtClean="0"/>
              <a:t>this </a:t>
            </a:r>
            <a:r>
              <a:rPr lang="en-US" dirty="0"/>
              <a:t>metric combines two values logged by the tutor: the count of hints seen, and </a:t>
            </a:r>
            <a:r>
              <a:rPr lang="en-US" dirty="0" smtClean="0"/>
              <a:t>an indicator </a:t>
            </a:r>
            <a:r>
              <a:rPr lang="en-US" dirty="0"/>
              <a:t>that the final hint giving the answer was seen.  The data could have been </a:t>
            </a:r>
            <a:r>
              <a:rPr lang="en-US" dirty="0" smtClean="0"/>
              <a:t>simply </a:t>
            </a:r>
            <a:r>
              <a:rPr lang="en-US" dirty="0"/>
              <a:t>binned low, medium, high hints; however, this would have missed the </a:t>
            </a:r>
            <a:r>
              <a:rPr lang="en-US" dirty="0" smtClean="0"/>
              <a:t>significance </a:t>
            </a:r>
            <a:r>
              <a:rPr lang="en-US" dirty="0"/>
              <a:t>of zero hints and using hints to reveal the problem solution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64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secFirst</a:t>
            </a:r>
            <a:r>
              <a:rPr lang="en-US" dirty="0"/>
              <a:t> (d, e, f) – The seconds to first attempt is an important measure as it is during </a:t>
            </a:r>
            <a:r>
              <a:rPr lang="en-US" dirty="0" smtClean="0"/>
              <a:t>this </a:t>
            </a:r>
            <a:r>
              <a:rPr lang="en-US" dirty="0"/>
              <a:t>time that the student is reading the problem and formulating their response.    In </a:t>
            </a:r>
            <a:r>
              <a:rPr lang="en-US" dirty="0" smtClean="0"/>
              <a:t>previous </a:t>
            </a:r>
            <a:r>
              <a:rPr lang="en-US" dirty="0"/>
              <a:t>research [6], five seconds was determined to be a threshold for this metric </a:t>
            </a:r>
            <a:r>
              <a:rPr lang="en-US" dirty="0" smtClean="0"/>
              <a:t>representing </a:t>
            </a:r>
            <a:r>
              <a:rPr lang="en-US" dirty="0"/>
              <a:t>gaming: students who make a first attempt in less than five seconds are </a:t>
            </a:r>
            <a:r>
              <a:rPr lang="en-US" dirty="0" smtClean="0"/>
              <a:t>considered </a:t>
            </a:r>
            <a:r>
              <a:rPr lang="en-US" dirty="0"/>
              <a:t>not working on-task.  We divide </a:t>
            </a:r>
            <a:r>
              <a:rPr lang="en-US" dirty="0" err="1"/>
              <a:t>secFirst</a:t>
            </a:r>
            <a:r>
              <a:rPr lang="en-US" dirty="0"/>
              <a:t> into three bins: (d) less than 5 sec,  </a:t>
            </a:r>
            <a:r>
              <a:rPr lang="en-US" dirty="0" smtClean="0"/>
              <a:t>(</a:t>
            </a:r>
            <a:r>
              <a:rPr lang="en-US" dirty="0"/>
              <a:t>e) 5 to 30 sec, (f) greater than 30 sec.  (d) represents students who are gaming the </a:t>
            </a:r>
            <a:r>
              <a:rPr lang="en-US" dirty="0" smtClean="0"/>
              <a:t>system</a:t>
            </a:r>
            <a:r>
              <a:rPr lang="en-US" dirty="0"/>
              <a:t>, (e) represents a moderate time to the first attempt, (f) represents a long time to </a:t>
            </a:r>
            <a:r>
              <a:rPr lang="en-US" dirty="0" smtClean="0"/>
              <a:t>the </a:t>
            </a:r>
            <a:r>
              <a:rPr lang="en-US" dirty="0"/>
              <a:t>first attempt. The cut at 30 seconds was chosen because it equalizes the distribution </a:t>
            </a:r>
            <a:r>
              <a:rPr lang="en-US" dirty="0" smtClean="0"/>
              <a:t>of </a:t>
            </a:r>
            <a:r>
              <a:rPr lang="en-US" dirty="0"/>
              <a:t>bins (e and f), representing a division between a moderate and a long time to the </a:t>
            </a:r>
            <a:r>
              <a:rPr lang="en-US" dirty="0" smtClean="0"/>
              <a:t>first attempt.”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11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secOther</a:t>
            </a:r>
            <a:r>
              <a:rPr lang="en-US" dirty="0"/>
              <a:t> (g, h, i, j, k) – This variable represents actions related to answering the </a:t>
            </a:r>
            <a:r>
              <a:rPr lang="en-US" dirty="0" smtClean="0"/>
              <a:t>problem </a:t>
            </a:r>
            <a:r>
              <a:rPr lang="en-US" dirty="0"/>
              <a:t>after the first attempt was made. While the first attempt includes the problem </a:t>
            </a:r>
            <a:r>
              <a:rPr lang="en-US" dirty="0" smtClean="0"/>
              <a:t>reading </a:t>
            </a:r>
            <a:r>
              <a:rPr lang="en-US" dirty="0"/>
              <a:t>and solution time, subsequent solution attempts could be much quicker and the </a:t>
            </a:r>
            <a:r>
              <a:rPr lang="en-US" dirty="0" smtClean="0"/>
              <a:t>student </a:t>
            </a:r>
            <a:r>
              <a:rPr lang="en-US" dirty="0"/>
              <a:t>could still be making good effort. </a:t>
            </a:r>
            <a:r>
              <a:rPr lang="en-US" dirty="0" err="1"/>
              <a:t>secOther</a:t>
            </a:r>
            <a:r>
              <a:rPr lang="en-US" dirty="0"/>
              <a:t> is categorized in five bins: (g) skip, </a:t>
            </a:r>
            <a:r>
              <a:rPr lang="en-US" dirty="0" smtClean="0"/>
              <a:t>(</a:t>
            </a:r>
            <a:r>
              <a:rPr lang="en-US" dirty="0"/>
              <a:t>h) solved on first, (i) 0 to 1.2 sec, (j) 1.2 to 2.9 sec, (k) greater than 2.9 sec. First, </a:t>
            </a:r>
            <a:r>
              <a:rPr lang="en-US" dirty="0" smtClean="0"/>
              <a:t>there </a:t>
            </a:r>
            <a:r>
              <a:rPr lang="en-US" dirty="0"/>
              <a:t>are two categorical bins, skip and solve on first attempt. These are each </a:t>
            </a:r>
            <a:r>
              <a:rPr lang="en-US" dirty="0" smtClean="0"/>
              <a:t>determined </a:t>
            </a:r>
            <a:r>
              <a:rPr lang="en-US" dirty="0"/>
              <a:t>from an indicator in the log data for that problem. Skipping a problem </a:t>
            </a:r>
            <a:r>
              <a:rPr lang="en-US" dirty="0" smtClean="0"/>
              <a:t>implies </a:t>
            </a:r>
            <a:r>
              <a:rPr lang="en-US" dirty="0"/>
              <a:t>only that students never clicked on a correct answer; they could have worked </a:t>
            </a:r>
            <a:r>
              <a:rPr lang="en-US" dirty="0" smtClean="0"/>
              <a:t>on </a:t>
            </a:r>
            <a:r>
              <a:rPr lang="en-US" dirty="0"/>
              <a:t>the problem and then given up, or immediately skipped to the next problem with </a:t>
            </a:r>
            <a:r>
              <a:rPr lang="en-US" dirty="0" smtClean="0"/>
              <a:t>only </a:t>
            </a:r>
            <a:r>
              <a:rPr lang="en-US" dirty="0"/>
              <a:t>a quick look.  Solved  on first attempt indicates correctly solving the problem. If </a:t>
            </a:r>
            <a:r>
              <a:rPr lang="en-US" dirty="0" smtClean="0"/>
              <a:t>neither </a:t>
            </a:r>
            <a:r>
              <a:rPr lang="en-US" dirty="0"/>
              <a:t>of the first two bins are indicated in the logs, then the </a:t>
            </a:r>
            <a:r>
              <a:rPr lang="en-US" dirty="0" err="1"/>
              <a:t>secOther</a:t>
            </a:r>
            <a:r>
              <a:rPr lang="en-US" dirty="0"/>
              <a:t> metric </a:t>
            </a:r>
            <a:r>
              <a:rPr lang="en-US" dirty="0" smtClean="0"/>
              <a:t>measures </a:t>
            </a:r>
            <a:r>
              <a:rPr lang="en-US" dirty="0"/>
              <a:t>the mean time for all attempts after the first. The divisions of 1.2 sec and 2.9 </a:t>
            </a:r>
            <a:r>
              <a:rPr lang="en-US" dirty="0" smtClean="0"/>
              <a:t>sec </a:t>
            </a:r>
            <a:r>
              <a:rPr lang="en-US" dirty="0"/>
              <a:t>for the latter three bins were obtained using the mean and one standard </a:t>
            </a:r>
            <a:r>
              <a:rPr lang="en-US" dirty="0" smtClean="0"/>
              <a:t>deviation above </a:t>
            </a:r>
            <a:r>
              <a:rPr lang="en-US" dirty="0"/>
              <a:t>the mean for all tutor usage; (i) less than 1.2 seconds would indicate guessing</a:t>
            </a:r>
            <a:r>
              <a:rPr lang="en-US" dirty="0" smtClean="0"/>
              <a:t>, (</a:t>
            </a:r>
            <a:r>
              <a:rPr lang="en-US" dirty="0"/>
              <a:t>j) would indicate normal attempts, and (k) would indicate a long time between </a:t>
            </a:r>
            <a:r>
              <a:rPr lang="en-US" dirty="0" smtClean="0"/>
              <a:t>attempts.”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17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</a:t>
            </a:r>
            <a:r>
              <a:rPr lang="en-US" dirty="0" err="1"/>
              <a:t>numIncorrect</a:t>
            </a:r>
            <a:r>
              <a:rPr lang="en-US" dirty="0"/>
              <a:t> – (o, p, q) - Each problem has four or five possible answer choices, that </a:t>
            </a:r>
            <a:r>
              <a:rPr lang="en-US" dirty="0" smtClean="0"/>
              <a:t>we </a:t>
            </a:r>
            <a:r>
              <a:rPr lang="en-US" dirty="0"/>
              <a:t>divide into three groups: (o)  zero incorrect attempts, indicates either solved on first </a:t>
            </a:r>
            <a:r>
              <a:rPr lang="en-US" dirty="0" smtClean="0"/>
              <a:t>attempt</a:t>
            </a:r>
            <a:r>
              <a:rPr lang="en-US" dirty="0"/>
              <a:t>, skipped problem, or last hint solves problem (defined by the other metrics); </a:t>
            </a:r>
            <a:r>
              <a:rPr lang="en-US" dirty="0" smtClean="0"/>
              <a:t>(</a:t>
            </a:r>
            <a:r>
              <a:rPr lang="en-US" dirty="0"/>
              <a:t>p) indicates choosing the correct answer in the second or third attempt, and (q)  </a:t>
            </a:r>
            <a:r>
              <a:rPr lang="en-US" dirty="0" smtClean="0"/>
              <a:t>obtaining </a:t>
            </a:r>
            <a:r>
              <a:rPr lang="en-US" dirty="0"/>
              <a:t>the answer by default in a four answer problem or possibly guessing when </a:t>
            </a:r>
            <a:r>
              <a:rPr lang="en-US" dirty="0" smtClean="0"/>
              <a:t>there </a:t>
            </a:r>
            <a:r>
              <a:rPr lang="en-US" dirty="0"/>
              <a:t>is five answer problem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36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constructs</a:t>
            </a:r>
            <a:br>
              <a:rPr lang="en-US" dirty="0" smtClean="0"/>
            </a:br>
            <a:r>
              <a:rPr lang="en-US" dirty="0" smtClean="0"/>
              <a:t>could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kinds of constructs could be used for the atoms of motif analyses in educational analyses?</a:t>
            </a:r>
          </a:p>
          <a:p>
            <a:pPr lvl="1"/>
            <a:r>
              <a:rPr lang="en-US" dirty="0" smtClean="0"/>
              <a:t>At this </a:t>
            </a:r>
            <a:r>
              <a:rPr lang="en-US" dirty="0" smtClean="0"/>
              <a:t>grain-size (e.g. specific actions)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53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constructs</a:t>
            </a:r>
            <a:br>
              <a:rPr lang="en-US" dirty="0" smtClean="0"/>
            </a:br>
            <a:r>
              <a:rPr lang="en-US" dirty="0" smtClean="0"/>
              <a:t>could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kinds of constructs could be used for the atoms of motif analyses in educational analyses?</a:t>
            </a:r>
          </a:p>
          <a:p>
            <a:pPr lvl="1"/>
            <a:r>
              <a:rPr lang="en-US" dirty="0" smtClean="0"/>
              <a:t>At other </a:t>
            </a:r>
            <a:r>
              <a:rPr lang="en-US" dirty="0" smtClean="0"/>
              <a:t>grain-sizes?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247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9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going to discuss a method that I’ve never used</a:t>
            </a:r>
          </a:p>
          <a:p>
            <a:endParaRPr lang="en-US" dirty="0"/>
          </a:p>
          <a:p>
            <a:r>
              <a:rPr lang="en-US" dirty="0" smtClean="0"/>
              <a:t>In fact, to the best of my knowledge it has only been used once in EDM</a:t>
            </a:r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 smtClean="0"/>
              <a:t>is a key method in bioinformatics, and I think it has a lot of potential for EDM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33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Interpretations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Shanabrook</a:t>
            </a:r>
            <a:r>
              <a:rPr lang="en-US" dirty="0" smtClean="0"/>
              <a:t> et al.,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 – gaming the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 – “This </a:t>
            </a:r>
            <a:r>
              <a:rPr lang="en-US" dirty="0"/>
              <a:t>student is using the tutor appropriately, but not being challenged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 – problem is too difficult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 – student is skipping problems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 – working on-task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97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agree with interpretations?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 – gaming the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 – “This </a:t>
            </a:r>
            <a:r>
              <a:rPr lang="en-US" dirty="0"/>
              <a:t>student is using the tutor appropriately, but not being challenged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 – problem is too difficult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 – student is skipping problems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 – working on-task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42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researchers form good interpretations?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64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applications?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applications could motif extraction be used for </a:t>
            </a:r>
            <a:r>
              <a:rPr lang="en-US" smtClean="0"/>
              <a:t>in education?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70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653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Monday, March 19</a:t>
            </a:r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Association Rule Mining</a:t>
            </a:r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Witten, I.H., Frank, E. (2005</a:t>
            </a:r>
            <a:r>
              <a:rPr lang="en-US" dirty="0" smtClean="0"/>
              <a:t>) </a:t>
            </a:r>
            <a:r>
              <a:rPr lang="en-US" i="1" dirty="0" smtClean="0"/>
              <a:t>Data </a:t>
            </a:r>
            <a:r>
              <a:rPr lang="en-US" i="1" dirty="0"/>
              <a:t>Mining: Practical Machine Learning Tools and Techniques.</a:t>
            </a:r>
            <a:r>
              <a:rPr lang="en-US" dirty="0"/>
              <a:t> Section 4.5.</a:t>
            </a:r>
          </a:p>
          <a:p>
            <a:r>
              <a:rPr lang="en-US" dirty="0" err="1"/>
              <a:t>Merceron</a:t>
            </a:r>
            <a:r>
              <a:rPr lang="en-US" dirty="0"/>
              <a:t>, A., </a:t>
            </a:r>
            <a:r>
              <a:rPr lang="en-US" dirty="0" err="1"/>
              <a:t>Yacef</a:t>
            </a:r>
            <a:r>
              <a:rPr lang="en-US" dirty="0"/>
              <a:t>, K. (2008) Interestingness Measures for Association Rules in Educational Data. </a:t>
            </a:r>
            <a:r>
              <a:rPr lang="en-US" i="1" dirty="0"/>
              <a:t>Proceedings of the 1st International Conference on Educational Data Mining</a:t>
            </a:r>
            <a:r>
              <a:rPr lang="en-US" dirty="0" smtClean="0"/>
              <a:t>, 57-66.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ask: why are we discussing it?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It </a:t>
            </a:r>
            <a:r>
              <a:rPr lang="en-US" dirty="0" smtClean="0"/>
              <a:t>is a key method in bioinformatics, and I think it has a lot of potential for EDM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2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It‘s not a well-established </a:t>
            </a:r>
            <a:r>
              <a:rPr lang="en-US" dirty="0" smtClean="0"/>
              <a:t>method in EDM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We’ll focus on a single paper more than usual</a:t>
            </a:r>
          </a:p>
          <a:p>
            <a:endParaRPr lang="en-US" dirty="0"/>
          </a:p>
          <a:p>
            <a:r>
              <a:rPr lang="en-US" dirty="0" smtClean="0"/>
              <a:t>And brainstorm together for how the method  might be applicable more broadly in </a:t>
            </a:r>
            <a:r>
              <a:rPr lang="en-US" dirty="0" smtClean="0"/>
              <a:t>educational problems</a:t>
            </a:r>
          </a:p>
          <a:p>
            <a:pPr lvl="1"/>
            <a:r>
              <a:rPr lang="en-US" dirty="0" smtClean="0"/>
              <a:t>As well as other relevant problems in the social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3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in a sequence of categories occurring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9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notes in a musical composition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7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motif?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www.youtube.com/watch?v=rRgXUFnfKIY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times does the motif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57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What’s the motif?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www.youtube.com/watch?v=rRgXUFnfKIY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times does the motif occur?</a:t>
            </a:r>
          </a:p>
          <a:p>
            <a:pPr lvl="1"/>
            <a:r>
              <a:rPr lang="en-US" dirty="0" smtClean="0"/>
              <a:t>Depends on how you define it, right?</a:t>
            </a:r>
            <a:endParaRPr lang="en-US" dirty="0"/>
          </a:p>
          <a:p>
            <a:pPr lvl="1"/>
            <a:r>
              <a:rPr lang="en-US" dirty="0" smtClean="0"/>
              <a:t>And that’s part of the challenge…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9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8326</TotalTime>
  <Words>1641</Words>
  <Application>Microsoft Office PowerPoint</Application>
  <PresentationFormat>On-screen Show (4:3)</PresentationFormat>
  <Paragraphs>201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Advanced Methods and Analysis for the Learning and Social Sciences</vt:lpstr>
      <vt:lpstr>Today’s Class</vt:lpstr>
      <vt:lpstr>Today…</vt:lpstr>
      <vt:lpstr>Today…</vt:lpstr>
      <vt:lpstr>Since…</vt:lpstr>
      <vt:lpstr>Motif</vt:lpstr>
      <vt:lpstr>Motif in Music</vt:lpstr>
      <vt:lpstr>Motif in Music</vt:lpstr>
      <vt:lpstr>Motif in Music</vt:lpstr>
      <vt:lpstr>Motif in Language</vt:lpstr>
      <vt:lpstr>Motif in Genetics</vt:lpstr>
      <vt:lpstr>Goal of Motif Extraction</vt:lpstr>
      <vt:lpstr>Can you find the motif?</vt:lpstr>
      <vt:lpstr>Can you find the motif?</vt:lpstr>
      <vt:lpstr>How would you describe the motif?</vt:lpstr>
      <vt:lpstr>Finding motifs</vt:lpstr>
      <vt:lpstr>Finding motifs</vt:lpstr>
      <vt:lpstr>Big idea</vt:lpstr>
      <vt:lpstr>Big idea</vt:lpstr>
      <vt:lpstr>Goodness</vt:lpstr>
      <vt:lpstr>Motif in Education</vt:lpstr>
      <vt:lpstr>Detail for education</vt:lpstr>
      <vt:lpstr>Behaviors in Shanabrook et al.</vt:lpstr>
      <vt:lpstr>Behaviors in Shanabrook et al.</vt:lpstr>
      <vt:lpstr>Behaviors in Shanabrook et al.</vt:lpstr>
      <vt:lpstr>Behaviors in Shanabrook et al.</vt:lpstr>
      <vt:lpstr>What other constructs could be used?</vt:lpstr>
      <vt:lpstr>What other constructs could be used?</vt:lpstr>
      <vt:lpstr>Common Motifs</vt:lpstr>
      <vt:lpstr>Interpretations  (Shanabrook et al., 2010)</vt:lpstr>
      <vt:lpstr>Do you agree with interpretations?</vt:lpstr>
      <vt:lpstr>How can researchers form good interpretations?</vt:lpstr>
      <vt:lpstr>What other applications?</vt:lpstr>
      <vt:lpstr>Questions? Comments?</vt:lpstr>
      <vt:lpstr>Asgn. 8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787</cp:revision>
  <dcterms:created xsi:type="dcterms:W3CDTF">2010-01-07T20:34:12Z</dcterms:created>
  <dcterms:modified xsi:type="dcterms:W3CDTF">2012-03-13T02:25:05Z</dcterms:modified>
</cp:coreProperties>
</file>