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4"/>
  </p:notesMasterIdLst>
  <p:sldIdLst>
    <p:sldId id="256" r:id="rId2"/>
    <p:sldId id="257" r:id="rId3"/>
    <p:sldId id="605" r:id="rId4"/>
    <p:sldId id="606" r:id="rId5"/>
    <p:sldId id="608" r:id="rId6"/>
    <p:sldId id="609" r:id="rId7"/>
    <p:sldId id="611" r:id="rId8"/>
    <p:sldId id="612" r:id="rId9"/>
    <p:sldId id="610" r:id="rId10"/>
    <p:sldId id="613" r:id="rId11"/>
    <p:sldId id="614" r:id="rId12"/>
    <p:sldId id="615" r:id="rId13"/>
    <p:sldId id="655" r:id="rId14"/>
    <p:sldId id="618" r:id="rId15"/>
    <p:sldId id="619" r:id="rId16"/>
    <p:sldId id="656" r:id="rId17"/>
    <p:sldId id="617" r:id="rId18"/>
    <p:sldId id="616" r:id="rId19"/>
    <p:sldId id="620" r:id="rId20"/>
    <p:sldId id="647" r:id="rId21"/>
    <p:sldId id="648" r:id="rId22"/>
    <p:sldId id="653" r:id="rId23"/>
    <p:sldId id="621" r:id="rId24"/>
    <p:sldId id="622" r:id="rId25"/>
    <p:sldId id="629" r:id="rId26"/>
    <p:sldId id="630" r:id="rId27"/>
    <p:sldId id="631" r:id="rId28"/>
    <p:sldId id="632" r:id="rId29"/>
    <p:sldId id="633" r:id="rId30"/>
    <p:sldId id="634" r:id="rId31"/>
    <p:sldId id="635" r:id="rId32"/>
    <p:sldId id="636" r:id="rId33"/>
    <p:sldId id="637" r:id="rId34"/>
    <p:sldId id="641" r:id="rId35"/>
    <p:sldId id="642" r:id="rId36"/>
    <p:sldId id="643" r:id="rId37"/>
    <p:sldId id="644" r:id="rId38"/>
    <p:sldId id="645" r:id="rId39"/>
    <p:sldId id="646" r:id="rId40"/>
    <p:sldId id="638" r:id="rId41"/>
    <p:sldId id="639" r:id="rId42"/>
    <p:sldId id="640" r:id="rId43"/>
    <p:sldId id="649" r:id="rId44"/>
    <p:sldId id="650" r:id="rId45"/>
    <p:sldId id="651" r:id="rId46"/>
    <p:sldId id="652" r:id="rId47"/>
    <p:sldId id="654" r:id="rId48"/>
    <p:sldId id="657" r:id="rId49"/>
    <p:sldId id="601" r:id="rId50"/>
    <p:sldId id="528" r:id="rId51"/>
    <p:sldId id="602" r:id="rId52"/>
    <p:sldId id="658" r:id="rId53"/>
    <p:sldId id="659" r:id="rId54"/>
    <p:sldId id="660" r:id="rId55"/>
    <p:sldId id="661" r:id="rId56"/>
    <p:sldId id="662" r:id="rId57"/>
    <p:sldId id="663" r:id="rId58"/>
    <p:sldId id="664" r:id="rId59"/>
    <p:sldId id="665" r:id="rId60"/>
    <p:sldId id="603" r:id="rId61"/>
    <p:sldId id="604" r:id="rId62"/>
    <p:sldId id="301" r:id="rId6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F8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88" autoAdjust="0"/>
    <p:restoredTop sz="90133" autoAdjust="0"/>
  </p:normalViewPr>
  <p:slideViewPr>
    <p:cSldViewPr>
      <p:cViewPr>
        <p:scale>
          <a:sx n="71" d="100"/>
          <a:sy n="71" d="100"/>
        </p:scale>
        <p:origin x="-564" y="-3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1576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CAAA7C-7ACC-4BFB-BE93-9F32D66A2778}" type="datetimeFigureOut">
              <a:rPr lang="en-US" smtClean="0"/>
              <a:pPr/>
              <a:t>4/20/2012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5F639B-656A-4369-84E0-F13809BA20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312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4/20/2012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4/20/2012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4/20/2012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4/20/2012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4/20/2012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4/20/2012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4/20/2012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4/20/2012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4/20/2012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4/20/2012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4/20/2012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77E0E-AA0C-4CA6-9370-9BDDCA793804}" type="datetimeFigureOut">
              <a:rPr lang="en-US" smtClean="0"/>
              <a:pPr/>
              <a:t>4/20/2012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NbInZ5oJ0bc" TargetMode="Externa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_hZrXdJ-ibo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Advanced Methods and Analysis for the Learning and Social Sciences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PSY505</a:t>
            </a:r>
            <a:br>
              <a:rPr lang="en-US" dirty="0" smtClean="0"/>
            </a:br>
            <a:r>
              <a:rPr lang="en-US" dirty="0" smtClean="0"/>
              <a:t>Spring term, 2012</a:t>
            </a:r>
          </a:p>
          <a:p>
            <a:r>
              <a:rPr lang="en-US" dirty="0" smtClean="0"/>
              <a:t>April </a:t>
            </a:r>
            <a:r>
              <a:rPr lang="en-US" dirty="0" smtClean="0"/>
              <a:t>26, </a:t>
            </a:r>
            <a:r>
              <a:rPr lang="en-US" dirty="0" smtClean="0"/>
              <a:t>2012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It’s all out there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By now, there is a test for almost everything you might want to do</a:t>
            </a:r>
          </a:p>
          <a:p>
            <a:endParaRPr lang="en-US" dirty="0" smtClean="0"/>
          </a:p>
          <a:p>
            <a:r>
              <a:rPr lang="en-US" dirty="0" smtClean="0"/>
              <a:t>Although it may be quite obscure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10850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It’s all out there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By now, there is a test for almost everything you might want to do</a:t>
            </a:r>
          </a:p>
          <a:p>
            <a:endParaRPr lang="en-US" dirty="0" smtClean="0"/>
          </a:p>
          <a:p>
            <a:r>
              <a:rPr lang="en-US" dirty="0" smtClean="0"/>
              <a:t>Although it may be quite obscure</a:t>
            </a:r>
          </a:p>
          <a:p>
            <a:endParaRPr lang="en-US" dirty="0"/>
          </a:p>
          <a:p>
            <a:r>
              <a:rPr lang="en-US" dirty="0" smtClean="0"/>
              <a:t>The Ferguson book I excerpted from is a great resource</a:t>
            </a:r>
          </a:p>
          <a:p>
            <a:r>
              <a:rPr lang="en-US" dirty="0" smtClean="0"/>
              <a:t>Another great resource is </a:t>
            </a:r>
            <a:r>
              <a:rPr lang="en-US" dirty="0" err="1" smtClean="0"/>
              <a:t>Sheskin’s</a:t>
            </a:r>
            <a:r>
              <a:rPr lang="en-US" dirty="0" smtClean="0"/>
              <a:t> Handbook of Parametric and Nonparametric Statistical Procedures</a:t>
            </a:r>
          </a:p>
          <a:p>
            <a:r>
              <a:rPr lang="en-US" dirty="0" smtClean="0"/>
              <a:t>The Handbook of Research Synthesis by Cooper and Hedges is another nifty resource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6376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key thing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Make sure you’re doing the right test</a:t>
            </a:r>
          </a:p>
          <a:p>
            <a:endParaRPr lang="en-US" dirty="0"/>
          </a:p>
          <a:p>
            <a:r>
              <a:rPr lang="en-US" dirty="0" smtClean="0"/>
              <a:t>Right assumptions about </a:t>
            </a:r>
          </a:p>
          <a:p>
            <a:pPr lvl="1"/>
            <a:r>
              <a:rPr lang="en-US" dirty="0" smtClean="0"/>
              <a:t>type of independent variables</a:t>
            </a:r>
          </a:p>
          <a:p>
            <a:pPr lvl="1"/>
            <a:r>
              <a:rPr lang="en-US" dirty="0" smtClean="0"/>
              <a:t>type of dependent variables</a:t>
            </a:r>
          </a:p>
          <a:p>
            <a:pPr lvl="1"/>
            <a:r>
              <a:rPr lang="en-US" dirty="0" smtClean="0"/>
              <a:t>independence or lack thereof</a:t>
            </a:r>
          </a:p>
          <a:p>
            <a:pPr lvl="1"/>
            <a:r>
              <a:rPr lang="en-US" dirty="0" smtClean="0"/>
              <a:t>question you’re asking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77323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If you don’t know what you’re doing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Read some more</a:t>
            </a:r>
          </a:p>
          <a:p>
            <a:endParaRPr lang="en-US" dirty="0"/>
          </a:p>
          <a:p>
            <a:r>
              <a:rPr lang="en-US" dirty="0" smtClean="0"/>
              <a:t>Ask somebody who has done similar tests in the past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74500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that said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play a game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72722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that said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play a game</a:t>
            </a:r>
          </a:p>
          <a:p>
            <a:endParaRPr lang="en-US" dirty="0"/>
          </a:p>
          <a:p>
            <a:r>
              <a:rPr lang="en-US" dirty="0" smtClean="0"/>
              <a:t>With candy!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01989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Put away your laptops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 no candy for you!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57962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test do you use?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214009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test do you use?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want to compare means of two quantitative variables in two groups of students? (assuming no other variables as covariates, and that data is reasonably close to normal)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6835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test do you use?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you want to compare means of two quantitative variables in two groups of students? (assuming no other variables as covariates, and that data is reasonably close to normal)</a:t>
            </a:r>
          </a:p>
          <a:p>
            <a:endParaRPr lang="en-US" dirty="0"/>
          </a:p>
          <a:p>
            <a:r>
              <a:rPr lang="en-US" dirty="0" smtClean="0"/>
              <a:t>Two group t-test</a:t>
            </a:r>
          </a:p>
        </p:txBody>
      </p:sp>
    </p:spTree>
    <p:extLst>
      <p:ext uri="{BB962C8B-B14F-4D97-AF65-F5344CB8AC3E}">
        <p14:creationId xmlns:p14="http://schemas.microsoft.com/office/powerpoint/2010/main" val="638225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Frequentist</a:t>
            </a:r>
            <a:r>
              <a:rPr lang="en-US" dirty="0" smtClean="0">
                <a:solidFill>
                  <a:srgbClr val="FF0000"/>
                </a:solidFill>
              </a:rPr>
              <a:t> Statistics not Frequently Covered in 21</a:t>
            </a:r>
            <a:r>
              <a:rPr lang="en-US" baseline="30000" dirty="0" smtClean="0">
                <a:solidFill>
                  <a:srgbClr val="FF0000"/>
                </a:solidFill>
              </a:rPr>
              <a:t>st</a:t>
            </a:r>
            <a:r>
              <a:rPr lang="en-US" dirty="0" smtClean="0">
                <a:solidFill>
                  <a:srgbClr val="FF0000"/>
                </a:solidFill>
              </a:rPr>
              <a:t> Century Textbooks</a:t>
            </a:r>
            <a:endParaRPr lang="en-US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test do you use?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you want to compare means of two quantitative variables in two groups of students? (assuming no other variables as covariates, and that data is </a:t>
            </a:r>
            <a:r>
              <a:rPr lang="en-US" b="1" i="1" dirty="0" smtClean="0"/>
              <a:t>not </a:t>
            </a:r>
            <a:r>
              <a:rPr lang="en-US" dirty="0" smtClean="0"/>
              <a:t>close </a:t>
            </a:r>
            <a:r>
              <a:rPr lang="en-US" dirty="0"/>
              <a:t>to normal)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77107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test do you use?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If you want to compare means of two quantitative variables in two groups of students? (assuming no other variables as covariates, and that data is </a:t>
            </a:r>
            <a:r>
              <a:rPr lang="en-US" b="1" i="1" dirty="0" smtClean="0"/>
              <a:t>not </a:t>
            </a:r>
            <a:r>
              <a:rPr lang="en-US" dirty="0" smtClean="0"/>
              <a:t>close </a:t>
            </a:r>
            <a:r>
              <a:rPr lang="en-US" dirty="0"/>
              <a:t>to normal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dirty="0" smtClean="0"/>
              <a:t>Wilcoxon Rank-Sum Test</a:t>
            </a:r>
          </a:p>
          <a:p>
            <a:r>
              <a:rPr lang="en-US" dirty="0" smtClean="0"/>
              <a:t>Variant exists for two variables in one group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725101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test do you use?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If you want to compare means of two quantitative variables in two groups of students? (assuming no other variables as covariates, and that data is </a:t>
            </a:r>
            <a:r>
              <a:rPr lang="en-US" b="1" i="1" dirty="0" smtClean="0"/>
              <a:t>not </a:t>
            </a:r>
            <a:r>
              <a:rPr lang="en-US" dirty="0" smtClean="0"/>
              <a:t>close </a:t>
            </a:r>
            <a:r>
              <a:rPr lang="en-US" dirty="0"/>
              <a:t>to normal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dirty="0" smtClean="0"/>
              <a:t>Wilcoxon Rank-Sum Test</a:t>
            </a:r>
          </a:p>
          <a:p>
            <a:r>
              <a:rPr lang="en-US" dirty="0" smtClean="0"/>
              <a:t>Variant exists for two variables in one group</a:t>
            </a:r>
          </a:p>
          <a:p>
            <a:pPr lvl="1"/>
            <a:r>
              <a:rPr lang="en-US" dirty="0" smtClean="0"/>
              <a:t>Wilcoxon Matched-Pairs </a:t>
            </a:r>
            <a:r>
              <a:rPr lang="en-US" dirty="0"/>
              <a:t>Rank-Sum Test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84908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test do you use?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want to compare means of two quantitative variables in the same group of students? </a:t>
            </a:r>
            <a:r>
              <a:rPr lang="en-US" dirty="0"/>
              <a:t>(assuming no other variables as covariates)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361883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test do you use?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want to compare means of two quantitative variables in the same group of students? </a:t>
            </a:r>
            <a:r>
              <a:rPr lang="en-US" dirty="0"/>
              <a:t>(assuming no other variables as covariates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dirty="0" smtClean="0"/>
              <a:t>Paired t-test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65585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test do you use?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want to statistically determine whether inter-rater reliability is higher than chance?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55558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test do you use?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want to statistically determine whether inter-rater reliability is higher than chance? </a:t>
            </a:r>
          </a:p>
          <a:p>
            <a:endParaRPr lang="en-US" dirty="0"/>
          </a:p>
          <a:p>
            <a:r>
              <a:rPr lang="en-US" dirty="0" smtClean="0"/>
              <a:t>Friedman’s test</a:t>
            </a:r>
            <a:br>
              <a:rPr lang="en-US" dirty="0" smtClean="0"/>
            </a:br>
            <a:r>
              <a:rPr lang="en-US" dirty="0" smtClean="0"/>
              <a:t>(Sometimes called Friedman’s Chi-Squared)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438881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test do you use?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want to statistically determine whether inter-rater reliability is higher than chance? </a:t>
            </a:r>
          </a:p>
          <a:p>
            <a:endParaRPr lang="en-US" dirty="0"/>
          </a:p>
          <a:p>
            <a:r>
              <a:rPr lang="en-US" dirty="0" smtClean="0"/>
              <a:t>When might this case come up?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056103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test do you use?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want to statistically determine whether one correlation is higher than another correlation? (For different populations)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767223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test do you use?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want to statistically determine whether one correlation is higher than another correlation? (For different populations)</a:t>
            </a:r>
          </a:p>
          <a:p>
            <a:endParaRPr lang="en-US" dirty="0"/>
          </a:p>
          <a:p>
            <a:r>
              <a:rPr lang="en-US" dirty="0"/>
              <a:t>Significance of the Difference Between Two Correlation Coefficients for Independent Samples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725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aren’t they covered?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75054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test do you use?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want to statistically determine whether one correlation is higher than another correlation? (For different populations)</a:t>
            </a:r>
          </a:p>
          <a:p>
            <a:endParaRPr lang="en-US" dirty="0"/>
          </a:p>
          <a:p>
            <a:r>
              <a:rPr lang="en-US" dirty="0" smtClean="0"/>
              <a:t>When might this case come up?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278509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test do you use?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want to statistically determine whether one correlation is higher than another correlation? (For the same population)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282950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test do you use?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want to statistically determine whether one correlation is higher than another correlation? (For the same population)</a:t>
            </a:r>
          </a:p>
          <a:p>
            <a:endParaRPr lang="en-US" dirty="0"/>
          </a:p>
          <a:p>
            <a:r>
              <a:rPr lang="en-US" dirty="0"/>
              <a:t>Significance of the Difference Between Two Correlation Coefficients for Correlated Samples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056893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test do you use?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want to statistically determine whether one correlation is higher than another correlation? (For the same population)</a:t>
            </a:r>
          </a:p>
          <a:p>
            <a:endParaRPr lang="en-US" dirty="0"/>
          </a:p>
          <a:p>
            <a:r>
              <a:rPr lang="en-US" dirty="0" smtClean="0"/>
              <a:t>When might this case come up?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49322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test do you use?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want to compare two proportions in two groups of students? (assuming no other variables as covariates)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739870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test do you use?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want to compare two proportions in two groups of students? (assuming no other variables as covariates)</a:t>
            </a:r>
          </a:p>
          <a:p>
            <a:endParaRPr lang="en-US" dirty="0"/>
          </a:p>
          <a:p>
            <a:r>
              <a:rPr lang="en-US" dirty="0"/>
              <a:t>Significance of the Difference Between Two Independent Proportions</a:t>
            </a:r>
          </a:p>
          <a:p>
            <a:r>
              <a:rPr lang="en-US" dirty="0" smtClean="0"/>
              <a:t>OR</a:t>
            </a:r>
          </a:p>
          <a:p>
            <a:r>
              <a:rPr lang="en-US" dirty="0" smtClean="0"/>
              <a:t>Chi-squared test, with </a:t>
            </a:r>
            <a:r>
              <a:rPr lang="en-US" dirty="0" err="1" smtClean="0"/>
              <a:t>df</a:t>
            </a:r>
            <a:r>
              <a:rPr lang="en-US" dirty="0" smtClean="0"/>
              <a:t>=1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662294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test do you use?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want to compare two proportions in two groups of students? (assuming no other variables as covariates)</a:t>
            </a:r>
          </a:p>
          <a:p>
            <a:endParaRPr lang="en-US" dirty="0"/>
          </a:p>
          <a:p>
            <a:r>
              <a:rPr lang="en-US" dirty="0" smtClean="0"/>
              <a:t>When might this case come up?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476111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test do you use?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want to compare two proportions in the same group of students? (assuming no other variables as covariates)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654050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test do you use?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If you want to compare two proportions in the same group of students? (assuming no other variables as covariates)</a:t>
            </a:r>
          </a:p>
          <a:p>
            <a:endParaRPr lang="en-US" dirty="0" smtClean="0"/>
          </a:p>
          <a:p>
            <a:r>
              <a:rPr lang="en-US" dirty="0" err="1" smtClean="0"/>
              <a:t>McNemar’s</a:t>
            </a:r>
            <a:r>
              <a:rPr lang="en-US" dirty="0" smtClean="0"/>
              <a:t> test</a:t>
            </a:r>
          </a:p>
          <a:p>
            <a:r>
              <a:rPr lang="en-US" dirty="0" smtClean="0"/>
              <a:t>Also called the</a:t>
            </a:r>
          </a:p>
          <a:p>
            <a:r>
              <a:rPr lang="en-US" dirty="0" smtClean="0"/>
              <a:t>Significance </a:t>
            </a:r>
            <a:r>
              <a:rPr lang="en-US" dirty="0"/>
              <a:t>of the Difference Between Two Correlated </a:t>
            </a:r>
            <a:r>
              <a:rPr lang="en-US" dirty="0" smtClean="0"/>
              <a:t>Proportions</a:t>
            </a:r>
          </a:p>
          <a:p>
            <a:endParaRPr lang="en-US" dirty="0"/>
          </a:p>
          <a:p>
            <a:r>
              <a:rPr lang="en-US" dirty="0" smtClean="0"/>
              <a:t>NOT Chi-squared!!!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681521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test do you use?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want to compare two proportions in the same group of students? (assuming no other variables as covariates)</a:t>
            </a:r>
          </a:p>
          <a:p>
            <a:endParaRPr lang="en-US" dirty="0" smtClean="0"/>
          </a:p>
          <a:p>
            <a:r>
              <a:rPr lang="en-US" dirty="0" smtClean="0"/>
              <a:t>When might this case come up?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9990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Could cover a lot of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With a ton of math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22420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test do you use?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want to determine whether one variance is significantly different than another variance?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341281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test do you use?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want to determine whether one variance is significantly different than another variance?</a:t>
            </a:r>
          </a:p>
          <a:p>
            <a:endParaRPr lang="en-US" dirty="0"/>
          </a:p>
          <a:p>
            <a:r>
              <a:rPr lang="en-US" dirty="0" smtClean="0"/>
              <a:t>Significance of the Difference Between Variances for {Independent, Correlated} Samples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455206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test do you use?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want to determine whether one variance is significantly different than another variance?</a:t>
            </a:r>
          </a:p>
          <a:p>
            <a:endParaRPr lang="en-US" dirty="0"/>
          </a:p>
          <a:p>
            <a:r>
              <a:rPr lang="en-US" dirty="0"/>
              <a:t>When might this case come up?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868999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test do you use?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want to determine whether a process that would occur 50% of the time by chance, actually occurs more or less than 50%? </a:t>
            </a:r>
          </a:p>
        </p:txBody>
      </p:sp>
    </p:spTree>
    <p:extLst>
      <p:ext uri="{BB962C8B-B14F-4D97-AF65-F5344CB8AC3E}">
        <p14:creationId xmlns:p14="http://schemas.microsoft.com/office/powerpoint/2010/main" val="154451087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test do you use?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want to determine whether a process that would occur 50% of the time by chance, actually occurs more or less than 50%? </a:t>
            </a:r>
          </a:p>
          <a:p>
            <a:endParaRPr lang="en-US" dirty="0" smtClean="0"/>
          </a:p>
          <a:p>
            <a:r>
              <a:rPr lang="en-US" dirty="0" smtClean="0"/>
              <a:t>Sign test</a:t>
            </a:r>
          </a:p>
        </p:txBody>
      </p:sp>
    </p:spTree>
    <p:extLst>
      <p:ext uri="{BB962C8B-B14F-4D97-AF65-F5344CB8AC3E}">
        <p14:creationId xmlns:p14="http://schemas.microsoft.com/office/powerpoint/2010/main" val="225897585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test do you use?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want to determine whether a process that would occur 50% of the time by chance, actually occurs more or less than 50%? </a:t>
            </a:r>
          </a:p>
          <a:p>
            <a:endParaRPr lang="en-US" dirty="0" smtClean="0"/>
          </a:p>
          <a:p>
            <a:r>
              <a:rPr lang="en-US" dirty="0"/>
              <a:t>When might this case come up?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505048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test do you use?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want to determine whether a process that would occur 50% of the time by chance, actually occurs more or less than 50%? </a:t>
            </a:r>
          </a:p>
          <a:p>
            <a:endParaRPr lang="en-US" sz="2800" dirty="0" smtClean="0"/>
          </a:p>
          <a:p>
            <a:r>
              <a:rPr lang="en-US" sz="2800" dirty="0">
                <a:hlinkClick r:id="rId2"/>
              </a:rPr>
              <a:t>http://www.youtube.com/watch?v=NbInZ5oJ0bc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5955319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Tests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Are there any situations you’ve come up with during your studies</a:t>
            </a:r>
          </a:p>
          <a:p>
            <a:endParaRPr lang="en-US" dirty="0"/>
          </a:p>
          <a:p>
            <a:r>
              <a:rPr lang="en-US" dirty="0" smtClean="0"/>
              <a:t>Where there is a weird data situation</a:t>
            </a:r>
          </a:p>
          <a:p>
            <a:r>
              <a:rPr lang="en-US" dirty="0" smtClean="0"/>
              <a:t>And you need an appropriate test</a:t>
            </a:r>
          </a:p>
          <a:p>
            <a:r>
              <a:rPr lang="en-US" dirty="0" smtClean="0"/>
              <a:t>But you don’t know what to do?</a:t>
            </a:r>
          </a:p>
          <a:p>
            <a:endParaRPr lang="en-US" dirty="0"/>
          </a:p>
          <a:p>
            <a:r>
              <a:rPr lang="en-US" dirty="0" smtClean="0"/>
              <a:t>Maybe I have some ideas…</a:t>
            </a:r>
          </a:p>
          <a:p>
            <a:pPr lvl="1"/>
            <a:r>
              <a:rPr lang="en-US" dirty="0" smtClean="0"/>
              <a:t>Or one of your classmates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81051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Than </a:t>
            </a:r>
            <a:r>
              <a:rPr lang="en-US" smtClean="0"/>
              <a:t>10 </a:t>
            </a:r>
            <a:r>
              <a:rPr lang="en-US"/>
              <a:t>M</a:t>
            </a:r>
            <a:r>
              <a:rPr lang="en-US" smtClean="0"/>
              <a:t>inutes Left?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Strube’s</a:t>
            </a:r>
            <a:r>
              <a:rPr lang="en-US" dirty="0" smtClean="0"/>
              <a:t> Adjusted Z!</a:t>
            </a:r>
          </a:p>
        </p:txBody>
      </p:sp>
    </p:spTree>
    <p:extLst>
      <p:ext uri="{BB962C8B-B14F-4D97-AF65-F5344CB8AC3E}">
        <p14:creationId xmlns:p14="http://schemas.microsoft.com/office/powerpoint/2010/main" val="35682862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Comments? </a:t>
            </a:r>
            <a:r>
              <a:rPr lang="en-US" smtClean="0"/>
              <a:t>Questions?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6377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I’d like to try to make a different point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009237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816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Monday, </a:t>
            </a:r>
            <a:r>
              <a:rPr lang="en-US" dirty="0" smtClean="0"/>
              <a:t>April </a:t>
            </a:r>
            <a:r>
              <a:rPr lang="en-US" dirty="0" smtClean="0"/>
              <a:t>30</a:t>
            </a:r>
            <a:endParaRPr lang="en-US" dirty="0" smtClean="0"/>
          </a:p>
          <a:p>
            <a:r>
              <a:rPr lang="en-US" dirty="0" smtClean="0"/>
              <a:t>3pm-5pm</a:t>
            </a:r>
          </a:p>
          <a:p>
            <a:r>
              <a:rPr lang="en-US" dirty="0" smtClean="0"/>
              <a:t>AK232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Ensemble Selection Methods</a:t>
            </a:r>
          </a:p>
          <a:p>
            <a:r>
              <a:rPr lang="en-US" dirty="0" smtClean="0"/>
              <a:t>Special Guest Lecture: Zachary </a:t>
            </a:r>
            <a:r>
              <a:rPr lang="en-US" dirty="0" err="1" smtClean="0"/>
              <a:t>Pardos</a:t>
            </a:r>
            <a:endParaRPr lang="en-US" dirty="0" smtClean="0"/>
          </a:p>
          <a:p>
            <a:endParaRPr lang="en-US" dirty="0"/>
          </a:p>
          <a:p>
            <a:r>
              <a:rPr lang="en-US" b="1" dirty="0" smtClean="0"/>
              <a:t>Readings</a:t>
            </a:r>
          </a:p>
          <a:p>
            <a:r>
              <a:rPr lang="en-US" dirty="0" err="1"/>
              <a:t>Caruana</a:t>
            </a:r>
            <a:r>
              <a:rPr lang="en-US" dirty="0"/>
              <a:t>, R., </a:t>
            </a:r>
            <a:r>
              <a:rPr lang="en-US" dirty="0" err="1"/>
              <a:t>Niculescu-Mizil</a:t>
            </a:r>
            <a:r>
              <a:rPr lang="en-US" dirty="0"/>
              <a:t>, A., Crew, G., </a:t>
            </a:r>
            <a:r>
              <a:rPr lang="en-US" dirty="0" err="1"/>
              <a:t>Ksikes</a:t>
            </a:r>
            <a:r>
              <a:rPr lang="en-US" dirty="0"/>
              <a:t>, A. (2004) Ensemble selection from libraries of models. </a:t>
            </a:r>
            <a:r>
              <a:rPr lang="en-US" i="1" dirty="0"/>
              <a:t>Proceedings of the twenty first International Conference on Machine Learning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err="1"/>
              <a:t>Pardos</a:t>
            </a:r>
            <a:r>
              <a:rPr lang="en-US" dirty="0"/>
              <a:t>, Z.A., Baker, </a:t>
            </a:r>
            <a:r>
              <a:rPr lang="en-US" dirty="0" err="1"/>
              <a:t>R.S.J.d</a:t>
            </a:r>
            <a:r>
              <a:rPr lang="en-US" dirty="0"/>
              <a:t>., </a:t>
            </a:r>
            <a:r>
              <a:rPr lang="en-US" dirty="0" err="1"/>
              <a:t>Gowda</a:t>
            </a:r>
            <a:r>
              <a:rPr lang="en-US" dirty="0"/>
              <a:t>, S.M., Heffernan, N.T. (in press) The Sum is Greater than the Parts: </a:t>
            </a:r>
            <a:r>
              <a:rPr lang="en-US" dirty="0" err="1"/>
              <a:t>Ensembling</a:t>
            </a:r>
            <a:r>
              <a:rPr lang="en-US" dirty="0"/>
              <a:t> Models of Student Knowledge in Educational Software. To appear in </a:t>
            </a:r>
            <a:r>
              <a:rPr lang="en-US" i="1" dirty="0"/>
              <a:t>SIGKDD </a:t>
            </a:r>
            <a:r>
              <a:rPr lang="en-US" i="1" dirty="0" smtClean="0"/>
              <a:t>Explorations</a:t>
            </a:r>
            <a:r>
              <a:rPr lang="en-US" dirty="0" smtClean="0"/>
              <a:t>.</a:t>
            </a:r>
          </a:p>
          <a:p>
            <a:endParaRPr lang="en-US" b="1" dirty="0" smtClean="0"/>
          </a:p>
          <a:p>
            <a:r>
              <a:rPr lang="en-US" b="1" dirty="0" smtClean="0"/>
              <a:t>Assignments </a:t>
            </a:r>
            <a:r>
              <a:rPr lang="en-US" b="1" dirty="0"/>
              <a:t>Due: </a:t>
            </a:r>
            <a:r>
              <a:rPr lang="en-US" dirty="0" smtClean="0"/>
              <a:t>None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0089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the last class session I’ll be lecturing this semester</a:t>
            </a:r>
          </a:p>
          <a:p>
            <a:pPr lvl="1"/>
            <a:r>
              <a:rPr lang="en-US" dirty="0" smtClean="0"/>
              <a:t>It has been a pleasure having each of you in this class and learning together with you</a:t>
            </a:r>
          </a:p>
          <a:p>
            <a:pPr lvl="1"/>
            <a:r>
              <a:rPr lang="en-US" dirty="0" smtClean="0"/>
              <a:t>Thanks so much for being a great class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436936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Remember: When there’s a research question, there’s a good analytical or statistical method for it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584539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Remember: When there’s a research question, there’s a good analytical or statistical method for it</a:t>
            </a:r>
          </a:p>
          <a:p>
            <a:endParaRPr lang="en-US" dirty="0"/>
          </a:p>
          <a:p>
            <a:r>
              <a:rPr lang="en-US" dirty="0" smtClean="0"/>
              <a:t>Occasionally you have to invent it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45359081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Remember: When there’s a research question, there’s a good analytical or statistical method for it</a:t>
            </a:r>
          </a:p>
          <a:p>
            <a:endParaRPr lang="en-US" dirty="0"/>
          </a:p>
          <a:p>
            <a:r>
              <a:rPr lang="en-US" dirty="0" smtClean="0"/>
              <a:t>Occasionally you have to </a:t>
            </a:r>
            <a:r>
              <a:rPr lang="en-US" smtClean="0"/>
              <a:t>invent it</a:t>
            </a:r>
          </a:p>
          <a:p>
            <a:endParaRPr lang="en-US" dirty="0" smtClean="0"/>
          </a:p>
          <a:p>
            <a:r>
              <a:rPr lang="en-US" dirty="0" smtClean="0"/>
              <a:t>But make sure to check first for a method that someone (or some research community) has already developed and refined</a:t>
            </a:r>
          </a:p>
        </p:txBody>
      </p:sp>
    </p:spTree>
    <p:extLst>
      <p:ext uri="{BB962C8B-B14F-4D97-AF65-F5344CB8AC3E}">
        <p14:creationId xmlns:p14="http://schemas.microsoft.com/office/powerpoint/2010/main" val="945359081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https://encrypted-tbn0.google.com/images?q=tbn:ANd9GcQjFLpU8JkMtIqfBvPvzRqrbwuva9fLXM00zi1zDXA44y0w-j9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762000"/>
            <a:ext cx="8511758" cy="5172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7129430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put it another way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641510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put </a:t>
            </a:r>
            <a:r>
              <a:rPr lang="en-US" smtClean="0"/>
              <a:t>it another way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“Anything that’s worth doing is worth doing badly” – Herb Simon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7871167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put </a:t>
            </a:r>
            <a:r>
              <a:rPr lang="en-US" smtClean="0"/>
              <a:t>it another way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“Anything that’s worth doing is worth doing badly” – Herb Simon</a:t>
            </a:r>
          </a:p>
          <a:p>
            <a:endParaRPr lang="en-US" dirty="0"/>
          </a:p>
          <a:p>
            <a:r>
              <a:rPr lang="en-US" dirty="0" smtClean="0"/>
              <a:t>But gosh, it’s even better to do it well</a:t>
            </a:r>
          </a:p>
          <a:p>
            <a:pPr lvl="1"/>
            <a:r>
              <a:rPr lang="en-US" dirty="0" smtClean="0"/>
              <a:t>And to be able to assess which way is better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8212837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Notes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And if there’s one big idea from this class</a:t>
            </a:r>
          </a:p>
          <a:p>
            <a:endParaRPr lang="en-US" dirty="0"/>
          </a:p>
          <a:p>
            <a:r>
              <a:rPr lang="en-US" dirty="0" smtClean="0"/>
              <a:t>Well, that’s it.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96938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don’t need to know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math behind every test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4370915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Notes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likely to be my last class lecture as a WPI professor</a:t>
            </a:r>
          </a:p>
          <a:p>
            <a:pPr lvl="1"/>
            <a:r>
              <a:rPr lang="en-US" dirty="0" smtClean="0"/>
              <a:t>Thanks so much for making this class a great capstone to my 3 years at WPI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2999485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Notes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you go forward, remember the most important Advanced Research Method</a:t>
            </a:r>
          </a:p>
          <a:p>
            <a:endParaRPr lang="en-US" dirty="0"/>
          </a:p>
          <a:p>
            <a:r>
              <a:rPr lang="en-US" dirty="0" smtClean="0"/>
              <a:t>Do what you love</a:t>
            </a:r>
          </a:p>
          <a:p>
            <a:r>
              <a:rPr lang="en-US" dirty="0"/>
              <a:t>D</a:t>
            </a:r>
            <a:r>
              <a:rPr lang="en-US" dirty="0" smtClean="0"/>
              <a:t>o what you’re good at</a:t>
            </a:r>
          </a:p>
          <a:p>
            <a:r>
              <a:rPr lang="en-US" dirty="0" smtClean="0"/>
              <a:t>And work really </a:t>
            </a:r>
            <a:r>
              <a:rPr lang="en-US" dirty="0" err="1" smtClean="0"/>
              <a:t>really</a:t>
            </a:r>
            <a:r>
              <a:rPr lang="en-US" dirty="0" smtClean="0"/>
              <a:t> hard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8504497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hlinkClick r:id="rId2"/>
              </a:rPr>
              <a:t>http://www.youtube.com/watch?v=_hZrXdJ-ibo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don’t need to know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math behind every test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Will you even remember it?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56639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don’t need to know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math behind every test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Will you even remember it?</a:t>
            </a:r>
          </a:p>
          <a:p>
            <a:pPr lvl="1"/>
            <a:r>
              <a:rPr lang="en-US" dirty="0" smtClean="0"/>
              <a:t>If so, you have a better memory than me!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94523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you need to know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tests are out there</a:t>
            </a:r>
          </a:p>
          <a:p>
            <a:r>
              <a:rPr lang="en-US" dirty="0" smtClean="0"/>
              <a:t>Enough math to be able to learn those tests when you need them</a:t>
            </a:r>
          </a:p>
          <a:p>
            <a:pPr lvl="1"/>
            <a:r>
              <a:rPr lang="en-US" dirty="0" smtClean="0"/>
              <a:t>Many are in SSPS</a:t>
            </a:r>
          </a:p>
          <a:p>
            <a:pPr lvl="1"/>
            <a:r>
              <a:rPr lang="en-US" dirty="0" smtClean="0"/>
              <a:t>Still good to know enough math to make sure that you are using them right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52585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15592</TotalTime>
  <Words>1672</Words>
  <Application>Microsoft Office PowerPoint</Application>
  <PresentationFormat>On-screen Show (4:3)</PresentationFormat>
  <Paragraphs>233</Paragraphs>
  <Slides>62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62</vt:i4>
      </vt:variant>
    </vt:vector>
  </HeadingPairs>
  <TitlesOfParts>
    <vt:vector size="63" baseType="lpstr">
      <vt:lpstr>Office Theme</vt:lpstr>
      <vt:lpstr>Advanced Methods and Analysis for the Learning and Social Sciences</vt:lpstr>
      <vt:lpstr>Today’s Class</vt:lpstr>
      <vt:lpstr>Why aren’t they covered?</vt:lpstr>
      <vt:lpstr>Could cover a lot of methods</vt:lpstr>
      <vt:lpstr>Instead</vt:lpstr>
      <vt:lpstr>You don’t need to know</vt:lpstr>
      <vt:lpstr>You don’t need to know</vt:lpstr>
      <vt:lpstr>You don’t need to know</vt:lpstr>
      <vt:lpstr>What you need to know</vt:lpstr>
      <vt:lpstr>It’s all out there</vt:lpstr>
      <vt:lpstr>It’s all out there</vt:lpstr>
      <vt:lpstr>The key thing</vt:lpstr>
      <vt:lpstr>If you don’t know what you’re doing</vt:lpstr>
      <vt:lpstr>So that said</vt:lpstr>
      <vt:lpstr>So that said</vt:lpstr>
      <vt:lpstr>Put away your laptops</vt:lpstr>
      <vt:lpstr>What test do you use?</vt:lpstr>
      <vt:lpstr>What test do you use?</vt:lpstr>
      <vt:lpstr>What test do you use?</vt:lpstr>
      <vt:lpstr>What test do you use?</vt:lpstr>
      <vt:lpstr>What test do you use?</vt:lpstr>
      <vt:lpstr>What test do you use?</vt:lpstr>
      <vt:lpstr>What test do you use?</vt:lpstr>
      <vt:lpstr>What test do you use?</vt:lpstr>
      <vt:lpstr>What test do you use?</vt:lpstr>
      <vt:lpstr>What test do you use?</vt:lpstr>
      <vt:lpstr>What test do you use?</vt:lpstr>
      <vt:lpstr>What test do you use?</vt:lpstr>
      <vt:lpstr>What test do you use?</vt:lpstr>
      <vt:lpstr>What test do you use?</vt:lpstr>
      <vt:lpstr>What test do you use?</vt:lpstr>
      <vt:lpstr>What test do you use?</vt:lpstr>
      <vt:lpstr>What test do you use?</vt:lpstr>
      <vt:lpstr>What test do you use?</vt:lpstr>
      <vt:lpstr>What test do you use?</vt:lpstr>
      <vt:lpstr>What test do you use?</vt:lpstr>
      <vt:lpstr>What test do you use?</vt:lpstr>
      <vt:lpstr>What test do you use?</vt:lpstr>
      <vt:lpstr>What test do you use?</vt:lpstr>
      <vt:lpstr>What test do you use?</vt:lpstr>
      <vt:lpstr>What test do you use?</vt:lpstr>
      <vt:lpstr>What test do you use?</vt:lpstr>
      <vt:lpstr>What test do you use?</vt:lpstr>
      <vt:lpstr>What test do you use?</vt:lpstr>
      <vt:lpstr>What test do you use?</vt:lpstr>
      <vt:lpstr>What test do you use?</vt:lpstr>
      <vt:lpstr>Other Tests</vt:lpstr>
      <vt:lpstr>More Than 10 Minutes Left?</vt:lpstr>
      <vt:lpstr>Comments? Questions?</vt:lpstr>
      <vt:lpstr>Last Class</vt:lpstr>
      <vt:lpstr>Final Notes</vt:lpstr>
      <vt:lpstr>Final Notes</vt:lpstr>
      <vt:lpstr>Final Notes</vt:lpstr>
      <vt:lpstr>Final Notes</vt:lpstr>
      <vt:lpstr>PowerPoint Presentation</vt:lpstr>
      <vt:lpstr>To put it another way</vt:lpstr>
      <vt:lpstr>To put it another way</vt:lpstr>
      <vt:lpstr>To put it another way</vt:lpstr>
      <vt:lpstr>Final Notes</vt:lpstr>
      <vt:lpstr>Final Notes</vt:lpstr>
      <vt:lpstr>Final Notes</vt:lpstr>
      <vt:lpstr>Final Notes</vt:lpstr>
    </vt:vector>
  </TitlesOfParts>
  <Company>Worcester Polytechnic Institute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Methods for the Learning Sciences</dc:title>
  <dc:creator>rsbaker</dc:creator>
  <cp:lastModifiedBy>Baker, Ryan Shaun</cp:lastModifiedBy>
  <cp:revision>1226</cp:revision>
  <dcterms:created xsi:type="dcterms:W3CDTF">2010-01-07T20:34:12Z</dcterms:created>
  <dcterms:modified xsi:type="dcterms:W3CDTF">2012-04-23T01:58:39Z</dcterms:modified>
</cp:coreProperties>
</file>