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257" r:id="rId3"/>
    <p:sldId id="413" r:id="rId4"/>
    <p:sldId id="414" r:id="rId5"/>
    <p:sldId id="415" r:id="rId6"/>
    <p:sldId id="416" r:id="rId7"/>
    <p:sldId id="417" r:id="rId8"/>
    <p:sldId id="418" r:id="rId9"/>
    <p:sldId id="420" r:id="rId10"/>
    <p:sldId id="421" r:id="rId11"/>
    <p:sldId id="422" r:id="rId12"/>
    <p:sldId id="423" r:id="rId13"/>
    <p:sldId id="426" r:id="rId14"/>
    <p:sldId id="424" r:id="rId15"/>
    <p:sldId id="425" r:id="rId16"/>
    <p:sldId id="427" r:id="rId17"/>
    <p:sldId id="428" r:id="rId18"/>
    <p:sldId id="429" r:id="rId19"/>
    <p:sldId id="430" r:id="rId20"/>
    <p:sldId id="431" r:id="rId21"/>
    <p:sldId id="432" r:id="rId22"/>
    <p:sldId id="433" r:id="rId23"/>
    <p:sldId id="449" r:id="rId24"/>
    <p:sldId id="434" r:id="rId25"/>
    <p:sldId id="435" r:id="rId26"/>
    <p:sldId id="436" r:id="rId27"/>
    <p:sldId id="450" r:id="rId28"/>
    <p:sldId id="438" r:id="rId29"/>
    <p:sldId id="439" r:id="rId30"/>
    <p:sldId id="440" r:id="rId31"/>
    <p:sldId id="441" r:id="rId32"/>
    <p:sldId id="442" r:id="rId33"/>
    <p:sldId id="443" r:id="rId34"/>
    <p:sldId id="447" r:id="rId35"/>
    <p:sldId id="451" r:id="rId36"/>
    <p:sldId id="445" r:id="rId37"/>
    <p:sldId id="446" r:id="rId38"/>
    <p:sldId id="453" r:id="rId39"/>
    <p:sldId id="454" r:id="rId40"/>
    <p:sldId id="452" r:id="rId41"/>
    <p:sldId id="455" r:id="rId42"/>
    <p:sldId id="456" r:id="rId43"/>
    <p:sldId id="457" r:id="rId44"/>
    <p:sldId id="458" r:id="rId45"/>
    <p:sldId id="461" r:id="rId46"/>
    <p:sldId id="459" r:id="rId47"/>
    <p:sldId id="460" r:id="rId48"/>
    <p:sldId id="462" r:id="rId49"/>
    <p:sldId id="464" r:id="rId50"/>
    <p:sldId id="463" r:id="rId51"/>
    <p:sldId id="466" r:id="rId52"/>
    <p:sldId id="465" r:id="rId53"/>
    <p:sldId id="467" r:id="rId54"/>
    <p:sldId id="468" r:id="rId55"/>
    <p:sldId id="470" r:id="rId56"/>
    <p:sldId id="469" r:id="rId57"/>
    <p:sldId id="412" r:id="rId58"/>
    <p:sldId id="301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72" autoAdjust="0"/>
  </p:normalViewPr>
  <p:slideViewPr>
    <p:cSldViewPr>
      <p:cViewPr>
        <p:scale>
          <a:sx n="81" d="100"/>
          <a:sy n="81" d="100"/>
        </p:scale>
        <p:origin x="-123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Methods and Analysis for the Learning and Social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PSY505</a:t>
            </a:r>
            <a:br>
              <a:rPr lang="en-US" dirty="0" smtClean="0"/>
            </a:br>
            <a:r>
              <a:rPr lang="en-US" dirty="0" smtClean="0"/>
              <a:t>Spring term, 2012</a:t>
            </a:r>
          </a:p>
          <a:p>
            <a:r>
              <a:rPr lang="en-US" dirty="0" smtClean="0"/>
              <a:t>January 23,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Characteristic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anyone walk the class through what this graph means?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2595696"/>
            <a:ext cx="7762875" cy="4338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240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Characteristic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Iphigenia is an </a:t>
            </a:r>
            <a:r>
              <a:rPr lang="en-US" dirty="0" smtClean="0"/>
              <a:t>Idiot</a:t>
            </a:r>
            <a:r>
              <a:rPr lang="en-US" dirty="0" smtClean="0"/>
              <a:t>, but </a:t>
            </a:r>
            <a:r>
              <a:rPr lang="en-US" dirty="0" err="1" smtClean="0"/>
              <a:t>Joelma</a:t>
            </a:r>
            <a:r>
              <a:rPr lang="en-US" dirty="0" smtClean="0"/>
              <a:t> is a </a:t>
            </a:r>
            <a:r>
              <a:rPr lang="en-US" dirty="0" err="1" smtClean="0"/>
              <a:t>Jenius</a:t>
            </a:r>
            <a:r>
              <a:rPr lang="en-US" dirty="0" smtClean="0"/>
              <a:t>, where would they fall on this curve?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2595696"/>
            <a:ext cx="7762875" cy="4338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03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514" y="23648"/>
            <a:ext cx="8229600" cy="4525963"/>
          </a:xfrm>
        </p:spPr>
        <p:txBody>
          <a:bodyPr/>
          <a:lstStyle/>
          <a:p>
            <a:r>
              <a:rPr lang="en-US" dirty="0" smtClean="0"/>
              <a:t>Which parameter do these three graphs differ in terms of?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80391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878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514" y="23648"/>
            <a:ext cx="8229600" cy="4525963"/>
          </a:xfrm>
        </p:spPr>
        <p:txBody>
          <a:bodyPr/>
          <a:lstStyle/>
          <a:p>
            <a:r>
              <a:rPr lang="en-US" dirty="0" smtClean="0"/>
              <a:t>Which of these three graphs represents a difficult item? Which represents an easy </a:t>
            </a:r>
            <a:r>
              <a:rPr lang="en-US" dirty="0"/>
              <a:t>item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80391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675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514" y="23648"/>
            <a:ext cx="8229600" cy="4525963"/>
          </a:xfrm>
        </p:spPr>
        <p:txBody>
          <a:bodyPr/>
          <a:lstStyle/>
          <a:p>
            <a:r>
              <a:rPr lang="en-US" dirty="0" smtClean="0"/>
              <a:t>For a genius, what is the probability of success on the hard </a:t>
            </a:r>
            <a:r>
              <a:rPr lang="en-US" dirty="0"/>
              <a:t>item</a:t>
            </a:r>
            <a:r>
              <a:rPr lang="en-US" dirty="0" smtClean="0"/>
              <a:t>? For an idiot, what is the probability of success on the easy </a:t>
            </a:r>
            <a:r>
              <a:rPr lang="en-US" dirty="0"/>
              <a:t>item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What are the implications of this?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80391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603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9223322" cy="4632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8514" y="23648"/>
            <a:ext cx="8229600" cy="4525963"/>
          </a:xfrm>
        </p:spPr>
        <p:txBody>
          <a:bodyPr/>
          <a:lstStyle/>
          <a:p>
            <a:r>
              <a:rPr lang="en-US" dirty="0" smtClean="0"/>
              <a:t>Which parameter do these three graphs differ in terms </a:t>
            </a:r>
            <a:r>
              <a:rPr lang="en-US" smtClean="0"/>
              <a:t>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35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9223322" cy="4632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8514" y="23648"/>
            <a:ext cx="8229600" cy="4525963"/>
          </a:xfrm>
        </p:spPr>
        <p:txBody>
          <a:bodyPr/>
          <a:lstStyle/>
          <a:p>
            <a:r>
              <a:rPr lang="en-US" dirty="0" smtClean="0"/>
              <a:t>Which of these three items has low discriminability? Which has high discriminability? Which of these items would be useful on a test?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74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8514" y="23648"/>
            <a:ext cx="8229600" cy="4525963"/>
          </a:xfrm>
        </p:spPr>
        <p:txBody>
          <a:bodyPr/>
          <a:lstStyle/>
          <a:p>
            <a:r>
              <a:rPr lang="en-US" dirty="0" smtClean="0"/>
              <a:t>What would a graph with extremely low discriminability look like? Can anyone draw it on the board? Would this be useful on a test?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05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8514" y="23648"/>
            <a:ext cx="8229600" cy="4525963"/>
          </a:xfrm>
        </p:spPr>
        <p:txBody>
          <a:bodyPr/>
          <a:lstStyle/>
          <a:p>
            <a:r>
              <a:rPr lang="en-US" dirty="0" smtClean="0"/>
              <a:t>What would a graph with extremely high discriminability look like? Can anyone draw it on the board? </a:t>
            </a:r>
            <a:r>
              <a:rPr lang="en-US" dirty="0"/>
              <a:t>Would this be useful on a test?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27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logistic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89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Item Response Theory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Rasch</a:t>
            </a:r>
            <a:r>
              <a:rPr lang="en-US" dirty="0" smtClean="0"/>
              <a:t> (1PL)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Simplest IRT model, very popular</a:t>
            </a:r>
          </a:p>
          <a:p>
            <a:endParaRPr lang="en-US" dirty="0"/>
          </a:p>
          <a:p>
            <a:r>
              <a:rPr lang="en-US" dirty="0" smtClean="0"/>
              <a:t>There is an entire special interest group of AERA devoted solely to the </a:t>
            </a:r>
            <a:r>
              <a:rPr lang="en-US" dirty="0" err="1" smtClean="0"/>
              <a:t>Rasch</a:t>
            </a:r>
            <a:r>
              <a:rPr lang="en-US" dirty="0" smtClean="0"/>
              <a:t> model (</a:t>
            </a:r>
            <a:r>
              <a:rPr lang="en-US" dirty="0" err="1" smtClean="0"/>
              <a:t>RaschSIG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8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Rasch</a:t>
            </a:r>
            <a:r>
              <a:rPr lang="en-US" dirty="0"/>
              <a:t> (1PL)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discriminability parameter</a:t>
            </a:r>
          </a:p>
          <a:p>
            <a:endParaRPr lang="en-US" dirty="0"/>
          </a:p>
          <a:p>
            <a:r>
              <a:rPr lang="en-US" dirty="0" smtClean="0"/>
              <a:t>Parameters for student ability and item difficulty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26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Rasch</a:t>
            </a:r>
            <a:r>
              <a:rPr lang="en-US" dirty="0"/>
              <a:t> (1PL)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learner has ability </a:t>
            </a:r>
            <a:r>
              <a:rPr lang="en-US" dirty="0">
                <a:latin typeface="Symbol" pitchFamily="18" charset="2"/>
              </a:rPr>
              <a:t>q</a:t>
            </a:r>
          </a:p>
          <a:p>
            <a:endParaRPr lang="en-US" dirty="0">
              <a:latin typeface="Symbol" pitchFamily="18" charset="2"/>
            </a:endParaRPr>
          </a:p>
          <a:p>
            <a:r>
              <a:rPr lang="en-US" dirty="0"/>
              <a:t>Each item has difficulty </a:t>
            </a:r>
            <a:r>
              <a:rPr lang="en-US" dirty="0" smtClean="0"/>
              <a:t>b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890" y="3844476"/>
            <a:ext cx="5210175" cy="198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575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Rasch</a:t>
            </a:r>
            <a:r>
              <a:rPr lang="en-US" dirty="0"/>
              <a:t> (1PL)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enter this into Excel, and create the item characteristic curve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890" y="3844476"/>
            <a:ext cx="5210175" cy="198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414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Rasch</a:t>
            </a:r>
            <a:r>
              <a:rPr lang="en-US" dirty="0"/>
              <a:t> (1PL)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try the following values: </a:t>
            </a:r>
            <a:br>
              <a:rPr lang="en-US" dirty="0" smtClean="0"/>
            </a:br>
            <a:r>
              <a:rPr lang="en-US" dirty="0" smtClean="0">
                <a:latin typeface="Symbol" pitchFamily="18" charset="2"/>
              </a:rPr>
              <a:t>q </a:t>
            </a:r>
            <a:r>
              <a:rPr lang="en-US" dirty="0"/>
              <a:t>= 0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 smtClean="0"/>
              <a:t>b = 0? </a:t>
            </a:r>
            <a:r>
              <a:rPr lang="en-US" dirty="0">
                <a:latin typeface="Symbol" pitchFamily="18" charset="2"/>
              </a:rPr>
              <a:t>q </a:t>
            </a:r>
            <a:r>
              <a:rPr lang="en-US" dirty="0"/>
              <a:t>= </a:t>
            </a:r>
            <a:r>
              <a:rPr lang="en-US" dirty="0" smtClean="0"/>
              <a:t>3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/>
              <a:t>b = 0</a:t>
            </a:r>
            <a:r>
              <a:rPr lang="en-US" dirty="0" smtClean="0"/>
              <a:t>? </a:t>
            </a:r>
            <a:r>
              <a:rPr lang="en-US" dirty="0">
                <a:latin typeface="Symbol" pitchFamily="18" charset="2"/>
              </a:rPr>
              <a:t>q </a:t>
            </a:r>
            <a:r>
              <a:rPr lang="en-US" dirty="0"/>
              <a:t>= </a:t>
            </a:r>
            <a:r>
              <a:rPr lang="en-US" dirty="0" smtClean="0"/>
              <a:t>-3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/>
              <a:t>b = 0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>
                <a:latin typeface="Symbol" pitchFamily="18" charset="2"/>
              </a:rPr>
              <a:t>q </a:t>
            </a:r>
            <a:r>
              <a:rPr lang="en-US" dirty="0"/>
              <a:t>= 0</a:t>
            </a:r>
            <a:r>
              <a:rPr lang="en-US" dirty="0">
                <a:latin typeface="Symbol" pitchFamily="18" charset="2"/>
              </a:rPr>
              <a:t>, </a:t>
            </a:r>
            <a:r>
              <a:rPr lang="en-US" dirty="0"/>
              <a:t>b = </a:t>
            </a:r>
            <a:r>
              <a:rPr lang="en-US" dirty="0" smtClean="0"/>
              <a:t>3? </a:t>
            </a:r>
            <a:r>
              <a:rPr lang="en-US" dirty="0">
                <a:latin typeface="Symbol" pitchFamily="18" charset="2"/>
              </a:rPr>
              <a:t>q </a:t>
            </a:r>
            <a:r>
              <a:rPr lang="en-US" dirty="0"/>
              <a:t>= 0</a:t>
            </a:r>
            <a:r>
              <a:rPr lang="en-US" dirty="0">
                <a:latin typeface="Symbol" pitchFamily="18" charset="2"/>
              </a:rPr>
              <a:t>, </a:t>
            </a:r>
            <a:r>
              <a:rPr lang="en-US" dirty="0"/>
              <a:t>b = </a:t>
            </a:r>
            <a:r>
              <a:rPr lang="en-US" dirty="0" smtClean="0"/>
              <a:t>-3? </a:t>
            </a:r>
            <a:r>
              <a:rPr lang="en-US" dirty="0">
                <a:latin typeface="Symbol" pitchFamily="18" charset="2"/>
              </a:rPr>
              <a:t>q </a:t>
            </a:r>
            <a:r>
              <a:rPr lang="en-US" dirty="0"/>
              <a:t>= </a:t>
            </a:r>
            <a:r>
              <a:rPr lang="en-US" dirty="0" smtClean="0"/>
              <a:t>3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/>
              <a:t>b = </a:t>
            </a:r>
            <a:r>
              <a:rPr lang="en-US" dirty="0" smtClean="0"/>
              <a:t>3? </a:t>
            </a:r>
            <a:br>
              <a:rPr lang="en-US" dirty="0" smtClean="0"/>
            </a:br>
            <a:r>
              <a:rPr lang="en-US" dirty="0" smtClean="0">
                <a:latin typeface="Symbol" pitchFamily="18" charset="2"/>
              </a:rPr>
              <a:t>q </a:t>
            </a:r>
            <a:r>
              <a:rPr lang="en-US" dirty="0"/>
              <a:t>= </a:t>
            </a:r>
            <a:r>
              <a:rPr lang="en-US" dirty="0" smtClean="0"/>
              <a:t>-3</a:t>
            </a:r>
            <a:r>
              <a:rPr lang="en-US" dirty="0">
                <a:latin typeface="Symbol" pitchFamily="18" charset="2"/>
              </a:rPr>
              <a:t>, </a:t>
            </a:r>
            <a:r>
              <a:rPr lang="en-US" dirty="0"/>
              <a:t>b = </a:t>
            </a:r>
            <a:r>
              <a:rPr lang="en-US" dirty="0" smtClean="0"/>
              <a:t>-3</a:t>
            </a:r>
            <a:r>
              <a:rPr lang="en-US" dirty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do each of these </a:t>
            </a:r>
            <a:r>
              <a:rPr lang="en-US" dirty="0" err="1" smtClean="0"/>
              <a:t>param</a:t>
            </a:r>
            <a:r>
              <a:rPr lang="en-US" dirty="0" smtClean="0"/>
              <a:t> sets mean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is P(</a:t>
            </a:r>
            <a:r>
              <a:rPr lang="en-US" dirty="0" smtClean="0">
                <a:latin typeface="Symbol" pitchFamily="18" charset="2"/>
              </a:rPr>
              <a:t>q</a:t>
            </a:r>
            <a:r>
              <a:rPr lang="en-US" dirty="0" smtClean="0"/>
              <a:t>)?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271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2PL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simple IRT model, very popular</a:t>
            </a:r>
          </a:p>
          <a:p>
            <a:endParaRPr lang="en-US" dirty="0" smtClean="0"/>
          </a:p>
          <a:p>
            <a:r>
              <a:rPr lang="en-US" dirty="0" smtClean="0"/>
              <a:t>Discriminability parameter a added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66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177" y="2514600"/>
            <a:ext cx="8229600" cy="1143000"/>
          </a:xfrm>
        </p:spPr>
        <p:txBody>
          <a:bodyPr/>
          <a:lstStyle/>
          <a:p>
            <a:r>
              <a:rPr lang="en-US" dirty="0" err="1" smtClean="0"/>
              <a:t>Rasch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80" y="3733800"/>
            <a:ext cx="6646394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049" y="0"/>
            <a:ext cx="759785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5867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2PL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365760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198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2PL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simple IRT model, very popular</a:t>
            </a:r>
          </a:p>
          <a:p>
            <a:endParaRPr lang="en-US" dirty="0" smtClean="0"/>
          </a:p>
          <a:p>
            <a:r>
              <a:rPr lang="en-US" dirty="0" smtClean="0"/>
              <a:t>Discriminability parameter a </a:t>
            </a:r>
            <a:r>
              <a:rPr lang="en-US" dirty="0" smtClean="0"/>
              <a:t>added</a:t>
            </a:r>
          </a:p>
          <a:p>
            <a:endParaRPr lang="en-US" dirty="0"/>
          </a:p>
          <a:p>
            <a:r>
              <a:rPr lang="en-US" dirty="0"/>
              <a:t>Let’s enter </a:t>
            </a:r>
            <a:r>
              <a:rPr lang="en-US" dirty="0" smtClean="0"/>
              <a:t>it into </a:t>
            </a:r>
            <a:r>
              <a:rPr lang="en-US" dirty="0"/>
              <a:t>Excel, and create the item characteristic curve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82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2PL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these </a:t>
            </a:r>
            <a:r>
              <a:rPr lang="en-US" dirty="0" err="1" smtClean="0"/>
              <a:t>param</a:t>
            </a:r>
            <a:r>
              <a:rPr lang="en-US" dirty="0" smtClean="0"/>
              <a:t> sets mean? </a:t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is P(</a:t>
            </a:r>
            <a:r>
              <a:rPr lang="en-US" dirty="0">
                <a:latin typeface="Symbol" pitchFamily="18" charset="2"/>
              </a:rPr>
              <a:t>q</a:t>
            </a:r>
            <a:r>
              <a:rPr lang="en-US" dirty="0"/>
              <a:t>)?</a:t>
            </a:r>
          </a:p>
          <a:p>
            <a:r>
              <a:rPr lang="en-US" dirty="0" smtClean="0">
                <a:latin typeface="Symbol" pitchFamily="18" charset="2"/>
              </a:rPr>
              <a:t>q </a:t>
            </a:r>
            <a:r>
              <a:rPr lang="en-US" dirty="0"/>
              <a:t>= 0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 smtClean="0"/>
              <a:t>b = 0, a = 0		</a:t>
            </a:r>
            <a:r>
              <a:rPr lang="en-US" dirty="0">
                <a:latin typeface="Symbol" pitchFamily="18" charset="2"/>
              </a:rPr>
              <a:t> q </a:t>
            </a:r>
            <a:r>
              <a:rPr lang="en-US" dirty="0"/>
              <a:t>= </a:t>
            </a:r>
            <a:r>
              <a:rPr lang="en-US" dirty="0" smtClean="0"/>
              <a:t>3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/>
              <a:t>b = 0, a = 0 </a:t>
            </a:r>
          </a:p>
          <a:p>
            <a:r>
              <a:rPr lang="en-US" dirty="0">
                <a:latin typeface="Symbol" pitchFamily="18" charset="2"/>
              </a:rPr>
              <a:t>q </a:t>
            </a:r>
            <a:r>
              <a:rPr lang="en-US" dirty="0"/>
              <a:t>= 0</a:t>
            </a:r>
            <a:r>
              <a:rPr lang="en-US" dirty="0">
                <a:latin typeface="Symbol" pitchFamily="18" charset="2"/>
              </a:rPr>
              <a:t>, </a:t>
            </a:r>
            <a:r>
              <a:rPr lang="en-US" dirty="0"/>
              <a:t>b = </a:t>
            </a:r>
            <a:r>
              <a:rPr lang="en-US" dirty="0" smtClean="0"/>
              <a:t>3, </a:t>
            </a:r>
            <a:r>
              <a:rPr lang="en-US" dirty="0"/>
              <a:t>a = 0</a:t>
            </a:r>
            <a:endParaRPr lang="en-US" dirty="0" smtClean="0">
              <a:latin typeface="Symbol" pitchFamily="18" charset="2"/>
            </a:endParaRPr>
          </a:p>
          <a:p>
            <a:pPr marL="0" indent="0">
              <a:buNone/>
            </a:pPr>
            <a:r>
              <a:rPr lang="en-US" dirty="0" smtClean="0"/>
              <a:t> 		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80" y="4711262"/>
            <a:ext cx="6646394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947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2PL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these </a:t>
            </a:r>
            <a:r>
              <a:rPr lang="en-US" dirty="0" err="1" smtClean="0"/>
              <a:t>param</a:t>
            </a:r>
            <a:r>
              <a:rPr lang="en-US" dirty="0" smtClean="0"/>
              <a:t> sets mean? </a:t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is P(</a:t>
            </a:r>
            <a:r>
              <a:rPr lang="en-US" dirty="0">
                <a:latin typeface="Symbol" pitchFamily="18" charset="2"/>
              </a:rPr>
              <a:t>q</a:t>
            </a:r>
            <a:r>
              <a:rPr lang="en-US" dirty="0"/>
              <a:t>)?</a:t>
            </a:r>
          </a:p>
          <a:p>
            <a:r>
              <a:rPr lang="en-US" dirty="0" smtClean="0">
                <a:latin typeface="Symbol" pitchFamily="18" charset="2"/>
              </a:rPr>
              <a:t>q </a:t>
            </a:r>
            <a:r>
              <a:rPr lang="en-US" dirty="0"/>
              <a:t>= </a:t>
            </a:r>
            <a:r>
              <a:rPr lang="en-US" dirty="0" smtClean="0"/>
              <a:t>0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/>
              <a:t>b = 0, a = </a:t>
            </a:r>
            <a:r>
              <a:rPr lang="en-US" dirty="0" smtClean="0"/>
              <a:t>1		</a:t>
            </a:r>
            <a:r>
              <a:rPr lang="en-US" dirty="0" smtClean="0">
                <a:latin typeface="Symbol" pitchFamily="18" charset="2"/>
              </a:rPr>
              <a:t>q </a:t>
            </a:r>
            <a:r>
              <a:rPr lang="en-US" dirty="0"/>
              <a:t>= 0</a:t>
            </a:r>
            <a:r>
              <a:rPr lang="en-US" dirty="0">
                <a:latin typeface="Symbol" pitchFamily="18" charset="2"/>
              </a:rPr>
              <a:t>, </a:t>
            </a:r>
            <a:r>
              <a:rPr lang="en-US" dirty="0"/>
              <a:t>b = 0, a = </a:t>
            </a:r>
            <a:r>
              <a:rPr lang="en-US" dirty="0" smtClean="0"/>
              <a:t>-1</a:t>
            </a:r>
          </a:p>
          <a:p>
            <a:r>
              <a:rPr lang="en-US" dirty="0">
                <a:latin typeface="Symbol" pitchFamily="18" charset="2"/>
              </a:rPr>
              <a:t>q </a:t>
            </a:r>
            <a:r>
              <a:rPr lang="en-US" dirty="0"/>
              <a:t>= </a:t>
            </a:r>
            <a:r>
              <a:rPr lang="en-US" dirty="0" smtClean="0"/>
              <a:t>3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/>
              <a:t>b = 0, a = 1		</a:t>
            </a:r>
            <a:r>
              <a:rPr lang="en-US" dirty="0">
                <a:latin typeface="Symbol" pitchFamily="18" charset="2"/>
              </a:rPr>
              <a:t>q </a:t>
            </a:r>
            <a:r>
              <a:rPr lang="en-US" dirty="0"/>
              <a:t>= </a:t>
            </a:r>
            <a:r>
              <a:rPr lang="en-US" dirty="0" smtClean="0"/>
              <a:t>3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/>
              <a:t>b = 0, a = -1</a:t>
            </a:r>
          </a:p>
          <a:p>
            <a:r>
              <a:rPr lang="en-US" dirty="0">
                <a:latin typeface="Symbol" pitchFamily="18" charset="2"/>
              </a:rPr>
              <a:t>q </a:t>
            </a:r>
            <a:r>
              <a:rPr lang="en-US" dirty="0"/>
              <a:t>= </a:t>
            </a:r>
            <a:r>
              <a:rPr lang="en-US" dirty="0" smtClean="0"/>
              <a:t>0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/>
              <a:t>b = </a:t>
            </a:r>
            <a:r>
              <a:rPr lang="en-US" dirty="0" smtClean="0"/>
              <a:t>3, </a:t>
            </a:r>
            <a:r>
              <a:rPr lang="en-US" dirty="0"/>
              <a:t>a = 1		</a:t>
            </a:r>
            <a:r>
              <a:rPr lang="en-US" dirty="0">
                <a:latin typeface="Symbol" pitchFamily="18" charset="2"/>
              </a:rPr>
              <a:t>q </a:t>
            </a:r>
            <a:r>
              <a:rPr lang="en-US" dirty="0"/>
              <a:t>= </a:t>
            </a:r>
            <a:r>
              <a:rPr lang="en-US" dirty="0" smtClean="0"/>
              <a:t>0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/>
              <a:t>b = </a:t>
            </a:r>
            <a:r>
              <a:rPr lang="en-US" dirty="0" smtClean="0"/>
              <a:t>-3, </a:t>
            </a:r>
            <a:r>
              <a:rPr lang="en-US" dirty="0"/>
              <a:t>a = -1</a:t>
            </a:r>
          </a:p>
          <a:p>
            <a:pPr marL="0" indent="0">
              <a:buNone/>
            </a:pPr>
            <a:r>
              <a:rPr lang="en-US" dirty="0" smtClean="0"/>
              <a:t>		 		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80" y="4711262"/>
            <a:ext cx="6646394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679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key goal of IRT?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868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2PL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these </a:t>
            </a:r>
            <a:r>
              <a:rPr lang="en-US" dirty="0" err="1" smtClean="0"/>
              <a:t>param</a:t>
            </a:r>
            <a:r>
              <a:rPr lang="en-US" dirty="0" smtClean="0"/>
              <a:t> sets mean? </a:t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is P(</a:t>
            </a:r>
            <a:r>
              <a:rPr lang="en-US" dirty="0">
                <a:latin typeface="Symbol" pitchFamily="18" charset="2"/>
              </a:rPr>
              <a:t>q</a:t>
            </a:r>
            <a:r>
              <a:rPr lang="en-US" dirty="0"/>
              <a:t>)?</a:t>
            </a:r>
          </a:p>
          <a:p>
            <a:r>
              <a:rPr lang="en-US" dirty="0" smtClean="0">
                <a:latin typeface="Symbol" pitchFamily="18" charset="2"/>
              </a:rPr>
              <a:t>q </a:t>
            </a:r>
            <a:r>
              <a:rPr lang="en-US" dirty="0"/>
              <a:t>= </a:t>
            </a:r>
            <a:r>
              <a:rPr lang="en-US" dirty="0" smtClean="0"/>
              <a:t>3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/>
              <a:t>b = 0, a = </a:t>
            </a:r>
            <a:r>
              <a:rPr lang="en-US" dirty="0" smtClean="0"/>
              <a:t>1		</a:t>
            </a:r>
            <a:r>
              <a:rPr lang="en-US" dirty="0" smtClean="0">
                <a:latin typeface="Symbol" pitchFamily="18" charset="2"/>
              </a:rPr>
              <a:t>q </a:t>
            </a:r>
            <a:r>
              <a:rPr lang="en-US" dirty="0"/>
              <a:t>= </a:t>
            </a:r>
            <a:r>
              <a:rPr lang="en-US" dirty="0" smtClean="0"/>
              <a:t>3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/>
              <a:t>b = 0, a = 2</a:t>
            </a:r>
            <a:endParaRPr lang="en-US" dirty="0" smtClean="0"/>
          </a:p>
          <a:p>
            <a:r>
              <a:rPr lang="en-US" dirty="0">
                <a:latin typeface="Symbol" pitchFamily="18" charset="2"/>
              </a:rPr>
              <a:t>q </a:t>
            </a:r>
            <a:r>
              <a:rPr lang="en-US" dirty="0"/>
              <a:t>= </a:t>
            </a:r>
            <a:r>
              <a:rPr lang="en-US" dirty="0" smtClean="0"/>
              <a:t>3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/>
              <a:t>b = 0, a = </a:t>
            </a:r>
            <a:r>
              <a:rPr lang="en-US" dirty="0" smtClean="0"/>
              <a:t>10</a:t>
            </a:r>
            <a:r>
              <a:rPr lang="en-US" dirty="0"/>
              <a:t>		</a:t>
            </a:r>
            <a:r>
              <a:rPr lang="en-US" dirty="0">
                <a:latin typeface="Symbol" pitchFamily="18" charset="2"/>
              </a:rPr>
              <a:t>q </a:t>
            </a:r>
            <a:r>
              <a:rPr lang="en-US" dirty="0"/>
              <a:t>= </a:t>
            </a:r>
            <a:r>
              <a:rPr lang="en-US" dirty="0" smtClean="0"/>
              <a:t>3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/>
              <a:t>b = 0, a = </a:t>
            </a:r>
            <a:r>
              <a:rPr lang="en-US" dirty="0" smtClean="0"/>
              <a:t>0.5</a:t>
            </a:r>
            <a:endParaRPr lang="en-US" dirty="0"/>
          </a:p>
          <a:p>
            <a:r>
              <a:rPr lang="en-US" dirty="0">
                <a:latin typeface="Symbol" pitchFamily="18" charset="2"/>
              </a:rPr>
              <a:t>q </a:t>
            </a:r>
            <a:r>
              <a:rPr lang="en-US" dirty="0"/>
              <a:t>= </a:t>
            </a:r>
            <a:r>
              <a:rPr lang="en-US" dirty="0" smtClean="0"/>
              <a:t>3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/>
              <a:t>b = </a:t>
            </a:r>
            <a:r>
              <a:rPr lang="en-US" dirty="0" smtClean="0"/>
              <a:t>0, </a:t>
            </a:r>
            <a:r>
              <a:rPr lang="en-US" dirty="0"/>
              <a:t>a = </a:t>
            </a:r>
            <a:r>
              <a:rPr lang="en-US" dirty="0" smtClean="0"/>
              <a:t>0.25</a:t>
            </a:r>
            <a:r>
              <a:rPr lang="en-US" dirty="0"/>
              <a:t>	</a:t>
            </a:r>
            <a:r>
              <a:rPr lang="en-US" dirty="0" smtClean="0">
                <a:latin typeface="Symbol" pitchFamily="18" charset="2"/>
              </a:rPr>
              <a:t>q </a:t>
            </a:r>
            <a:r>
              <a:rPr lang="en-US" dirty="0"/>
              <a:t>= </a:t>
            </a:r>
            <a:r>
              <a:rPr lang="en-US" dirty="0" smtClean="0"/>
              <a:t>3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/>
              <a:t>b = </a:t>
            </a:r>
            <a:r>
              <a:rPr lang="en-US" dirty="0" smtClean="0"/>
              <a:t>0, </a:t>
            </a:r>
            <a:r>
              <a:rPr lang="en-US" dirty="0"/>
              <a:t>a = </a:t>
            </a:r>
            <a:r>
              <a:rPr lang="en-US" dirty="0" smtClean="0"/>
              <a:t>0.01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 		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80" y="4711262"/>
            <a:ext cx="6646394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721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Degeneracy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 model works perfectly well computationally, but makes no sense/does not match intuitive understanding of parameter meanings</a:t>
            </a:r>
          </a:p>
          <a:p>
            <a:endParaRPr lang="en-US" dirty="0"/>
          </a:p>
          <a:p>
            <a:r>
              <a:rPr lang="en-US" dirty="0" smtClean="0"/>
              <a:t>What parts of the 2PL parameter space are degenerate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does the ICC look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1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3PL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more complex model</a:t>
            </a:r>
          </a:p>
          <a:p>
            <a:endParaRPr lang="en-US" dirty="0"/>
          </a:p>
          <a:p>
            <a:r>
              <a:rPr lang="en-US" dirty="0" smtClean="0"/>
              <a:t>Adds a guessing parameter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7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3PL model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58" y="2489473"/>
            <a:ext cx="8951142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488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meaning of the c and (1-c) parts of the function?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58" y="2489473"/>
            <a:ext cx="8951142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44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3PL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more complex model</a:t>
            </a:r>
          </a:p>
          <a:p>
            <a:endParaRPr lang="en-US" dirty="0"/>
          </a:p>
          <a:p>
            <a:r>
              <a:rPr lang="en-US" dirty="0" smtClean="0"/>
              <a:t>Adds a guessing parameter </a:t>
            </a:r>
            <a:r>
              <a:rPr lang="en-US" dirty="0" smtClean="0"/>
              <a:t>c</a:t>
            </a:r>
          </a:p>
          <a:p>
            <a:endParaRPr lang="en-US" dirty="0"/>
          </a:p>
          <a:p>
            <a:r>
              <a:rPr lang="en-US" dirty="0"/>
              <a:t>Let’s enter it into Excel, and create the item characteristic curve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21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3PL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these </a:t>
            </a:r>
            <a:r>
              <a:rPr lang="en-US" dirty="0" err="1" smtClean="0"/>
              <a:t>param</a:t>
            </a:r>
            <a:r>
              <a:rPr lang="en-US" dirty="0" smtClean="0"/>
              <a:t> sets mean? </a:t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is P(</a:t>
            </a:r>
            <a:r>
              <a:rPr lang="en-US" dirty="0">
                <a:latin typeface="Symbol" pitchFamily="18" charset="2"/>
              </a:rPr>
              <a:t>q</a:t>
            </a:r>
            <a:r>
              <a:rPr lang="en-US" dirty="0"/>
              <a:t>)?</a:t>
            </a:r>
          </a:p>
          <a:p>
            <a:r>
              <a:rPr lang="en-US" dirty="0" smtClean="0">
                <a:latin typeface="Symbol" pitchFamily="18" charset="2"/>
              </a:rPr>
              <a:t>q </a:t>
            </a:r>
            <a:r>
              <a:rPr lang="en-US" dirty="0"/>
              <a:t>= 0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 smtClean="0"/>
              <a:t>b = 0, a = 1, c = 0</a:t>
            </a:r>
          </a:p>
          <a:p>
            <a:r>
              <a:rPr lang="en-US" dirty="0" smtClean="0">
                <a:latin typeface="Symbol" pitchFamily="18" charset="2"/>
              </a:rPr>
              <a:t>q </a:t>
            </a:r>
            <a:r>
              <a:rPr lang="en-US" dirty="0"/>
              <a:t>= 0</a:t>
            </a:r>
            <a:r>
              <a:rPr lang="en-US" dirty="0">
                <a:latin typeface="Symbol" pitchFamily="18" charset="2"/>
              </a:rPr>
              <a:t>, </a:t>
            </a:r>
            <a:r>
              <a:rPr lang="en-US" dirty="0"/>
              <a:t>b = 0, a = 1, c = </a:t>
            </a:r>
            <a:r>
              <a:rPr lang="en-US" dirty="0" smtClean="0"/>
              <a:t>1</a:t>
            </a:r>
            <a:endParaRPr lang="en-US" dirty="0"/>
          </a:p>
          <a:p>
            <a:r>
              <a:rPr lang="en-US" dirty="0">
                <a:latin typeface="Symbol" pitchFamily="18" charset="2"/>
              </a:rPr>
              <a:t>q </a:t>
            </a:r>
            <a:r>
              <a:rPr lang="en-US" dirty="0"/>
              <a:t>= 0</a:t>
            </a:r>
            <a:r>
              <a:rPr lang="en-US" dirty="0">
                <a:latin typeface="Symbol" pitchFamily="18" charset="2"/>
              </a:rPr>
              <a:t>, </a:t>
            </a:r>
            <a:r>
              <a:rPr lang="en-US" dirty="0"/>
              <a:t>b = 0, a = 1, c = </a:t>
            </a:r>
            <a:r>
              <a:rPr lang="en-US" dirty="0" smtClean="0"/>
              <a:t>0.35		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829175"/>
            <a:ext cx="8951142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696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3PL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these </a:t>
            </a:r>
            <a:r>
              <a:rPr lang="en-US" dirty="0" err="1" smtClean="0"/>
              <a:t>param</a:t>
            </a:r>
            <a:r>
              <a:rPr lang="en-US" dirty="0" smtClean="0"/>
              <a:t> sets mean? </a:t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is P(</a:t>
            </a:r>
            <a:r>
              <a:rPr lang="en-US" dirty="0">
                <a:latin typeface="Symbol" pitchFamily="18" charset="2"/>
              </a:rPr>
              <a:t>q</a:t>
            </a:r>
            <a:r>
              <a:rPr lang="en-US" dirty="0"/>
              <a:t>)?</a:t>
            </a:r>
          </a:p>
          <a:p>
            <a:r>
              <a:rPr lang="en-US" dirty="0" smtClean="0">
                <a:latin typeface="Symbol" pitchFamily="18" charset="2"/>
              </a:rPr>
              <a:t>q </a:t>
            </a:r>
            <a:r>
              <a:rPr lang="en-US" dirty="0"/>
              <a:t>= 0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 smtClean="0"/>
              <a:t>b = 0, a = 1, c = 1</a:t>
            </a:r>
          </a:p>
          <a:p>
            <a:r>
              <a:rPr lang="en-US" dirty="0" smtClean="0">
                <a:latin typeface="Symbol" pitchFamily="18" charset="2"/>
              </a:rPr>
              <a:t>q </a:t>
            </a:r>
            <a:r>
              <a:rPr lang="en-US" dirty="0"/>
              <a:t>= </a:t>
            </a:r>
            <a:r>
              <a:rPr lang="en-US" dirty="0" smtClean="0"/>
              <a:t>-5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/>
              <a:t>b = 0, a = 1, c = </a:t>
            </a:r>
            <a:r>
              <a:rPr lang="en-US" dirty="0" smtClean="0"/>
              <a:t>1</a:t>
            </a:r>
          </a:p>
          <a:p>
            <a:r>
              <a:rPr lang="en-US" dirty="0" smtClean="0">
                <a:latin typeface="Symbol" pitchFamily="18" charset="2"/>
              </a:rPr>
              <a:t>q </a:t>
            </a:r>
            <a:r>
              <a:rPr lang="en-US" dirty="0" smtClean="0"/>
              <a:t>= 5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 smtClean="0"/>
              <a:t>b = 0, a = 1, c = 1		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829175"/>
            <a:ext cx="8951142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72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3PL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these </a:t>
            </a:r>
            <a:r>
              <a:rPr lang="en-US" dirty="0" err="1" smtClean="0"/>
              <a:t>param</a:t>
            </a:r>
            <a:r>
              <a:rPr lang="en-US" dirty="0" smtClean="0"/>
              <a:t> sets mean? </a:t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is P(</a:t>
            </a:r>
            <a:r>
              <a:rPr lang="en-US" dirty="0">
                <a:latin typeface="Symbol" pitchFamily="18" charset="2"/>
              </a:rPr>
              <a:t>q</a:t>
            </a:r>
            <a:r>
              <a:rPr lang="en-US" dirty="0"/>
              <a:t>)?</a:t>
            </a:r>
          </a:p>
          <a:p>
            <a:r>
              <a:rPr lang="en-US" dirty="0" smtClean="0">
                <a:latin typeface="Symbol" pitchFamily="18" charset="2"/>
              </a:rPr>
              <a:t>q </a:t>
            </a:r>
            <a:r>
              <a:rPr lang="en-US" dirty="0"/>
              <a:t>= </a:t>
            </a:r>
            <a:r>
              <a:rPr lang="en-US" dirty="0" smtClean="0"/>
              <a:t>1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 smtClean="0"/>
              <a:t>b = 0, a = </a:t>
            </a:r>
            <a:r>
              <a:rPr lang="en-US" dirty="0" smtClean="0"/>
              <a:t>0, </a:t>
            </a:r>
            <a:r>
              <a:rPr lang="en-US" dirty="0" smtClean="0"/>
              <a:t>c = </a:t>
            </a:r>
            <a:r>
              <a:rPr lang="en-US" dirty="0" smtClean="0"/>
              <a:t>0.5</a:t>
            </a:r>
            <a:endParaRPr lang="en-US" dirty="0" smtClean="0"/>
          </a:p>
          <a:p>
            <a:r>
              <a:rPr lang="en-US" dirty="0" smtClean="0">
                <a:latin typeface="Symbol" pitchFamily="18" charset="2"/>
              </a:rPr>
              <a:t>q </a:t>
            </a:r>
            <a:r>
              <a:rPr lang="en-US" dirty="0"/>
              <a:t>= </a:t>
            </a:r>
            <a:r>
              <a:rPr lang="en-US" dirty="0" smtClean="0"/>
              <a:t>1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/>
              <a:t>b = </a:t>
            </a:r>
            <a:r>
              <a:rPr lang="en-US" dirty="0" smtClean="0"/>
              <a:t>0, </a:t>
            </a:r>
            <a:r>
              <a:rPr lang="en-US" dirty="0"/>
              <a:t>a = </a:t>
            </a:r>
            <a:r>
              <a:rPr lang="en-US" dirty="0" smtClean="0"/>
              <a:t>0.5, </a:t>
            </a:r>
            <a:r>
              <a:rPr lang="en-US" dirty="0"/>
              <a:t>c = </a:t>
            </a:r>
            <a:r>
              <a:rPr lang="en-US" dirty="0" smtClean="0"/>
              <a:t>0.5</a:t>
            </a:r>
            <a:endParaRPr lang="en-US" dirty="0" smtClean="0"/>
          </a:p>
          <a:p>
            <a:r>
              <a:rPr lang="en-US" dirty="0" smtClean="0">
                <a:latin typeface="Symbol" pitchFamily="18" charset="2"/>
              </a:rPr>
              <a:t>q </a:t>
            </a:r>
            <a:r>
              <a:rPr lang="en-US" dirty="0" smtClean="0"/>
              <a:t>= </a:t>
            </a:r>
            <a:r>
              <a:rPr lang="en-US" dirty="0" smtClean="0"/>
              <a:t>1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 smtClean="0"/>
              <a:t>b = </a:t>
            </a:r>
            <a:r>
              <a:rPr lang="en-US" dirty="0" smtClean="0"/>
              <a:t>0, </a:t>
            </a:r>
            <a:r>
              <a:rPr lang="en-US" dirty="0" smtClean="0"/>
              <a:t>a = 1, c = </a:t>
            </a:r>
            <a:r>
              <a:rPr lang="en-US" dirty="0" smtClean="0"/>
              <a:t>0.5</a:t>
            </a: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829175"/>
            <a:ext cx="8951142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37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3PL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these </a:t>
            </a:r>
            <a:r>
              <a:rPr lang="en-US" dirty="0" err="1" smtClean="0"/>
              <a:t>param</a:t>
            </a:r>
            <a:r>
              <a:rPr lang="en-US" dirty="0" smtClean="0"/>
              <a:t> sets mean? </a:t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is P(</a:t>
            </a:r>
            <a:r>
              <a:rPr lang="en-US" dirty="0">
                <a:latin typeface="Symbol" pitchFamily="18" charset="2"/>
              </a:rPr>
              <a:t>q</a:t>
            </a:r>
            <a:r>
              <a:rPr lang="en-US" dirty="0"/>
              <a:t>)?</a:t>
            </a:r>
          </a:p>
          <a:p>
            <a:r>
              <a:rPr lang="en-US" dirty="0" smtClean="0">
                <a:latin typeface="Symbol" pitchFamily="18" charset="2"/>
              </a:rPr>
              <a:t>q </a:t>
            </a:r>
            <a:r>
              <a:rPr lang="en-US" dirty="0"/>
              <a:t>= </a:t>
            </a:r>
            <a:r>
              <a:rPr lang="en-US" dirty="0" smtClean="0"/>
              <a:t>1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 smtClean="0"/>
              <a:t>b = 0, a = 1, c = </a:t>
            </a:r>
            <a:r>
              <a:rPr lang="en-US" dirty="0" smtClean="0"/>
              <a:t>0.5</a:t>
            </a:r>
            <a:endParaRPr lang="en-US" dirty="0" smtClean="0"/>
          </a:p>
          <a:p>
            <a:r>
              <a:rPr lang="en-US" dirty="0" smtClean="0">
                <a:latin typeface="Symbol" pitchFamily="18" charset="2"/>
              </a:rPr>
              <a:t>q </a:t>
            </a:r>
            <a:r>
              <a:rPr lang="en-US" dirty="0"/>
              <a:t>= </a:t>
            </a:r>
            <a:r>
              <a:rPr lang="en-US" dirty="0" smtClean="0"/>
              <a:t>1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/>
              <a:t>b = </a:t>
            </a:r>
            <a:r>
              <a:rPr lang="en-US" dirty="0" smtClean="0"/>
              <a:t>0.5, </a:t>
            </a:r>
            <a:r>
              <a:rPr lang="en-US" dirty="0"/>
              <a:t>a = 1, c = </a:t>
            </a:r>
            <a:r>
              <a:rPr lang="en-US" dirty="0" smtClean="0"/>
              <a:t>0.5</a:t>
            </a:r>
            <a:endParaRPr lang="en-US" dirty="0" smtClean="0"/>
          </a:p>
          <a:p>
            <a:r>
              <a:rPr lang="en-US" dirty="0" smtClean="0">
                <a:latin typeface="Symbol" pitchFamily="18" charset="2"/>
              </a:rPr>
              <a:t>q </a:t>
            </a:r>
            <a:r>
              <a:rPr lang="en-US" dirty="0" smtClean="0"/>
              <a:t>= </a:t>
            </a:r>
            <a:r>
              <a:rPr lang="en-US" dirty="0" smtClean="0"/>
              <a:t>1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 smtClean="0"/>
              <a:t>b = </a:t>
            </a:r>
            <a:r>
              <a:rPr lang="en-US" dirty="0" smtClean="0"/>
              <a:t>1, </a:t>
            </a:r>
            <a:r>
              <a:rPr lang="en-US" dirty="0" smtClean="0"/>
              <a:t>a = 1, c = </a:t>
            </a:r>
            <a:r>
              <a:rPr lang="en-US" dirty="0" smtClean="0"/>
              <a:t>0.5</a:t>
            </a: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829175"/>
            <a:ext cx="8951142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004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key goal of IRT?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Measuring how much of some latent trait a person has</a:t>
            </a:r>
          </a:p>
          <a:p>
            <a:endParaRPr lang="en-US" dirty="0"/>
          </a:p>
          <a:p>
            <a:r>
              <a:rPr lang="en-US" dirty="0" smtClean="0"/>
              <a:t>How intelligent is Bob?</a:t>
            </a:r>
          </a:p>
          <a:p>
            <a:r>
              <a:rPr lang="en-US" dirty="0" smtClean="0"/>
              <a:t>How much does Bob know about snorkeling?</a:t>
            </a:r>
          </a:p>
          <a:p>
            <a:pPr lvl="1"/>
            <a:r>
              <a:rPr lang="en-US" dirty="0" err="1" smtClean="0"/>
              <a:t>SnorkelTutor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1879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3PL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these </a:t>
            </a:r>
            <a:r>
              <a:rPr lang="en-US" dirty="0" err="1" smtClean="0"/>
              <a:t>param</a:t>
            </a:r>
            <a:r>
              <a:rPr lang="en-US" dirty="0" smtClean="0"/>
              <a:t> sets mean? </a:t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is P(</a:t>
            </a:r>
            <a:r>
              <a:rPr lang="en-US" dirty="0">
                <a:latin typeface="Symbol" pitchFamily="18" charset="2"/>
              </a:rPr>
              <a:t>q</a:t>
            </a:r>
            <a:r>
              <a:rPr lang="en-US" dirty="0"/>
              <a:t>)?</a:t>
            </a:r>
          </a:p>
          <a:p>
            <a:r>
              <a:rPr lang="en-US" dirty="0" smtClean="0">
                <a:latin typeface="Symbol" pitchFamily="18" charset="2"/>
              </a:rPr>
              <a:t>q </a:t>
            </a:r>
            <a:r>
              <a:rPr lang="en-US" dirty="0"/>
              <a:t>= 0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 smtClean="0"/>
              <a:t>b = 0, a = 1, c = </a:t>
            </a:r>
            <a:r>
              <a:rPr lang="en-US" dirty="0" smtClean="0"/>
              <a:t>2</a:t>
            </a:r>
            <a:endParaRPr lang="en-US" dirty="0" smtClean="0"/>
          </a:p>
          <a:p>
            <a:r>
              <a:rPr lang="en-US" dirty="0" smtClean="0">
                <a:latin typeface="Symbol" pitchFamily="18" charset="2"/>
              </a:rPr>
              <a:t>q </a:t>
            </a:r>
            <a:r>
              <a:rPr lang="en-US" dirty="0"/>
              <a:t>= </a:t>
            </a:r>
            <a:r>
              <a:rPr lang="en-US" dirty="0" smtClean="0"/>
              <a:t>0</a:t>
            </a:r>
            <a:r>
              <a:rPr lang="en-US" dirty="0" smtClean="0">
                <a:latin typeface="Symbol" pitchFamily="18" charset="2"/>
              </a:rPr>
              <a:t>, </a:t>
            </a:r>
            <a:r>
              <a:rPr lang="en-US" dirty="0"/>
              <a:t>b = 0, a = 1, c = </a:t>
            </a:r>
            <a:r>
              <a:rPr lang="en-US" dirty="0" smtClean="0"/>
              <a:t>-1</a:t>
            </a:r>
            <a:endParaRPr lang="en-US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829175"/>
            <a:ext cx="8951142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735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Degeneracy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 model works perfectly well computationally, but makes no sense/does not match intuitive understanding of parameter meanings</a:t>
            </a:r>
          </a:p>
          <a:p>
            <a:endParaRPr lang="en-US" dirty="0"/>
          </a:p>
          <a:p>
            <a:r>
              <a:rPr lang="en-US" dirty="0" smtClean="0"/>
              <a:t>What parts of the </a:t>
            </a:r>
            <a:r>
              <a:rPr lang="en-US" dirty="0" smtClean="0"/>
              <a:t>3PL </a:t>
            </a:r>
            <a:r>
              <a:rPr lang="en-US" dirty="0" smtClean="0"/>
              <a:t>parameter space are degenerate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does the ICC look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32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Fitting an IRT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done with Maximum Likelihood Estimation (MLE)</a:t>
            </a:r>
          </a:p>
          <a:p>
            <a:pPr lvl="1"/>
            <a:r>
              <a:rPr lang="en-US" dirty="0" smtClean="0"/>
              <a:t>Which parameters make the data most likely</a:t>
            </a:r>
          </a:p>
          <a:p>
            <a:pPr lvl="1"/>
            <a:endParaRPr lang="en-US" dirty="0"/>
          </a:p>
          <a:p>
            <a:r>
              <a:rPr lang="en-US" dirty="0" smtClean="0"/>
              <a:t>We’ll do it here with Maximum a-priori estimation (MAP)</a:t>
            </a:r>
          </a:p>
          <a:p>
            <a:pPr lvl="1"/>
            <a:r>
              <a:rPr lang="en-US" dirty="0" smtClean="0"/>
              <a:t>Which parameters are most likely based on the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75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a matter of religious preference</a:t>
            </a:r>
          </a:p>
          <a:p>
            <a:pPr lvl="1"/>
            <a:r>
              <a:rPr lang="en-US" dirty="0" smtClean="0"/>
              <a:t>In many models (though not IRT) they are the same thing</a:t>
            </a:r>
          </a:p>
          <a:p>
            <a:pPr lvl="1"/>
            <a:r>
              <a:rPr lang="en-US" dirty="0" smtClean="0"/>
              <a:t>MAP is usually easier to calculate</a:t>
            </a:r>
          </a:p>
          <a:p>
            <a:pPr lvl="1"/>
            <a:r>
              <a:rPr lang="en-US" dirty="0" smtClean="0"/>
              <a:t>Statisticians frequently prefer MLE</a:t>
            </a:r>
          </a:p>
          <a:p>
            <a:pPr lvl="1"/>
            <a:r>
              <a:rPr lang="en-US" dirty="0" smtClean="0"/>
              <a:t>Data Miners sometimes prefer MAP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 this case, we use MAP solely because it’s easier to do in real-time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23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fit IRT parameters to this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irt-modelfit-set1-v1.xlsx</a:t>
            </a:r>
          </a:p>
          <a:p>
            <a:endParaRPr lang="en-US" dirty="0"/>
          </a:p>
          <a:p>
            <a:r>
              <a:rPr lang="en-US" dirty="0" smtClean="0"/>
              <a:t>Let’s start with a </a:t>
            </a:r>
            <a:r>
              <a:rPr lang="en-US" dirty="0" err="1" smtClean="0"/>
              <a:t>Rasch</a:t>
            </a:r>
            <a:r>
              <a:rPr lang="en-US" dirty="0" smtClean="0"/>
              <a:t>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06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fit IRT parameters to this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We’ll use SSR (sum of squared residuals) as our goodness criterion</a:t>
            </a:r>
          </a:p>
          <a:p>
            <a:pPr lvl="1"/>
            <a:r>
              <a:rPr lang="en-US" dirty="0" smtClean="0"/>
              <a:t>Lower SSR = less disagreement between data and model = better model</a:t>
            </a:r>
          </a:p>
          <a:p>
            <a:pPr lvl="1"/>
            <a:r>
              <a:rPr lang="en-US" dirty="0" smtClean="0"/>
              <a:t>This is a standard goodness criterion within statistical modeling</a:t>
            </a:r>
          </a:p>
          <a:p>
            <a:pPr lvl="1"/>
            <a:r>
              <a:rPr lang="en-US" dirty="0" smtClean="0"/>
              <a:t>Why SSR rather than just sum of residuals?</a:t>
            </a:r>
          </a:p>
          <a:p>
            <a:pPr lvl="1"/>
            <a:r>
              <a:rPr lang="en-US" dirty="0" smtClean="0"/>
              <a:t>What are some other options?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60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fit IRT parameters to this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Fit by hand</a:t>
            </a:r>
          </a:p>
          <a:p>
            <a:r>
              <a:rPr lang="en-US" dirty="0" smtClean="0"/>
              <a:t>Fit using Excel Equation Solver</a:t>
            </a:r>
          </a:p>
          <a:p>
            <a:endParaRPr lang="en-US" dirty="0"/>
          </a:p>
          <a:p>
            <a:r>
              <a:rPr lang="en-US" dirty="0" smtClean="0"/>
              <a:t>Other options:</a:t>
            </a:r>
          </a:p>
          <a:p>
            <a:pPr lvl="1"/>
            <a:r>
              <a:rPr lang="en-US" dirty="0" smtClean="0"/>
              <a:t>Iterative Gradient Descent</a:t>
            </a:r>
          </a:p>
          <a:p>
            <a:pPr lvl="1"/>
            <a:r>
              <a:rPr lang="en-US" dirty="0" smtClean="0"/>
              <a:t>Grid Search</a:t>
            </a:r>
          </a:p>
          <a:p>
            <a:pPr lvl="1"/>
            <a:r>
              <a:rPr lang="en-US" dirty="0" smtClean="0"/>
              <a:t>Expectation Maximization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58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and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are the best and worst students?</a:t>
            </a:r>
          </a:p>
          <a:p>
            <a:r>
              <a:rPr lang="en-US" dirty="0" smtClean="0"/>
              <a:t>Which items are the easiest and hardest?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7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let’s fit a 2PL model</a:t>
            </a:r>
          </a:p>
          <a:p>
            <a:endParaRPr lang="en-US" dirty="0"/>
          </a:p>
          <a:p>
            <a:r>
              <a:rPr lang="en-US" dirty="0" smtClean="0"/>
              <a:t>Are the parameters similar?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much difference do the items have in terms of discriminability?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71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let’s fit a 2PL model</a:t>
            </a:r>
          </a:p>
          <a:p>
            <a:endParaRPr lang="en-US" dirty="0"/>
          </a:p>
          <a:p>
            <a:r>
              <a:rPr lang="en-US" dirty="0" smtClean="0"/>
              <a:t>Is the model better? (how much?)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588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typical use of IRT?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426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let’s fit a 2PL model</a:t>
            </a:r>
          </a:p>
          <a:p>
            <a:endParaRPr lang="en-US" dirty="0"/>
          </a:p>
          <a:p>
            <a:r>
              <a:rPr lang="en-US" dirty="0" smtClean="0"/>
              <a:t>Is the model better? (how much?)</a:t>
            </a:r>
          </a:p>
          <a:p>
            <a:pPr lvl="1"/>
            <a:r>
              <a:rPr lang="en-US" dirty="0" smtClean="0"/>
              <a:t>It’s worth noting that I generated this simulated data using a </a:t>
            </a:r>
            <a:r>
              <a:rPr lang="en-US" dirty="0" err="1" smtClean="0"/>
              <a:t>Rasch</a:t>
            </a:r>
            <a:r>
              <a:rPr lang="en-US" dirty="0" smtClean="0"/>
              <a:t>-like model </a:t>
            </a:r>
          </a:p>
          <a:p>
            <a:pPr lvl="1"/>
            <a:r>
              <a:rPr lang="en-US" dirty="0" smtClean="0"/>
              <a:t>What are the implications of this result?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714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IRT models are typically fit using the (more complex) Expectation Maximization algorithm rather than in the fashion used here</a:t>
            </a:r>
          </a:p>
          <a:p>
            <a:endParaRPr lang="en-US" dirty="0"/>
          </a:p>
          <a:p>
            <a:r>
              <a:rPr lang="en-US" dirty="0" smtClean="0"/>
              <a:t>We’ll talk more about fit algorithms in a future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28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Error in Estimation of Student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43138"/>
            <a:ext cx="616267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48337" y="3429000"/>
            <a:ext cx="25908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i="1" dirty="0" smtClean="0"/>
              <a:t>(1 – P(</a:t>
            </a:r>
            <a:r>
              <a:rPr lang="en-US" sz="4000" i="1" dirty="0" smtClean="0">
                <a:latin typeface="Symbol" pitchFamily="18" charset="2"/>
              </a:rPr>
              <a:t>q))</a:t>
            </a:r>
            <a:endParaRPr lang="en-US" sz="4000" i="1" dirty="0"/>
          </a:p>
        </p:txBody>
      </p:sp>
      <p:sp>
        <p:nvSpPr>
          <p:cNvPr id="6" name="Rectangle 5"/>
          <p:cNvSpPr/>
          <p:nvPr/>
        </p:nvSpPr>
        <p:spPr>
          <a:xfrm>
            <a:off x="1938337" y="2590800"/>
            <a:ext cx="4572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14937" y="3429000"/>
            <a:ext cx="4572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3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 Error in Estimation of Student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1.96 standard errors in each direction = 95% confidence interval</a:t>
            </a:r>
          </a:p>
          <a:p>
            <a:endParaRPr lang="en-US" dirty="0"/>
          </a:p>
          <a:p>
            <a:r>
              <a:rPr lang="en-US" dirty="0" smtClean="0"/>
              <a:t>Standard error bars are typically 1 standard error</a:t>
            </a:r>
          </a:p>
          <a:p>
            <a:pPr lvl="1"/>
            <a:r>
              <a:rPr lang="en-US" dirty="0" smtClean="0"/>
              <a:t>If you compare two different values, each of which have 1 standard error bars</a:t>
            </a:r>
          </a:p>
          <a:p>
            <a:pPr lvl="1"/>
            <a:r>
              <a:rPr lang="en-US" dirty="0" smtClean="0"/>
              <a:t>Then if they do not overlap, they are significantly different</a:t>
            </a:r>
          </a:p>
          <a:p>
            <a:pPr lvl="2"/>
            <a:r>
              <a:rPr lang="en-US" dirty="0" smtClean="0"/>
              <a:t>This glosses over some details, but is basically 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 Error in Estimation of Student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estimate the standard error in some of our student estimates in the data set</a:t>
            </a:r>
          </a:p>
          <a:p>
            <a:endParaRPr lang="en-US" dirty="0"/>
          </a:p>
          <a:p>
            <a:r>
              <a:rPr lang="en-US" dirty="0" smtClean="0"/>
              <a:t>Are there any students for whom the estimates are not trustworthy?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2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IRT is the classic approach to assessing knowledge through tests</a:t>
            </a:r>
          </a:p>
          <a:p>
            <a:r>
              <a:rPr lang="en-US" dirty="0" smtClean="0"/>
              <a:t>Extensions are </a:t>
            </a:r>
            <a:r>
              <a:rPr lang="en-US" dirty="0"/>
              <a:t>u</a:t>
            </a:r>
            <a:r>
              <a:rPr lang="en-US" dirty="0" smtClean="0"/>
              <a:t>sed heavily in Computer-Adaptive Tests</a:t>
            </a:r>
          </a:p>
          <a:p>
            <a:r>
              <a:rPr lang="en-US" dirty="0" smtClean="0"/>
              <a:t>Not frequently used in Intelligent Tutoring Systems</a:t>
            </a:r>
          </a:p>
          <a:p>
            <a:pPr lvl="1"/>
            <a:r>
              <a:rPr lang="en-US" dirty="0" smtClean="0"/>
              <a:t>Where models that treat learning as dynamic are preferred; more next class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54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62707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Wednesday, January 25</a:t>
            </a:r>
          </a:p>
          <a:p>
            <a:r>
              <a:rPr lang="en-US" dirty="0" smtClean="0"/>
              <a:t>3pm-5pm</a:t>
            </a:r>
          </a:p>
          <a:p>
            <a:r>
              <a:rPr lang="en-US" dirty="0" smtClean="0"/>
              <a:t>AK232</a:t>
            </a:r>
          </a:p>
          <a:p>
            <a:endParaRPr lang="en-US" dirty="0" smtClean="0"/>
          </a:p>
          <a:p>
            <a:r>
              <a:rPr lang="en-US" dirty="0" smtClean="0"/>
              <a:t>Performance Factors Analysis</a:t>
            </a:r>
            <a:endParaRPr lang="en-US" dirty="0"/>
          </a:p>
          <a:p>
            <a:endParaRPr lang="en-US" dirty="0" smtClean="0"/>
          </a:p>
          <a:p>
            <a:r>
              <a:rPr lang="en-US" dirty="0" err="1"/>
              <a:t>Pavlik</a:t>
            </a:r>
            <a:r>
              <a:rPr lang="en-US" dirty="0"/>
              <a:t>, P.I., Cen, H., </a:t>
            </a:r>
            <a:r>
              <a:rPr lang="en-US" dirty="0" err="1"/>
              <a:t>Koedinger</a:t>
            </a:r>
            <a:r>
              <a:rPr lang="en-US" dirty="0"/>
              <a:t>, K.R. (2009) Performance Factors Analysis -- A New Alternative to Knowledge Tracing. </a:t>
            </a:r>
            <a:r>
              <a:rPr lang="en-US" i="1" dirty="0"/>
              <a:t>Proceedings of AIED2009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Pavlik</a:t>
            </a:r>
            <a:r>
              <a:rPr lang="en-US" dirty="0"/>
              <a:t>, P.I., Cen, H., </a:t>
            </a:r>
            <a:r>
              <a:rPr lang="en-US" dirty="0" err="1"/>
              <a:t>Koedinger</a:t>
            </a:r>
            <a:r>
              <a:rPr lang="en-US" dirty="0"/>
              <a:t>, K.R. (2009) Learning Factors Transfer Analysis: Using Learning Curve Analysis to Automatically Generate Domain Models. </a:t>
            </a:r>
            <a:r>
              <a:rPr lang="en-US" i="1" dirty="0"/>
              <a:t>Proceedings of the 2nd International Conference on Educational Data Mining.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typical use of IRT?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a student’s knowledge of topic X</a:t>
            </a:r>
          </a:p>
          <a:p>
            <a:endParaRPr lang="en-US" dirty="0"/>
          </a:p>
          <a:p>
            <a:r>
              <a:rPr lang="en-US" dirty="0" smtClean="0"/>
              <a:t>Based on a sequence of items that are </a:t>
            </a:r>
            <a:r>
              <a:rPr lang="en-US" i="1" dirty="0" smtClean="0"/>
              <a:t>dichotomously scored</a:t>
            </a:r>
          </a:p>
          <a:p>
            <a:pPr lvl="1"/>
            <a:r>
              <a:rPr lang="en-US" dirty="0" smtClean="0"/>
              <a:t>E.g. the student can get a score of 0 or 1 on each item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377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 simple average of the 0s and 1s</a:t>
            </a:r>
          </a:p>
          <a:p>
            <a:pPr lvl="1"/>
            <a:r>
              <a:rPr lang="en-US" dirty="0" smtClean="0"/>
              <a:t>That’s an approach that is used for simple tests, but it’s not IRT</a:t>
            </a:r>
          </a:p>
          <a:p>
            <a:pPr lvl="1"/>
            <a:endParaRPr lang="en-US" dirty="0"/>
          </a:p>
          <a:p>
            <a:r>
              <a:rPr lang="en-US" dirty="0" smtClean="0"/>
              <a:t>Instead, a function is computed based on the difficulty and discriminability of the individual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66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There is only one latent trait or skill being measured per set of </a:t>
            </a:r>
            <a:r>
              <a:rPr lang="en-US" dirty="0" smtClean="0"/>
              <a:t>items</a:t>
            </a:r>
          </a:p>
          <a:p>
            <a:pPr lvl="1"/>
            <a:r>
              <a:rPr lang="en-US" dirty="0" smtClean="0"/>
              <a:t>There are other models that allow for multiple skills per item, we’ll talk about them later in the semester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Each learner has ability </a:t>
            </a:r>
            <a:r>
              <a:rPr lang="en-US" dirty="0" smtClean="0">
                <a:latin typeface="Symbol" pitchFamily="18" charset="2"/>
              </a:rPr>
              <a:t>q</a:t>
            </a:r>
          </a:p>
          <a:p>
            <a:endParaRPr lang="en-US" dirty="0">
              <a:latin typeface="Symbol" pitchFamily="18" charset="2"/>
            </a:endParaRPr>
          </a:p>
          <a:p>
            <a:r>
              <a:rPr lang="en-US" dirty="0" smtClean="0"/>
              <a:t>Each item has difficulty b and discriminability a</a:t>
            </a:r>
          </a:p>
          <a:p>
            <a:endParaRPr lang="en-US" dirty="0"/>
          </a:p>
          <a:p>
            <a:r>
              <a:rPr lang="en-US" dirty="0" smtClean="0"/>
              <a:t>From these parameters, we can compute the probability P(</a:t>
            </a:r>
            <a:r>
              <a:rPr lang="en-US" dirty="0">
                <a:latin typeface="Symbol" pitchFamily="18" charset="2"/>
              </a:rPr>
              <a:t>q</a:t>
            </a:r>
            <a:r>
              <a:rPr lang="en-US" dirty="0" smtClean="0"/>
              <a:t>) that the learner will get the item 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32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assumption that all items tap the same latent construct, but have different difficulties, is a very different assumption than is seen in other approaches such as BKT (which we’ll talk about later)</a:t>
            </a:r>
          </a:p>
          <a:p>
            <a:endParaRPr lang="en-US" dirty="0"/>
          </a:p>
          <a:p>
            <a:r>
              <a:rPr lang="en-US" dirty="0" smtClean="0"/>
              <a:t>Why might this be a good assumption?</a:t>
            </a:r>
          </a:p>
          <a:p>
            <a:r>
              <a:rPr lang="en-US" dirty="0" smtClean="0"/>
              <a:t>Why might this be a bad assumption?</a:t>
            </a:r>
          </a:p>
        </p:txBody>
      </p:sp>
    </p:spTree>
    <p:extLst>
      <p:ext uri="{BB962C8B-B14F-4D97-AF65-F5344CB8AC3E}">
        <p14:creationId xmlns:p14="http://schemas.microsoft.com/office/powerpoint/2010/main" val="422648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4002</TotalTime>
  <Words>1303</Words>
  <Application>Microsoft Office PowerPoint</Application>
  <PresentationFormat>On-screen Show (4:3)</PresentationFormat>
  <Paragraphs>235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Advanced Methods and Analysis for the Learning and Social Sciences</vt:lpstr>
      <vt:lpstr>Today’s Class</vt:lpstr>
      <vt:lpstr>What is the key goal of IRT?</vt:lpstr>
      <vt:lpstr>What is the key goal of IRT?</vt:lpstr>
      <vt:lpstr>What is the typical use of IRT?</vt:lpstr>
      <vt:lpstr>What is the typical use of IRT?</vt:lpstr>
      <vt:lpstr>Scoring</vt:lpstr>
      <vt:lpstr>Key assumptions</vt:lpstr>
      <vt:lpstr>Note</vt:lpstr>
      <vt:lpstr>Item Characteristic Curve</vt:lpstr>
      <vt:lpstr>Item Characteristic Curve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Mathematical formulation</vt:lpstr>
      <vt:lpstr>The Rasch (1PL) model</vt:lpstr>
      <vt:lpstr>The Rasch (1PL) model</vt:lpstr>
      <vt:lpstr>The Rasch (1PL) model</vt:lpstr>
      <vt:lpstr>The Rasch (1PL) model</vt:lpstr>
      <vt:lpstr>The Rasch (1PL) model</vt:lpstr>
      <vt:lpstr>The 2PL model</vt:lpstr>
      <vt:lpstr>Rasch</vt:lpstr>
      <vt:lpstr>The 2PL model</vt:lpstr>
      <vt:lpstr>The 2PL model</vt:lpstr>
      <vt:lpstr>The 2PL model</vt:lpstr>
      <vt:lpstr>The 2PL model</vt:lpstr>
      <vt:lpstr>Model Degeneracy</vt:lpstr>
      <vt:lpstr>The 3PL model</vt:lpstr>
      <vt:lpstr>The 3PL model</vt:lpstr>
      <vt:lpstr>What is the meaning of the c and (1-c) parts of the function?</vt:lpstr>
      <vt:lpstr>The 3PL model</vt:lpstr>
      <vt:lpstr>The 3PL model</vt:lpstr>
      <vt:lpstr>The 3PL model</vt:lpstr>
      <vt:lpstr>The 3PL model</vt:lpstr>
      <vt:lpstr>The 3PL model</vt:lpstr>
      <vt:lpstr>The 3PL model</vt:lpstr>
      <vt:lpstr>Model Degeneracy</vt:lpstr>
      <vt:lpstr>Fitting an IRT model</vt:lpstr>
      <vt:lpstr>The difference</vt:lpstr>
      <vt:lpstr>Let’s fit IRT parameters to this data</vt:lpstr>
      <vt:lpstr>Let’s fit IRT parameters to this data</vt:lpstr>
      <vt:lpstr>Let’s fit IRT parameters to this data</vt:lpstr>
      <vt:lpstr>Items and students</vt:lpstr>
      <vt:lpstr>2PL</vt:lpstr>
      <vt:lpstr>2PL</vt:lpstr>
      <vt:lpstr>2PL</vt:lpstr>
      <vt:lpstr>Reminder</vt:lpstr>
      <vt:lpstr>Standard Error in Estimation of Student Knowledge</vt:lpstr>
      <vt:lpstr>Standard Error in Estimation of Student Knowledge</vt:lpstr>
      <vt:lpstr>Standard Error in Estimation of Student Knowledge</vt:lpstr>
      <vt:lpstr>Final Thoughts</vt:lpstr>
      <vt:lpstr>IRT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Shaun</cp:lastModifiedBy>
  <cp:revision>365</cp:revision>
  <dcterms:created xsi:type="dcterms:W3CDTF">2010-01-07T20:34:12Z</dcterms:created>
  <dcterms:modified xsi:type="dcterms:W3CDTF">2012-01-19T02:15:39Z</dcterms:modified>
</cp:coreProperties>
</file>