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485" r:id="rId4"/>
    <p:sldId id="486" r:id="rId5"/>
    <p:sldId id="488" r:id="rId6"/>
    <p:sldId id="560" r:id="rId7"/>
    <p:sldId id="489" r:id="rId8"/>
    <p:sldId id="490" r:id="rId9"/>
    <p:sldId id="491" r:id="rId10"/>
    <p:sldId id="493" r:id="rId11"/>
    <p:sldId id="494" r:id="rId12"/>
    <p:sldId id="567" r:id="rId13"/>
    <p:sldId id="495" r:id="rId14"/>
    <p:sldId id="496" r:id="rId15"/>
    <p:sldId id="568" r:id="rId16"/>
    <p:sldId id="503" r:id="rId17"/>
    <p:sldId id="515" r:id="rId18"/>
    <p:sldId id="516" r:id="rId19"/>
    <p:sldId id="517" r:id="rId20"/>
    <p:sldId id="518" r:id="rId21"/>
    <p:sldId id="519" r:id="rId22"/>
    <p:sldId id="520" r:id="rId23"/>
    <p:sldId id="561" r:id="rId24"/>
    <p:sldId id="521" r:id="rId25"/>
    <p:sldId id="522" r:id="rId26"/>
    <p:sldId id="523" r:id="rId27"/>
    <p:sldId id="524" r:id="rId28"/>
    <p:sldId id="525" r:id="rId29"/>
    <p:sldId id="562" r:id="rId30"/>
    <p:sldId id="526" r:id="rId31"/>
    <p:sldId id="527" r:id="rId32"/>
    <p:sldId id="563" r:id="rId33"/>
    <p:sldId id="528" r:id="rId34"/>
    <p:sldId id="539" r:id="rId35"/>
    <p:sldId id="569" r:id="rId36"/>
    <p:sldId id="570" r:id="rId37"/>
    <p:sldId id="571" r:id="rId38"/>
    <p:sldId id="566" r:id="rId39"/>
    <p:sldId id="412" r:id="rId40"/>
    <p:sldId id="301" r:id="rId41"/>
    <p:sldId id="477" r:id="rId42"/>
    <p:sldId id="478" r:id="rId43"/>
    <p:sldId id="479" r:id="rId44"/>
    <p:sldId id="480" r:id="rId45"/>
    <p:sldId id="481" r:id="rId46"/>
    <p:sldId id="482" r:id="rId47"/>
    <p:sldId id="483" r:id="rId48"/>
    <p:sldId id="48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99" d="100"/>
          <a:sy n="9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13,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smtClean="0"/>
              <a:t>One way to classify is with a Decision Tree (like J48)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3124200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191000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191000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499644" y="3232944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28394" y="3023394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09044" y="4680744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37694" y="4661694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56994" y="4471194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28544" y="4528344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1816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286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1054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477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smtClean="0"/>
              <a:t>One way to classify is with a Decision Tree (like J48)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3124200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191000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191000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5410200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5410200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499644" y="3232944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28394" y="3023394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09044" y="4680744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37694" y="4661694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56994" y="4471194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28544" y="4528344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181600" y="358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286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054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477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04800" y="6211888"/>
            <a:ext cx="861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27763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J48/C4.5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handle both numerical and categorical predictor variables</a:t>
            </a:r>
          </a:p>
          <a:p>
            <a:pPr lvl="1"/>
            <a:r>
              <a:rPr lang="en-US" dirty="0" smtClean="0"/>
              <a:t>Tries to find optimal split in numerical variable</a:t>
            </a:r>
          </a:p>
          <a:p>
            <a:pPr lvl="1"/>
            <a:endParaRPr lang="en-US" dirty="0"/>
          </a:p>
          <a:p>
            <a:r>
              <a:rPr lang="en-US" dirty="0" smtClean="0"/>
              <a:t>Repeatedly looks for variable which best splits the data in terms of predictive power for each variable</a:t>
            </a:r>
          </a:p>
          <a:p>
            <a:endParaRPr lang="en-US" dirty="0" smtClean="0"/>
          </a:p>
          <a:p>
            <a:r>
              <a:rPr lang="en-US" dirty="0" smtClean="0"/>
              <a:t>Later prunes out branches that turned out to have low predictive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8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Regression</a:t>
            </a: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Linear </a:t>
            </a:r>
            <a:r>
              <a:rPr lang="en-US" dirty="0" smtClean="0"/>
              <a:t>regression (</a:t>
            </a:r>
            <a:r>
              <a:rPr lang="en-US" dirty="0" smtClean="0"/>
              <a:t>discussed in detail in a later class), </a:t>
            </a:r>
            <a:r>
              <a:rPr lang="en-US" dirty="0" smtClean="0"/>
              <a:t>with a </a:t>
            </a:r>
            <a:r>
              <a:rPr lang="en-US" dirty="0" smtClean="0"/>
              <a:t>cut-off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Essentially assigns a weight to each parameter, and then computes a numerical value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Then all values below 0.5 are treated as 0, and all values &gt;= 0.5 are treated as 1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790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 of course…</a:t>
            </a:r>
            <a:endParaRPr lang="en-US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dirty="0" smtClean="0"/>
              <a:t>There are lots of other classification algorithms you can use...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K* (instance-based classification)</a:t>
            </a:r>
          </a:p>
          <a:p>
            <a:pPr eaLnBrk="1" hangingPunct="1"/>
            <a:r>
              <a:rPr lang="en-GB" dirty="0" err="1" smtClean="0"/>
              <a:t>JRip</a:t>
            </a:r>
            <a:r>
              <a:rPr lang="en-GB" dirty="0" smtClean="0"/>
              <a:t> (rule-based classification using trees)</a:t>
            </a:r>
          </a:p>
          <a:p>
            <a:r>
              <a:rPr lang="en-GB" dirty="0" smtClean="0"/>
              <a:t>PART (</a:t>
            </a:r>
            <a:r>
              <a:rPr lang="en-GB" dirty="0"/>
              <a:t>rule-based classification using trees</a:t>
            </a:r>
            <a:r>
              <a:rPr lang="en-GB" dirty="0" smtClean="0"/>
              <a:t>)</a:t>
            </a:r>
            <a:endParaRPr lang="en-GB" dirty="0" smtClean="0"/>
          </a:p>
          <a:p>
            <a:pPr eaLnBrk="1" hangingPunct="1"/>
            <a:r>
              <a:rPr lang="en-GB" dirty="0" smtClean="0"/>
              <a:t>Neural Network</a:t>
            </a:r>
            <a:endParaRPr lang="en-GB" dirty="0" smtClean="0"/>
          </a:p>
          <a:p>
            <a:pPr eaLnBrk="1" hangingPunct="1"/>
            <a:r>
              <a:rPr lang="en-GB" dirty="0" smtClean="0"/>
              <a:t>Logistic Regression</a:t>
            </a:r>
          </a:p>
          <a:p>
            <a:r>
              <a:rPr lang="en-GB" dirty="0"/>
              <a:t>SMO (support vector machine</a:t>
            </a:r>
            <a:r>
              <a:rPr lang="en-GB" dirty="0" smtClean="0"/>
              <a:t>)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In your favorite Machine Learning package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247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 there’s time at the end of class…</a:t>
            </a:r>
            <a:endParaRPr lang="en-US" dirty="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could go through some of these algorithms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30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vote…</a:t>
            </a:r>
          </a:p>
          <a:p>
            <a:pPr lvl="1"/>
            <a:r>
              <a:rPr lang="en-US" dirty="0" smtClean="0"/>
              <a:t>Raise your hands as many times as you like</a:t>
            </a:r>
          </a:p>
        </p:txBody>
      </p:sp>
    </p:spTree>
    <p:extLst>
      <p:ext uri="{BB962C8B-B14F-4D97-AF65-F5344CB8AC3E}">
        <p14:creationId xmlns:p14="http://schemas.microsoft.com/office/powerpoint/2010/main" val="281643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The data set you trained your classifier on</a:t>
            </a:r>
          </a:p>
          <a:p>
            <a:pPr eaLnBrk="1" hangingPunct="1"/>
            <a:r>
              <a:rPr lang="en-GB" dirty="0" smtClean="0"/>
              <a:t>A data set from a different tutor</a:t>
            </a:r>
          </a:p>
          <a:p>
            <a:pPr eaLnBrk="1" hangingPunct="1"/>
            <a:r>
              <a:rPr lang="en-GB" dirty="0" smtClean="0"/>
              <a:t>Split your data set in half (by students), train on one half, test on the other half</a:t>
            </a:r>
          </a:p>
          <a:p>
            <a:pPr eaLnBrk="1" hangingPunct="1"/>
            <a:r>
              <a:rPr lang="en-GB" dirty="0" smtClean="0"/>
              <a:t>Split your data set in ten (by actions).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Votes?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6735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data set you trained your classifier on</a:t>
            </a:r>
          </a:p>
          <a:p>
            <a:r>
              <a:rPr lang="en-GB" dirty="0" smtClean="0"/>
              <a:t>A data set from a different tutor</a:t>
            </a:r>
          </a:p>
          <a:p>
            <a:r>
              <a:rPr lang="en-GB" dirty="0" smtClean="0"/>
              <a:t>Split your data set in half (by students), train on one half, test on the other half</a:t>
            </a:r>
          </a:p>
          <a:p>
            <a:r>
              <a:rPr lang="en-GB" dirty="0" smtClean="0"/>
              <a:t>Split your data set in ten (by actions).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are the benefits and drawbacks of each?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77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 and Behavior Detection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The dangerous one</a:t>
            </a:r>
            <a:br>
              <a:rPr lang="en-GB" smtClean="0"/>
            </a:br>
            <a:r>
              <a:rPr lang="en-GB" smtClean="0"/>
              <a:t>(though still sometimes OK)</a:t>
            </a:r>
            <a:endParaRPr lang="en-US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data set you trained your classifier 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If you do this, there is serious danger of over-fitting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2481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The dangerous one</a:t>
            </a:r>
            <a:br>
              <a:rPr lang="en-GB" smtClean="0"/>
            </a:br>
            <a:r>
              <a:rPr lang="en-GB" smtClean="0"/>
              <a:t>(though still sometimes OK)</a:t>
            </a:r>
            <a:endParaRPr lang="en-US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You have ten thousand data points.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 fit a parameter for each data point.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“If data point 1, RIGHT. If data point 78, WRONG…”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accuracy is 100%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kappa is 1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Your model will neither work on new data, nor will it tell you anything.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125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The dangerous one</a:t>
            </a:r>
            <a:br>
              <a:rPr lang="en-GB" smtClean="0"/>
            </a:br>
            <a:r>
              <a:rPr lang="en-GB" smtClean="0"/>
              <a:t>(though still sometimes OK)</a:t>
            </a:r>
            <a:endParaRPr lang="en-US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data set you trained your classifier on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When might this one still be OK?</a:t>
            </a:r>
          </a:p>
        </p:txBody>
      </p:sp>
    </p:spTree>
    <p:extLst>
      <p:ext uri="{BB962C8B-B14F-4D97-AF65-F5344CB8AC3E}">
        <p14:creationId xmlns:p14="http://schemas.microsoft.com/office/powerpoint/2010/main" val="3324077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The dangerous one</a:t>
            </a:r>
            <a:br>
              <a:rPr lang="en-GB" smtClean="0"/>
            </a:br>
            <a:r>
              <a:rPr lang="en-GB" smtClean="0"/>
              <a:t>(though still sometimes OK)</a:t>
            </a:r>
            <a:endParaRPr lang="en-US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data set you trained your classifier on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When might this one still be OK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Computing complexity-based goodness metrics such as </a:t>
            </a:r>
            <a:r>
              <a:rPr lang="en-GB" dirty="0" err="1" smtClean="0"/>
              <a:t>BiC</a:t>
            </a:r>
            <a:endParaRPr lang="en-GB" dirty="0" smtClean="0"/>
          </a:p>
          <a:p>
            <a:pPr lvl="1"/>
            <a:r>
              <a:rPr lang="en-GB" dirty="0" smtClean="0"/>
              <a:t>Determine maximum possible performance of </a:t>
            </a:r>
            <a:r>
              <a:rPr lang="en-GB" dirty="0" err="1" smtClean="0"/>
              <a:t>modeling</a:t>
            </a:r>
            <a:r>
              <a:rPr lang="en-GB" dirty="0" smtClean="0"/>
              <a:t> approach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869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</p:txBody>
      </p:sp>
    </p:spTree>
    <p:extLst>
      <p:ext uri="{BB962C8B-B14F-4D97-AF65-F5344CB8AC3E}">
        <p14:creationId xmlns:p14="http://schemas.microsoft.com/office/powerpoint/2010/main" val="1281030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new data from the same students</a:t>
            </a:r>
          </a:p>
        </p:txBody>
      </p:sp>
    </p:spTree>
    <p:extLst>
      <p:ext uri="{BB962C8B-B14F-4D97-AF65-F5344CB8AC3E}">
        <p14:creationId xmlns:p14="http://schemas.microsoft.com/office/powerpoint/2010/main" val="3236579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(standard)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Split your data set in ten (by action). Train on each set of 9 sets, test on the tenth. Do this ten times.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new data from the same students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often do we really care about this?</a:t>
            </a:r>
          </a:p>
        </p:txBody>
      </p:sp>
    </p:spTree>
    <p:extLst>
      <p:ext uri="{BB962C8B-B14F-4D97-AF65-F5344CB8AC3E}">
        <p14:creationId xmlns:p14="http://schemas.microsoft.com/office/powerpoint/2010/main" val="385120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(student-level)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Split your data set in half (by student), train on one half, test on the other half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What can you infer from this?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53441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K-fold cross validation (student-level)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Split your data set in half (by student), train on one half, test on the other half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What can you infer from this?</a:t>
            </a:r>
          </a:p>
          <a:p>
            <a:pPr lvl="1"/>
            <a:r>
              <a:rPr lang="en-GB" dirty="0" smtClean="0"/>
              <a:t>Your detector will work with data from new students from the same population (whatever it was)</a:t>
            </a:r>
          </a:p>
          <a:p>
            <a:pPr lvl="1"/>
            <a:r>
              <a:rPr lang="en-GB" dirty="0" smtClean="0"/>
              <a:t>Possible to do in </a:t>
            </a:r>
            <a:r>
              <a:rPr lang="en-GB" dirty="0" err="1" smtClean="0"/>
              <a:t>RapidMiner</a:t>
            </a:r>
            <a:endParaRPr lang="en-GB" dirty="0" smtClean="0"/>
          </a:p>
          <a:p>
            <a:pPr lvl="1"/>
            <a:r>
              <a:rPr lang="en-GB" dirty="0" smtClean="0"/>
              <a:t>Not possible to do in </a:t>
            </a:r>
            <a:r>
              <a:rPr lang="en-GB" dirty="0" err="1" smtClean="0"/>
              <a:t>Weka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8617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K-fold or leave-one-out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not clear which one is best (as discussed in previous lecture)</a:t>
            </a:r>
          </a:p>
          <a:p>
            <a:endParaRPr lang="en-US" dirty="0"/>
          </a:p>
          <a:p>
            <a:r>
              <a:rPr lang="en-US" dirty="0" smtClean="0"/>
              <a:t>Certain kinds of re-sampling/bootstrapping/etc. are easier to do with k-fold cross-validation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5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Pretty much what it says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is using a tutor right now.</a:t>
            </a:r>
            <a:br>
              <a:rPr lang="en-US" dirty="0" smtClean="0"/>
            </a:br>
            <a:r>
              <a:rPr lang="en-US" b="1" dirty="0" smtClean="0"/>
              <a:t>Is he gaming the system or not?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used the tutor for the last half hour.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How likely is it that she knows the skill in the next step?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completed three years of high school.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What will be her score on the college entrance exam?</a:t>
            </a:r>
          </a:p>
        </p:txBody>
      </p:sp>
    </p:spTree>
    <p:extLst>
      <p:ext uri="{BB962C8B-B14F-4D97-AF65-F5344CB8AC3E}">
        <p14:creationId xmlns:p14="http://schemas.microsoft.com/office/powerpoint/2010/main" val="3318370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 data set from a different tutor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most stringent test</a:t>
            </a:r>
          </a:p>
          <a:p>
            <a:pPr eaLnBrk="1" hangingPunct="1"/>
            <a:r>
              <a:rPr lang="en-US" dirty="0" smtClean="0"/>
              <a:t>When your model succeeds at this test, you know you have a good/general model</a:t>
            </a:r>
          </a:p>
          <a:p>
            <a:pPr eaLnBrk="1" hangingPunct="1"/>
            <a:r>
              <a:rPr lang="en-US" dirty="0" smtClean="0"/>
              <a:t>When it fails, it’s sometimes hard to know why</a:t>
            </a:r>
          </a:p>
        </p:txBody>
      </p:sp>
    </p:spTree>
    <p:extLst>
      <p:ext uri="{BB962C8B-B14F-4D97-AF65-F5344CB8AC3E}">
        <p14:creationId xmlns:p14="http://schemas.microsoft.com/office/powerpoint/2010/main" val="1541720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An interesting alternative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Leave-out-one-tutor-cross-validation </a:t>
            </a:r>
            <a:br>
              <a:rPr lang="en-US" dirty="0" smtClean="0"/>
            </a:br>
            <a:r>
              <a:rPr lang="en-US" dirty="0" smtClean="0"/>
              <a:t>(cf. 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2006)</a:t>
            </a:r>
          </a:p>
          <a:p>
            <a:pPr lvl="1"/>
            <a:r>
              <a:rPr lang="en-US" dirty="0" smtClean="0"/>
              <a:t>Train on data from 3 or more tutors</a:t>
            </a:r>
          </a:p>
          <a:p>
            <a:pPr lvl="1"/>
            <a:r>
              <a:rPr lang="en-US" dirty="0" smtClean="0"/>
              <a:t>Test on data from a different tutor</a:t>
            </a:r>
          </a:p>
          <a:p>
            <a:pPr lvl="1"/>
            <a:r>
              <a:rPr lang="en-US" dirty="0" smtClean="0"/>
              <a:t>(Repeat for all possible combinations)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for giving a picture of how well your model will perform in new lessons</a:t>
            </a:r>
          </a:p>
        </p:txBody>
      </p:sp>
    </p:spTree>
    <p:extLst>
      <p:ext uri="{BB962C8B-B14F-4D97-AF65-F5344CB8AC3E}">
        <p14:creationId xmlns:p14="http://schemas.microsoft.com/office/powerpoint/2010/main" val="3059250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Worth noting</a:t>
            </a:r>
            <a:endParaRPr lang="en-GB" sz="3600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you want to know if your model will work on new </a:t>
            </a:r>
            <a:r>
              <a:rPr lang="en-US" i="1" dirty="0" smtClean="0"/>
              <a:t>populations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en-US" dirty="0" smtClean="0"/>
              <a:t>Cross-validate at the population level rather than the studen</a:t>
            </a:r>
            <a:r>
              <a:rPr lang="en-US" dirty="0" smtClean="0"/>
              <a:t>t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005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20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some of the homework 3 solutions</a:t>
            </a:r>
          </a:p>
          <a:p>
            <a:endParaRPr lang="en-US" dirty="0"/>
          </a:p>
          <a:p>
            <a:r>
              <a:rPr lang="en-US" dirty="0" smtClean="0"/>
              <a:t>Please comment on what’s right and wrong, what’s clever, etc.</a:t>
            </a:r>
          </a:p>
          <a:p>
            <a:endParaRPr lang="en-US" dirty="0" smtClean="0"/>
          </a:p>
          <a:p>
            <a:r>
              <a:rPr lang="en-US" dirty="0" smtClean="0"/>
              <a:t>We’ll look at the approaches, the goodness, the final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6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</a:t>
            </a:r>
            <a:r>
              <a:rPr lang="en-US" dirty="0" smtClean="0"/>
              <a:t>’s take the best homework</a:t>
            </a:r>
          </a:p>
          <a:p>
            <a:endParaRPr lang="en-US" dirty="0"/>
          </a:p>
          <a:p>
            <a:r>
              <a:rPr lang="en-US" dirty="0" smtClean="0"/>
              <a:t>Any other ideas for how to come up with a better model?</a:t>
            </a:r>
          </a:p>
          <a:p>
            <a:pPr lvl="1"/>
            <a:r>
              <a:rPr lang="en-US" dirty="0" smtClean="0"/>
              <a:t>Let’s </a:t>
            </a:r>
            <a:r>
              <a:rPr lang="en-US" smtClean="0"/>
              <a:t>try them!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9601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lots of fancy algorithms</a:t>
            </a:r>
          </a:p>
          <a:p>
            <a:endParaRPr lang="en-US" dirty="0"/>
          </a:p>
          <a:p>
            <a:r>
              <a:rPr lang="en-US" dirty="0" smtClean="0"/>
              <a:t>But typically your detector is no better than your features</a:t>
            </a:r>
          </a:p>
          <a:p>
            <a:pPr lvl="1"/>
            <a:r>
              <a:rPr lang="en-US" dirty="0" smtClean="0"/>
              <a:t>Features that have good construct validity are more likely to produce a good model</a:t>
            </a:r>
          </a:p>
          <a:p>
            <a:pPr lvl="1"/>
            <a:r>
              <a:rPr lang="en-US" dirty="0" smtClean="0"/>
              <a:t>Particularly nice example of this in Sao Pedro et al. (under review)</a:t>
            </a:r>
          </a:p>
          <a:p>
            <a:pPr lvl="1"/>
            <a:endParaRPr lang="en-US" dirty="0"/>
          </a:p>
          <a:p>
            <a:r>
              <a:rPr lang="en-US" dirty="0" smtClean="0"/>
              <a:t>In the next assignment, you’ll create your own features to try to produce a better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107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 Assignment 4</a:t>
            </a:r>
          </a:p>
        </p:txBody>
      </p:sp>
    </p:spTree>
    <p:extLst>
      <p:ext uri="{BB962C8B-B14F-4D97-AF65-F5344CB8AC3E}">
        <p14:creationId xmlns:p14="http://schemas.microsoft.com/office/powerpoint/2010/main" val="3403255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32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February </a:t>
            </a:r>
            <a:r>
              <a:rPr lang="en-US" dirty="0" smtClean="0"/>
              <a:t>15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/>
              <a:t>Feature engineering and feature </a:t>
            </a:r>
            <a:r>
              <a:rPr lang="en-US" dirty="0" smtClean="0"/>
              <a:t>distillation</a:t>
            </a:r>
          </a:p>
          <a:p>
            <a:endParaRPr lang="en-US" dirty="0"/>
          </a:p>
          <a:p>
            <a:r>
              <a:rPr lang="en-US" dirty="0" smtClean="0"/>
              <a:t>SPECIAL GUEST LECTURER: SUJITH GOWDA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4. Feature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Key Types of Prediction</a:t>
            </a:r>
          </a:p>
        </p:txBody>
      </p:sp>
      <p:pic>
        <p:nvPicPr>
          <p:cNvPr id="9219" name="Content Placeholder 3" descr="classiferdensityregress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0550" y="1995488"/>
            <a:ext cx="7962900" cy="3733800"/>
          </a:xfrm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6211888"/>
            <a:ext cx="609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This slide adapted from slide by Andrew W. Moore, Google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http://www.cs.cmu.edu/~awm/tutorials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26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there’s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4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with Multiple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2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Conjunctive Model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a student can answer an item with skills A and B is</a:t>
            </a:r>
          </a:p>
          <a:p>
            <a:endParaRPr lang="en-US" dirty="0"/>
          </a:p>
          <a:p>
            <a:r>
              <a:rPr lang="en-US" dirty="0" smtClean="0"/>
              <a:t>P(CORR|A^B) = P(CORR|A) * P(CORR|B)</a:t>
            </a:r>
          </a:p>
          <a:p>
            <a:endParaRPr lang="en-US" dirty="0"/>
          </a:p>
          <a:p>
            <a:r>
              <a:rPr lang="en-US" dirty="0" smtClean="0"/>
              <a:t>But how should credit or blame be assigned to the various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29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5" y="4495800"/>
            <a:ext cx="892775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000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Equations for 2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81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Generalized equations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81400"/>
            <a:ext cx="885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4015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Koedinger</a:t>
            </a:r>
            <a:r>
              <a:rPr lang="en-US" dirty="0"/>
              <a:t> et al.’s (2011)</a:t>
            </a:r>
            <a:br>
              <a:rPr lang="en-US" dirty="0"/>
            </a:br>
            <a:r>
              <a:rPr lang="en-US" dirty="0"/>
              <a:t>Conjunctive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case where multiple skills apply to an item better than classical BKT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0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BKT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parameters?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Additional states?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72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Compensatory Multiple Skills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r>
              <a:rPr lang="en-US" dirty="0" smtClean="0"/>
              <a:t>Clustered Skills </a:t>
            </a:r>
            <a:r>
              <a:rPr lang="en-US" smtClean="0"/>
              <a:t>(Ritter et al., 2009)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thing you want to predict is categorical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answer is one of a set of categories, not a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CORRECT/WRONG (sometimes expressed as 0,1)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 REQUEST/WORKED EXAMPLE REQUEST/ATTEMPT TO SOLVE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DROP OUT/WON’T DROP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SELECT PROBLEM A,B,C,D,E,F, or G</a:t>
            </a:r>
          </a:p>
        </p:txBody>
      </p:sp>
    </p:spTree>
    <p:extLst>
      <p:ext uri="{BB962C8B-B14F-4D97-AF65-F5344CB8AC3E}">
        <p14:creationId xmlns:p14="http://schemas.microsoft.com/office/powerpoint/2010/main" val="228036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those labels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observations (take PSY503)</a:t>
            </a:r>
          </a:p>
          <a:p>
            <a:r>
              <a:rPr lang="en-US" dirty="0" smtClean="0"/>
              <a:t>Text replays (take PSY503)</a:t>
            </a:r>
          </a:p>
          <a:p>
            <a:r>
              <a:rPr lang="en-US" dirty="0" smtClean="0"/>
              <a:t>Post-test data (take PSY503)</a:t>
            </a:r>
          </a:p>
          <a:p>
            <a:r>
              <a:rPr lang="en-US" dirty="0" smtClean="0"/>
              <a:t>Tutor performance</a:t>
            </a:r>
          </a:p>
          <a:p>
            <a:r>
              <a:rPr lang="en-US" dirty="0" smtClean="0"/>
              <a:t>Survey data</a:t>
            </a:r>
          </a:p>
          <a:p>
            <a:r>
              <a:rPr lang="en-US" dirty="0" smtClean="0"/>
              <a:t>School records</a:t>
            </a:r>
          </a:p>
          <a:p>
            <a:r>
              <a:rPr lang="en-US" dirty="0" smtClean="0"/>
              <a:t>Where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0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9008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ENTERINGGIVEN	0.704		9		1		WRONG</a:t>
            </a:r>
          </a:p>
          <a:p>
            <a:r>
              <a:rPr lang="en-US">
                <a:latin typeface="Calibri" pitchFamily="34" charset="0"/>
              </a:rPr>
              <a:t>ENTERINGGIVEN	0.502		10		2		RIGHT	</a:t>
            </a:r>
          </a:p>
          <a:p>
            <a:r>
              <a:rPr lang="en-US">
                <a:latin typeface="Calibri" pitchFamily="34" charset="0"/>
              </a:rPr>
              <a:t>USEDIFFNUM	0.049		6		1		WRONG	</a:t>
            </a:r>
          </a:p>
          <a:p>
            <a:r>
              <a:rPr lang="en-US">
                <a:latin typeface="Calibri" pitchFamily="34" charset="0"/>
              </a:rPr>
              <a:t>ENTERINGGIVEN	0.967		7		3		RIGHT	</a:t>
            </a:r>
          </a:p>
          <a:p>
            <a:r>
              <a:rPr lang="en-US">
                <a:latin typeface="Calibri" pitchFamily="34" charset="0"/>
              </a:rPr>
              <a:t>REMOVECOEFF	0.792		16		1		WRONG	</a:t>
            </a:r>
          </a:p>
          <a:p>
            <a:r>
              <a:rPr lang="en-US">
                <a:latin typeface="Calibri" pitchFamily="34" charset="0"/>
              </a:rPr>
              <a:t>REMOVECOEFF	0.792		13		2		RIGHT	</a:t>
            </a:r>
          </a:p>
          <a:p>
            <a:r>
              <a:rPr lang="en-US">
                <a:latin typeface="Calibri" pitchFamily="34" charset="0"/>
              </a:rPr>
              <a:t>USEDIFFNUM	0.073		5		2		RIGHT	</a:t>
            </a:r>
          </a:p>
          <a:p>
            <a:r>
              <a:rPr lang="en-US">
                <a:latin typeface="Calibri" pitchFamily="34" charset="0"/>
              </a:rPr>
              <a:t>….	</a:t>
            </a:r>
          </a:p>
          <a:p>
            <a:r>
              <a:rPr lang="en-US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6310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Of course, usually there are more than 4 features</a:t>
            </a:r>
          </a:p>
          <a:p>
            <a:pPr eaLnBrk="1" hangingPunct="1"/>
            <a:r>
              <a:rPr lang="en-US" dirty="0" smtClean="0"/>
              <a:t>And more than 7 actions/data points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These days, 800,000 student actions, and 26 features, would be a medium-sized data set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32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4807</TotalTime>
  <Words>1392</Words>
  <Application>Microsoft Office PowerPoint</Application>
  <PresentationFormat>On-screen Show (4:3)</PresentationFormat>
  <Paragraphs>268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Advanced Methods and Analysis for the Learning and Social Sciences</vt:lpstr>
      <vt:lpstr>Today’s Class</vt:lpstr>
      <vt:lpstr>Prediction</vt:lpstr>
      <vt:lpstr>Two Key Types of Prediction</vt:lpstr>
      <vt:lpstr>Classification</vt:lpstr>
      <vt:lpstr>Where do those labels come from?</vt:lpstr>
      <vt:lpstr>Classification</vt:lpstr>
      <vt:lpstr>Classification</vt:lpstr>
      <vt:lpstr>Classification</vt:lpstr>
      <vt:lpstr>Classification</vt:lpstr>
      <vt:lpstr>Classification</vt:lpstr>
      <vt:lpstr>J48/C4.5</vt:lpstr>
      <vt:lpstr>Step Regression</vt:lpstr>
      <vt:lpstr>And of course…</vt:lpstr>
      <vt:lpstr>If there’s time at the end of class…</vt:lpstr>
      <vt:lpstr>Comments? Questions?</vt:lpstr>
      <vt:lpstr>What data set should you generally test on?</vt:lpstr>
      <vt:lpstr>What data set should you generally test on?</vt:lpstr>
      <vt:lpstr>What data set should you generally test on?</vt:lpstr>
      <vt:lpstr>The dangerous one (though still sometimes OK)</vt:lpstr>
      <vt:lpstr>The dangerous one (though still sometimes OK)</vt:lpstr>
      <vt:lpstr>The dangerous one (though still sometimes OK)</vt:lpstr>
      <vt:lpstr>The dangerous one (though still sometimes OK)</vt:lpstr>
      <vt:lpstr>K-fold cross validation (standard)</vt:lpstr>
      <vt:lpstr>K-fold cross validation (standard)</vt:lpstr>
      <vt:lpstr>K-fold cross validation (standard)</vt:lpstr>
      <vt:lpstr>K-fold cross validation (student-level)</vt:lpstr>
      <vt:lpstr>K-fold cross validation (student-level)</vt:lpstr>
      <vt:lpstr>K-fold or leave-one-out</vt:lpstr>
      <vt:lpstr>A data set from a different tutor</vt:lpstr>
      <vt:lpstr>An interesting alternative</vt:lpstr>
      <vt:lpstr>Worth noting</vt:lpstr>
      <vt:lpstr>Comments? Questions?</vt:lpstr>
      <vt:lpstr>Homework 3</vt:lpstr>
      <vt:lpstr>Homework 3</vt:lpstr>
      <vt:lpstr>Feature Engineering</vt:lpstr>
      <vt:lpstr>Assignment 4</vt:lpstr>
      <vt:lpstr>Comments? Questions?</vt:lpstr>
      <vt:lpstr>Next Class</vt:lpstr>
      <vt:lpstr>The End</vt:lpstr>
      <vt:lpstr>Bonus Slides</vt:lpstr>
      <vt:lpstr>BKT with Multiple Skills</vt:lpstr>
      <vt:lpstr>Conjunctive Model (Pardos et al., 2008)</vt:lpstr>
      <vt:lpstr>Koedinger et al.’s (2011) Conjunctive Model</vt:lpstr>
      <vt:lpstr>Koedinger et al.’s (2011) Conjunctive Model</vt:lpstr>
      <vt:lpstr>Koedinger et al.’s (2011) Conjunctive Model</vt:lpstr>
      <vt:lpstr>Other BKT Extensions?</vt:lpstr>
      <vt:lpstr>Many others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628</cp:revision>
  <dcterms:created xsi:type="dcterms:W3CDTF">2010-01-07T20:34:12Z</dcterms:created>
  <dcterms:modified xsi:type="dcterms:W3CDTF">2012-02-10T21:57:45Z</dcterms:modified>
</cp:coreProperties>
</file>