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433" r:id="rId3"/>
    <p:sldId id="454" r:id="rId4"/>
    <p:sldId id="455" r:id="rId5"/>
    <p:sldId id="434" r:id="rId6"/>
    <p:sldId id="436" r:id="rId7"/>
    <p:sldId id="435" r:id="rId8"/>
    <p:sldId id="437" r:id="rId9"/>
    <p:sldId id="438" r:id="rId10"/>
    <p:sldId id="439" r:id="rId11"/>
    <p:sldId id="440" r:id="rId12"/>
    <p:sldId id="441" r:id="rId13"/>
    <p:sldId id="442" r:id="rId14"/>
    <p:sldId id="443" r:id="rId15"/>
    <p:sldId id="444" r:id="rId16"/>
    <p:sldId id="445" r:id="rId17"/>
    <p:sldId id="446" r:id="rId18"/>
    <p:sldId id="447" r:id="rId19"/>
    <p:sldId id="456" r:id="rId20"/>
    <p:sldId id="448" r:id="rId21"/>
    <p:sldId id="449" r:id="rId22"/>
    <p:sldId id="450" r:id="rId23"/>
    <p:sldId id="452" r:id="rId24"/>
    <p:sldId id="453" r:id="rId25"/>
    <p:sldId id="451" r:id="rId26"/>
    <p:sldId id="457" r:id="rId27"/>
    <p:sldId id="41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90"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4/24/2018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15B9B1-4A60-4497-8B0C-3BFC9FCCD213}" type="datetimeFigureOut">
              <a:rPr lang="en-US" smtClean="0"/>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15B9B1-4A60-4497-8B0C-3BFC9FCCD213}" type="datetimeFigureOut">
              <a:rPr lang="en-US" smtClean="0"/>
              <a:t>4/24/2018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15B9B1-4A60-4497-8B0C-3BFC9FCCD213}" type="datetimeFigureOut">
              <a:rPr lang="en-US" smtClean="0"/>
              <a:t>4/24/2018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4/24/2018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4/24/2018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Big Data, Education, and Society</a:t>
            </a:r>
            <a:endParaRPr lang="en-US" dirty="0"/>
          </a:p>
        </p:txBody>
      </p:sp>
      <p:sp>
        <p:nvSpPr>
          <p:cNvPr id="3" name="Subtitle 2"/>
          <p:cNvSpPr>
            <a:spLocks noGrp="1"/>
          </p:cNvSpPr>
          <p:nvPr>
            <p:ph type="subTitle" idx="1"/>
          </p:nvPr>
        </p:nvSpPr>
        <p:spPr/>
        <p:txBody>
          <a:bodyPr/>
          <a:lstStyle/>
          <a:p>
            <a:r>
              <a:rPr lang="en-US" dirty="0" smtClean="0"/>
              <a:t>April 25, 2018</a:t>
            </a:r>
            <a:endParaRPr lang="en-US" dirty="0"/>
          </a:p>
        </p:txBody>
      </p:sp>
    </p:spTree>
    <p:extLst>
      <p:ext uri="{BB962C8B-B14F-4D97-AF65-F5344CB8AC3E}">
        <p14:creationId xmlns:p14="http://schemas.microsoft.com/office/powerpoint/2010/main" val="257289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Prinsloo &amp; Slade</a:t>
            </a:r>
            <a:endParaRPr lang="en-US" dirty="0"/>
          </a:p>
        </p:txBody>
      </p:sp>
      <p:sp>
        <p:nvSpPr>
          <p:cNvPr id="3" name="Content Placeholder 2"/>
          <p:cNvSpPr>
            <a:spLocks noGrp="1"/>
          </p:cNvSpPr>
          <p:nvPr>
            <p:ph idx="1"/>
          </p:nvPr>
        </p:nvSpPr>
        <p:spPr/>
        <p:txBody>
          <a:bodyPr/>
          <a:lstStyle/>
          <a:p>
            <a:r>
              <a:rPr lang="en-US" dirty="0" smtClean="0"/>
              <a:t>Argue for the importance of beneficence</a:t>
            </a:r>
            <a:br>
              <a:rPr lang="en-US" dirty="0" smtClean="0"/>
            </a:br>
            <a:r>
              <a:rPr lang="en-US" dirty="0" smtClean="0"/>
              <a:t>(without specifically using the term)</a:t>
            </a:r>
            <a:endParaRPr lang="en-US" dirty="0"/>
          </a:p>
        </p:txBody>
      </p:sp>
    </p:spTree>
    <p:extLst>
      <p:ext uri="{BB962C8B-B14F-4D97-AF65-F5344CB8AC3E}">
        <p14:creationId xmlns:p14="http://schemas.microsoft.com/office/powerpoint/2010/main" val="2657457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it ethical for a doctor to choose not to provide a beneficial treatment?</a:t>
            </a:r>
            <a:endParaRPr lang="en-US" dirty="0"/>
          </a:p>
        </p:txBody>
      </p:sp>
      <p:sp>
        <p:nvSpPr>
          <p:cNvPr id="3" name="Content Placeholder 2"/>
          <p:cNvSpPr>
            <a:spLocks noGrp="1"/>
          </p:cNvSpPr>
          <p:nvPr>
            <p:ph idx="1"/>
          </p:nvPr>
        </p:nvSpPr>
        <p:spPr/>
        <p:txBody>
          <a:bodyPr/>
          <a:lstStyle/>
          <a:p>
            <a:r>
              <a:rPr lang="en-US" dirty="0" smtClean="0"/>
              <a:t>And if so, under what circumstances?</a:t>
            </a:r>
            <a:endParaRPr lang="en-US" dirty="0"/>
          </a:p>
        </p:txBody>
      </p:sp>
    </p:spTree>
    <p:extLst>
      <p:ext uri="{BB962C8B-B14F-4D97-AF65-F5344CB8AC3E}">
        <p14:creationId xmlns:p14="http://schemas.microsoft.com/office/powerpoint/2010/main" val="3231589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Tuskegee Experiment</a:t>
            </a:r>
            <a:endParaRPr lang="en-US" dirty="0"/>
          </a:p>
        </p:txBody>
      </p:sp>
      <p:sp>
        <p:nvSpPr>
          <p:cNvPr id="3" name="Content Placeholder 2"/>
          <p:cNvSpPr>
            <a:spLocks noGrp="1"/>
          </p:cNvSpPr>
          <p:nvPr>
            <p:ph idx="1"/>
          </p:nvPr>
        </p:nvSpPr>
        <p:spPr/>
        <p:txBody>
          <a:bodyPr/>
          <a:lstStyle/>
          <a:p>
            <a:r>
              <a:rPr lang="en-US" dirty="0" smtClean="0"/>
              <a:t>Is everyone here familiar with this experiment?</a:t>
            </a:r>
          </a:p>
          <a:p>
            <a:endParaRPr lang="en-US" dirty="0"/>
          </a:p>
          <a:p>
            <a:r>
              <a:rPr lang="en-US" dirty="0" smtClean="0"/>
              <a:t>Would anyone here be willing to describe this experiment?</a:t>
            </a:r>
            <a:endParaRPr lang="en-US" dirty="0"/>
          </a:p>
        </p:txBody>
      </p:sp>
    </p:spTree>
    <p:extLst>
      <p:ext uri="{BB962C8B-B14F-4D97-AF65-F5344CB8AC3E}">
        <p14:creationId xmlns:p14="http://schemas.microsoft.com/office/powerpoint/2010/main" val="3004846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Clearly…</a:t>
            </a:r>
            <a:endParaRPr lang="en-US" dirty="0"/>
          </a:p>
        </p:txBody>
      </p:sp>
      <p:sp>
        <p:nvSpPr>
          <p:cNvPr id="3" name="Content Placeholder 2"/>
          <p:cNvSpPr>
            <a:spLocks noGrp="1"/>
          </p:cNvSpPr>
          <p:nvPr>
            <p:ph idx="1"/>
          </p:nvPr>
        </p:nvSpPr>
        <p:spPr/>
        <p:txBody>
          <a:bodyPr/>
          <a:lstStyle/>
          <a:p>
            <a:r>
              <a:rPr lang="en-US" dirty="0" smtClean="0"/>
              <a:t>The evidence in favor of learning analytics intervention is not on the scale of </a:t>
            </a:r>
          </a:p>
          <a:p>
            <a:r>
              <a:rPr lang="en-US" dirty="0" smtClean="0"/>
              <a:t>The evidence for penicillin curing syphilis in the 1940s</a:t>
            </a:r>
            <a:endParaRPr lang="en-US" dirty="0"/>
          </a:p>
        </p:txBody>
      </p:sp>
    </p:spTree>
    <p:extLst>
      <p:ext uri="{BB962C8B-B14F-4D97-AF65-F5344CB8AC3E}">
        <p14:creationId xmlns:p14="http://schemas.microsoft.com/office/powerpoint/2010/main" val="265975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a:t>
            </a:r>
            <a:endParaRPr lang="en-US" dirty="0"/>
          </a:p>
        </p:txBody>
      </p:sp>
      <p:sp>
        <p:nvSpPr>
          <p:cNvPr id="3" name="Content Placeholder 2"/>
          <p:cNvSpPr>
            <a:spLocks noGrp="1"/>
          </p:cNvSpPr>
          <p:nvPr>
            <p:ph idx="1"/>
          </p:nvPr>
        </p:nvSpPr>
        <p:spPr/>
        <p:txBody>
          <a:bodyPr>
            <a:normAutofit/>
          </a:bodyPr>
          <a:lstStyle/>
          <a:p>
            <a:r>
              <a:rPr lang="en-US" dirty="0" smtClean="0"/>
              <a:t>The history of syphilis treatment actually provides a good analogy</a:t>
            </a:r>
          </a:p>
          <a:p>
            <a:endParaRPr lang="en-US" dirty="0"/>
          </a:p>
          <a:p>
            <a:r>
              <a:rPr lang="en-US" dirty="0" smtClean="0"/>
              <a:t>Before the discovery of penicillin in 1940</a:t>
            </a:r>
          </a:p>
          <a:p>
            <a:r>
              <a:rPr lang="en-US" dirty="0" err="1" smtClean="0"/>
              <a:t>Arsphenamine</a:t>
            </a:r>
            <a:r>
              <a:rPr lang="en-US" dirty="0" smtClean="0"/>
              <a:t> (discovered 1907) and </a:t>
            </a:r>
            <a:r>
              <a:rPr lang="en-US" dirty="0" err="1" smtClean="0"/>
              <a:t>neosalvarsan</a:t>
            </a:r>
            <a:r>
              <a:rPr lang="en-US" dirty="0" smtClean="0"/>
              <a:t> (discovered 1910) cured syphilis</a:t>
            </a:r>
          </a:p>
          <a:p>
            <a:r>
              <a:rPr lang="en-US" dirty="0" smtClean="0"/>
              <a:t>They just had bad side effects, and were very difficult to store and administrate</a:t>
            </a:r>
            <a:endParaRPr lang="en-US" dirty="0"/>
          </a:p>
        </p:txBody>
      </p:sp>
    </p:spTree>
    <p:extLst>
      <p:ext uri="{BB962C8B-B14F-4D97-AF65-F5344CB8AC3E}">
        <p14:creationId xmlns:p14="http://schemas.microsoft.com/office/powerpoint/2010/main" val="441996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33 years</a:t>
            </a:r>
            <a:endParaRPr lang="en-US" dirty="0"/>
          </a:p>
        </p:txBody>
      </p:sp>
      <p:sp>
        <p:nvSpPr>
          <p:cNvPr id="3" name="Content Placeholder 2"/>
          <p:cNvSpPr>
            <a:spLocks noGrp="1"/>
          </p:cNvSpPr>
          <p:nvPr>
            <p:ph idx="1"/>
          </p:nvPr>
        </p:nvSpPr>
        <p:spPr/>
        <p:txBody>
          <a:bodyPr/>
          <a:lstStyle/>
          <a:p>
            <a:r>
              <a:rPr lang="en-US" dirty="0" smtClean="0"/>
              <a:t>From the first effective treatment</a:t>
            </a:r>
          </a:p>
          <a:p>
            <a:r>
              <a:rPr lang="en-US" dirty="0" smtClean="0"/>
              <a:t>To the first easy-to-use lower-side-effect effective treatment</a:t>
            </a:r>
          </a:p>
          <a:p>
            <a:pPr lvl="1"/>
            <a:r>
              <a:rPr lang="en-US" dirty="0" smtClean="0"/>
              <a:t>But 10% of patients still have negative reactions to penicillin</a:t>
            </a:r>
          </a:p>
          <a:p>
            <a:pPr lvl="1"/>
            <a:r>
              <a:rPr lang="en-US" dirty="0" smtClean="0"/>
              <a:t>And 0.015% of patients have anaphylactic reactions to penicillin</a:t>
            </a:r>
            <a:endParaRPr lang="en-US" dirty="0"/>
          </a:p>
        </p:txBody>
      </p:sp>
    </p:spTree>
    <p:extLst>
      <p:ext uri="{BB962C8B-B14F-4D97-AF65-F5344CB8AC3E}">
        <p14:creationId xmlns:p14="http://schemas.microsoft.com/office/powerpoint/2010/main" val="3177153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 Comments?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39006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good does it have to be?</a:t>
            </a:r>
            <a:endParaRPr lang="en-US" dirty="0"/>
          </a:p>
        </p:txBody>
      </p:sp>
      <p:sp>
        <p:nvSpPr>
          <p:cNvPr id="3" name="Content Placeholder 2"/>
          <p:cNvSpPr>
            <a:spLocks noGrp="1"/>
          </p:cNvSpPr>
          <p:nvPr>
            <p:ph idx="1"/>
          </p:nvPr>
        </p:nvSpPr>
        <p:spPr/>
        <p:txBody>
          <a:bodyPr/>
          <a:lstStyle/>
          <a:p>
            <a:r>
              <a:rPr lang="en-US" dirty="0" smtClean="0"/>
              <a:t>How effective/affordable/feasible does a treatment have to be, before we are ethically mandated to use it?</a:t>
            </a:r>
            <a:endParaRPr lang="en-US" dirty="0"/>
          </a:p>
        </p:txBody>
      </p:sp>
    </p:spTree>
    <p:extLst>
      <p:ext uri="{BB962C8B-B14F-4D97-AF65-F5344CB8AC3E}">
        <p14:creationId xmlns:p14="http://schemas.microsoft.com/office/powerpoint/2010/main" val="1207074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Clearly…</a:t>
            </a:r>
            <a:endParaRPr lang="en-US" dirty="0"/>
          </a:p>
        </p:txBody>
      </p:sp>
      <p:sp>
        <p:nvSpPr>
          <p:cNvPr id="3" name="Content Placeholder 2"/>
          <p:cNvSpPr>
            <a:spLocks noGrp="1"/>
          </p:cNvSpPr>
          <p:nvPr>
            <p:ph idx="1"/>
          </p:nvPr>
        </p:nvSpPr>
        <p:spPr/>
        <p:txBody>
          <a:bodyPr/>
          <a:lstStyle/>
          <a:p>
            <a:r>
              <a:rPr lang="en-US" dirty="0" smtClean="0"/>
              <a:t>A student dropping out of college with an average of $13,930 of debt (Brown, 2017) is in a better situation than someone with an untreated, deadly disease</a:t>
            </a:r>
          </a:p>
          <a:p>
            <a:endParaRPr lang="en-US" dirty="0"/>
          </a:p>
          <a:p>
            <a:r>
              <a:rPr lang="en-US" dirty="0" smtClean="0"/>
              <a:t>But it’s not exactly a positive thing either</a:t>
            </a:r>
            <a:endParaRPr lang="en-US" dirty="0"/>
          </a:p>
        </p:txBody>
      </p:sp>
    </p:spTree>
    <p:extLst>
      <p:ext uri="{BB962C8B-B14F-4D97-AF65-F5344CB8AC3E}">
        <p14:creationId xmlns:p14="http://schemas.microsoft.com/office/powerpoint/2010/main" val="2690036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 Comments?</a:t>
            </a:r>
            <a:endParaRPr lang="en-US" dirty="0"/>
          </a:p>
        </p:txBody>
      </p:sp>
      <p:sp>
        <p:nvSpPr>
          <p:cNvPr id="3" name="Content Placeholder 2"/>
          <p:cNvSpPr>
            <a:spLocks noGrp="1"/>
          </p:cNvSpPr>
          <p:nvPr>
            <p:ph idx="1"/>
          </p:nvPr>
        </p:nvSpPr>
        <p:spPr/>
        <p:txBody>
          <a:bodyPr/>
          <a:lstStyle/>
          <a:p>
            <a:r>
              <a:rPr lang="en-US" dirty="0" smtClean="0"/>
              <a:t>Where is the cut-off of harm before we are obliged to act?</a:t>
            </a:r>
            <a:endParaRPr lang="en-US" dirty="0"/>
          </a:p>
        </p:txBody>
      </p:sp>
    </p:spTree>
    <p:extLst>
      <p:ext uri="{BB962C8B-B14F-4D97-AF65-F5344CB8AC3E}">
        <p14:creationId xmlns:p14="http://schemas.microsoft.com/office/powerpoint/2010/main" val="2671624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4</a:t>
            </a:r>
            <a:endParaRPr lang="en-US" dirty="0"/>
          </a:p>
        </p:txBody>
      </p:sp>
      <p:sp>
        <p:nvSpPr>
          <p:cNvPr id="3" name="Content Placeholder 2"/>
          <p:cNvSpPr>
            <a:spLocks noGrp="1"/>
          </p:cNvSpPr>
          <p:nvPr>
            <p:ph idx="1"/>
          </p:nvPr>
        </p:nvSpPr>
        <p:spPr/>
        <p:txBody>
          <a:bodyPr/>
          <a:lstStyle/>
          <a:p>
            <a:r>
              <a:rPr lang="en-US" dirty="0" smtClean="0"/>
              <a:t>Any questions about </a:t>
            </a:r>
            <a:r>
              <a:rPr lang="en-US" smtClean="0"/>
              <a:t>assignment 4?</a:t>
            </a:r>
            <a:endParaRPr lang="en-US" dirty="0" smtClean="0"/>
          </a:p>
          <a:p>
            <a:endParaRPr lang="en-US" dirty="0"/>
          </a:p>
        </p:txBody>
      </p:sp>
    </p:spTree>
    <p:extLst>
      <p:ext uri="{BB962C8B-B14F-4D97-AF65-F5344CB8AC3E}">
        <p14:creationId xmlns:p14="http://schemas.microsoft.com/office/powerpoint/2010/main" val="4047835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Prinsloo &amp; Slade differentiate</a:t>
            </a:r>
            <a:endParaRPr lang="en-US" dirty="0"/>
          </a:p>
        </p:txBody>
      </p:sp>
      <p:sp>
        <p:nvSpPr>
          <p:cNvPr id="3" name="Content Placeholder 2"/>
          <p:cNvSpPr>
            <a:spLocks noGrp="1"/>
          </p:cNvSpPr>
          <p:nvPr>
            <p:ph idx="1"/>
          </p:nvPr>
        </p:nvSpPr>
        <p:spPr/>
        <p:txBody>
          <a:bodyPr/>
          <a:lstStyle/>
          <a:p>
            <a:r>
              <a:rPr lang="en-US" dirty="0" smtClean="0"/>
              <a:t>Current legal obligations to act</a:t>
            </a:r>
          </a:p>
          <a:p>
            <a:endParaRPr lang="en-US" dirty="0"/>
          </a:p>
          <a:p>
            <a:r>
              <a:rPr lang="en-US" dirty="0" smtClean="0"/>
              <a:t>Moral and potential future obligations to act</a:t>
            </a:r>
            <a:endParaRPr lang="en-US" dirty="0"/>
          </a:p>
        </p:txBody>
      </p:sp>
    </p:spTree>
    <p:extLst>
      <p:ext uri="{BB962C8B-B14F-4D97-AF65-F5344CB8AC3E}">
        <p14:creationId xmlns:p14="http://schemas.microsoft.com/office/powerpoint/2010/main" val="300084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legal obligations to act</a:t>
            </a:r>
            <a:br>
              <a:rPr lang="en-US" dirty="0" smtClean="0"/>
            </a:br>
            <a:r>
              <a:rPr lang="en-US" dirty="0" smtClean="0"/>
              <a:t>(Prinsloo &amp; Slade, 2017)</a:t>
            </a:r>
            <a:endParaRPr lang="en-US" dirty="0"/>
          </a:p>
        </p:txBody>
      </p:sp>
      <p:sp>
        <p:nvSpPr>
          <p:cNvPr id="3" name="Content Placeholder 2"/>
          <p:cNvSpPr>
            <a:spLocks noGrp="1"/>
          </p:cNvSpPr>
          <p:nvPr>
            <p:ph idx="1"/>
          </p:nvPr>
        </p:nvSpPr>
        <p:spPr/>
        <p:txBody>
          <a:bodyPr/>
          <a:lstStyle/>
          <a:p>
            <a:r>
              <a:rPr lang="en-US" dirty="0" smtClean="0"/>
              <a:t>Equitable access for students with disabilities</a:t>
            </a:r>
          </a:p>
          <a:p>
            <a:r>
              <a:rPr lang="en-US" dirty="0" smtClean="0"/>
              <a:t>Preventing discrimination</a:t>
            </a:r>
          </a:p>
          <a:p>
            <a:r>
              <a:rPr lang="en-US" dirty="0" smtClean="0"/>
              <a:t>Preventing bullying</a:t>
            </a:r>
          </a:p>
          <a:p>
            <a:r>
              <a:rPr lang="en-US" dirty="0" smtClean="0"/>
              <a:t>Preventing suicide</a:t>
            </a:r>
          </a:p>
          <a:p>
            <a:endParaRPr lang="en-US" dirty="0"/>
          </a:p>
          <a:p>
            <a:r>
              <a:rPr lang="en-US" dirty="0" smtClean="0"/>
              <a:t>What else do we have legal mandates to do (as opposed to </a:t>
            </a:r>
            <a:r>
              <a:rPr lang="en-US" i="1" dirty="0" smtClean="0"/>
              <a:t>not</a:t>
            </a:r>
            <a:r>
              <a:rPr lang="en-US" dirty="0" smtClean="0"/>
              <a:t> doing) in the USA or other countries?</a:t>
            </a:r>
          </a:p>
        </p:txBody>
      </p:sp>
    </p:spTree>
    <p:extLst>
      <p:ext uri="{BB962C8B-B14F-4D97-AF65-F5344CB8AC3E}">
        <p14:creationId xmlns:p14="http://schemas.microsoft.com/office/powerpoint/2010/main" val="1138843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British/South African universities tend to focus energy on students with medium risk of dropping out</a:t>
            </a:r>
          </a:p>
          <a:p>
            <a:r>
              <a:rPr lang="en-US" dirty="0" smtClean="0"/>
              <a:t>American K-12 institutions tend to focus energy on students with high risk of failing standardized examinations</a:t>
            </a:r>
          </a:p>
          <a:p>
            <a:endParaRPr lang="en-US" dirty="0"/>
          </a:p>
          <a:p>
            <a:r>
              <a:rPr lang="en-US" dirty="0" smtClean="0"/>
              <a:t>Are these the right places to allocate our efforts?</a:t>
            </a:r>
            <a:endParaRPr lang="en-US" dirty="0"/>
          </a:p>
        </p:txBody>
      </p:sp>
    </p:spTree>
    <p:extLst>
      <p:ext uri="{BB962C8B-B14F-4D97-AF65-F5344CB8AC3E}">
        <p14:creationId xmlns:p14="http://schemas.microsoft.com/office/powerpoint/2010/main" val="31593089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r>
              <a:rPr lang="en-US" dirty="0" smtClean="0"/>
              <a:t>Is student success primarily the student’s responsibility or the institution’s responsibility? </a:t>
            </a:r>
          </a:p>
          <a:p>
            <a:pPr marL="0" indent="0">
              <a:buNone/>
            </a:pPr>
            <a:endParaRPr lang="en-US" dirty="0" smtClean="0"/>
          </a:p>
        </p:txBody>
      </p:sp>
    </p:spTree>
    <p:extLst>
      <p:ext uri="{BB962C8B-B14F-4D97-AF65-F5344CB8AC3E}">
        <p14:creationId xmlns:p14="http://schemas.microsoft.com/office/powerpoint/2010/main" val="3986155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r>
              <a:rPr lang="en-US" dirty="0" smtClean="0"/>
              <a:t>How do we help students build their own success and take responsibility for it, in the long-term?</a:t>
            </a:r>
          </a:p>
          <a:p>
            <a:endParaRPr lang="en-US" dirty="0"/>
          </a:p>
          <a:p>
            <a:r>
              <a:rPr lang="en-US" dirty="0" smtClean="0"/>
              <a:t>Is there a danger of analytics interventions simply serving as a stop-gap or scaffold that students depend on</a:t>
            </a:r>
            <a:endParaRPr lang="en-US" dirty="0"/>
          </a:p>
        </p:txBody>
      </p:sp>
    </p:spTree>
    <p:extLst>
      <p:ext uri="{BB962C8B-B14F-4D97-AF65-F5344CB8AC3E}">
        <p14:creationId xmlns:p14="http://schemas.microsoft.com/office/powerpoint/2010/main" val="9025434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Given the varying costs of</a:t>
            </a:r>
          </a:p>
          <a:p>
            <a:pPr lvl="1"/>
            <a:r>
              <a:rPr lang="en-US" dirty="0" smtClean="0"/>
              <a:t>Research &amp; Development</a:t>
            </a:r>
          </a:p>
          <a:p>
            <a:pPr lvl="1"/>
            <a:r>
              <a:rPr lang="en-US" dirty="0" smtClean="0"/>
              <a:t>Smaller class sizes</a:t>
            </a:r>
          </a:p>
          <a:p>
            <a:pPr lvl="1"/>
            <a:r>
              <a:rPr lang="en-US" dirty="0" smtClean="0"/>
              <a:t>Smaller teaching loads</a:t>
            </a:r>
          </a:p>
          <a:p>
            <a:pPr lvl="1"/>
            <a:r>
              <a:rPr lang="en-US" dirty="0" smtClean="0"/>
              <a:t>Personal or phone interventions by mentors/non-instructors</a:t>
            </a:r>
          </a:p>
          <a:p>
            <a:pPr lvl="1"/>
            <a:r>
              <a:rPr lang="en-US" dirty="0" smtClean="0"/>
              <a:t>Creating reports for students</a:t>
            </a:r>
          </a:p>
          <a:p>
            <a:pPr lvl="1"/>
            <a:endParaRPr lang="en-US" dirty="0"/>
          </a:p>
          <a:p>
            <a:r>
              <a:rPr lang="en-US" dirty="0" smtClean="0"/>
              <a:t>How do we determine the right blend across students?</a:t>
            </a:r>
          </a:p>
          <a:p>
            <a:pPr lvl="1"/>
            <a:endParaRPr lang="en-US" dirty="0" smtClean="0"/>
          </a:p>
          <a:p>
            <a:pPr lvl="1"/>
            <a:endParaRPr lang="en-US" dirty="0"/>
          </a:p>
        </p:txBody>
      </p:sp>
    </p:spTree>
    <p:extLst>
      <p:ext uri="{BB962C8B-B14F-4D97-AF65-F5344CB8AC3E}">
        <p14:creationId xmlns:p14="http://schemas.microsoft.com/office/powerpoint/2010/main" val="42403036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thoughts and comments?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886043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office hours</a:t>
            </a:r>
            <a:endParaRPr lang="en-US" dirty="0"/>
          </a:p>
        </p:txBody>
      </p:sp>
      <p:sp>
        <p:nvSpPr>
          <p:cNvPr id="3" name="Content Placeholder 2"/>
          <p:cNvSpPr>
            <a:spLocks noGrp="1"/>
          </p:cNvSpPr>
          <p:nvPr>
            <p:ph idx="1"/>
          </p:nvPr>
        </p:nvSpPr>
        <p:spPr/>
        <p:txBody>
          <a:bodyPr/>
          <a:lstStyle/>
          <a:p>
            <a:r>
              <a:rPr lang="en-US" dirty="0" smtClean="0"/>
              <a:t>5/3 DIFFERENT DAY 10am-11am</a:t>
            </a:r>
          </a:p>
          <a:p>
            <a:endParaRPr lang="en-US" dirty="0"/>
          </a:p>
        </p:txBody>
      </p:sp>
    </p:spTree>
    <p:extLst>
      <p:ext uri="{BB962C8B-B14F-4D97-AF65-F5344CB8AC3E}">
        <p14:creationId xmlns:p14="http://schemas.microsoft.com/office/powerpoint/2010/main" val="1391496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Algorithms express value judgments (Kraemer et al., 2011)</a:t>
            </a:r>
            <a:endParaRPr lang="en-US" dirty="0"/>
          </a:p>
        </p:txBody>
      </p:sp>
      <p:sp>
        <p:nvSpPr>
          <p:cNvPr id="3" name="Content Placeholder 2"/>
          <p:cNvSpPr>
            <a:spLocks noGrp="1"/>
          </p:cNvSpPr>
          <p:nvPr>
            <p:ph idx="1"/>
          </p:nvPr>
        </p:nvSpPr>
        <p:spPr/>
        <p:txBody>
          <a:bodyPr/>
          <a:lstStyle/>
          <a:p>
            <a:r>
              <a:rPr lang="en-US" dirty="0" smtClean="0"/>
              <a:t>The cost-benefit analysis on false positives and false negatives inherently involve value judgments</a:t>
            </a:r>
          </a:p>
          <a:p>
            <a:endParaRPr lang="en-US" dirty="0"/>
          </a:p>
          <a:p>
            <a:r>
              <a:rPr lang="en-US" dirty="0" smtClean="0"/>
              <a:t>What is the cost of wasting an instructor and student’s time?</a:t>
            </a:r>
          </a:p>
          <a:p>
            <a:r>
              <a:rPr lang="en-US" dirty="0" smtClean="0"/>
              <a:t>What is the potential benefit to a student and the institution from a successful intervention?</a:t>
            </a:r>
            <a:endParaRPr lang="en-US" dirty="0"/>
          </a:p>
        </p:txBody>
      </p:sp>
    </p:spTree>
    <p:extLst>
      <p:ext uri="{BB962C8B-B14F-4D97-AF65-F5344CB8AC3E}">
        <p14:creationId xmlns:p14="http://schemas.microsoft.com/office/powerpoint/2010/main" val="2741899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Algorithms express value judgments (Kraemer et al., 2011)</a:t>
            </a:r>
            <a:endParaRPr lang="en-US" dirty="0"/>
          </a:p>
        </p:txBody>
      </p:sp>
      <p:sp>
        <p:nvSpPr>
          <p:cNvPr id="3" name="Content Placeholder 2"/>
          <p:cNvSpPr>
            <a:spLocks noGrp="1"/>
          </p:cNvSpPr>
          <p:nvPr>
            <p:ph idx="1"/>
          </p:nvPr>
        </p:nvSpPr>
        <p:spPr/>
        <p:txBody>
          <a:bodyPr/>
          <a:lstStyle/>
          <a:p>
            <a:r>
              <a:rPr lang="en-US" dirty="0" smtClean="0"/>
              <a:t>The selection of thresholds for algorithms impact those cost-benefit analyses</a:t>
            </a:r>
          </a:p>
          <a:p>
            <a:endParaRPr lang="en-US" dirty="0"/>
          </a:p>
          <a:p>
            <a:r>
              <a:rPr lang="en-US" dirty="0" smtClean="0"/>
              <a:t>Intervene when the student is at 60% risk?</a:t>
            </a:r>
          </a:p>
          <a:p>
            <a:r>
              <a:rPr lang="en-US" dirty="0" smtClean="0"/>
              <a:t>Intervene when the student is at 30% risk?</a:t>
            </a:r>
            <a:endParaRPr lang="en-US" dirty="0"/>
          </a:p>
        </p:txBody>
      </p:sp>
    </p:spTree>
    <p:extLst>
      <p:ext uri="{BB962C8B-B14F-4D97-AF65-F5344CB8AC3E}">
        <p14:creationId xmlns:p14="http://schemas.microsoft.com/office/powerpoint/2010/main" val="439170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Beneficence</a:t>
            </a:r>
            <a:br>
              <a:rPr lang="en-US" dirty="0" smtClean="0"/>
            </a:br>
            <a:r>
              <a:rPr lang="en-US" dirty="0"/>
              <a:t>(</a:t>
            </a:r>
            <a:r>
              <a:rPr lang="en-US" dirty="0" err="1"/>
              <a:t>Pantilat</a:t>
            </a:r>
            <a:r>
              <a:rPr lang="en-US" dirty="0"/>
              <a:t>, 2008</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‘Beneficence </a:t>
            </a:r>
            <a:r>
              <a:rPr lang="en-US" dirty="0"/>
              <a:t>is action that is done for the benefit of others. Beneficent actions can be taken to help prevent or remove harms or to simply improve the situation of others</a:t>
            </a:r>
            <a:r>
              <a:rPr lang="en-US" dirty="0" smtClean="0"/>
              <a:t>.’ </a:t>
            </a:r>
            <a:r>
              <a:rPr lang="en-US" dirty="0"/>
              <a:t>      </a:t>
            </a:r>
          </a:p>
          <a:p>
            <a:pPr marL="0" indent="0">
              <a:buNone/>
            </a:pP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429858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Beneficence</a:t>
            </a:r>
            <a:br>
              <a:rPr lang="en-US" dirty="0"/>
            </a:br>
            <a:r>
              <a:rPr lang="en-US" dirty="0"/>
              <a:t>(</a:t>
            </a:r>
            <a:r>
              <a:rPr lang="en-US" dirty="0" err="1"/>
              <a:t>Pantilat</a:t>
            </a:r>
            <a:r>
              <a:rPr lang="en-US" dirty="0"/>
              <a:t>, 2008)</a:t>
            </a:r>
          </a:p>
        </p:txBody>
      </p:sp>
      <p:sp>
        <p:nvSpPr>
          <p:cNvPr id="3" name="Content Placeholder 2"/>
          <p:cNvSpPr>
            <a:spLocks noGrp="1"/>
          </p:cNvSpPr>
          <p:nvPr>
            <p:ph idx="1"/>
          </p:nvPr>
        </p:nvSpPr>
        <p:spPr/>
        <p:txBody>
          <a:bodyPr>
            <a:normAutofit fontScale="70000" lnSpcReduction="20000"/>
          </a:bodyPr>
          <a:lstStyle/>
          <a:p>
            <a:r>
              <a:rPr lang="en-US" dirty="0" smtClean="0"/>
              <a:t>‘Physicians </a:t>
            </a:r>
            <a:r>
              <a:rPr lang="en-US" dirty="0"/>
              <a:t>are expected to refrain from causing harm, but they also have an obligation to help their patients. Ethicists often distinguish between obligatory and ideal beneficence. Ideal beneficence comprises extreme acts of generosity or attempts to benefit others on all possible occasions. Physicians are not necessarily expected to live up to this broad definition of beneficence. However, the goal of medicine is to promote the welfare of patients, and physicians possess skills and knowledge that enable them to assist others. Due to the nature of the relationship between physicians and patients, doctors do have an obligation to 1) prevent and remove harms, and 2) weigh and balance possible benefits against possible risks of an action. Beneficence can also include protecting and defending the rights of others, rescuing persons who are in danger, and helping individuals with disabilities</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2042034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Non-maleficence</a:t>
            </a:r>
            <a:br>
              <a:rPr lang="en-US" dirty="0" smtClean="0"/>
            </a:br>
            <a:r>
              <a:rPr lang="en-US" dirty="0"/>
              <a:t>(</a:t>
            </a:r>
            <a:r>
              <a:rPr lang="en-US" dirty="0" err="1"/>
              <a:t>Pantilat</a:t>
            </a:r>
            <a:r>
              <a:rPr lang="en-US" dirty="0"/>
              <a:t>, 2008</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‘Non-maleficence </a:t>
            </a:r>
            <a:r>
              <a:rPr lang="en-US" dirty="0"/>
              <a:t>means to “do no harm.” Physicians must refrain from providing ineffective treatments or acting with malice toward patients.  This principle, however, offers little useful guidance to physicians since many beneficial therapies also have serious risks.  The pertinent ethical issue is whether the benefits outweigh the burdens</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699406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Non-maleficence</a:t>
            </a:r>
            <a:br>
              <a:rPr lang="en-US" dirty="0" smtClean="0"/>
            </a:br>
            <a:r>
              <a:rPr lang="en-US" dirty="0"/>
              <a:t>(</a:t>
            </a:r>
            <a:r>
              <a:rPr lang="en-US" dirty="0" err="1"/>
              <a:t>Pantilat</a:t>
            </a:r>
            <a:r>
              <a:rPr lang="en-US" dirty="0"/>
              <a:t>, 2008</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r>
              <a:rPr lang="en-US" i="1" dirty="0" smtClean="0"/>
              <a:t>‘</a:t>
            </a:r>
            <a:r>
              <a:rPr lang="en-US" dirty="0" smtClean="0"/>
              <a:t>Physicians </a:t>
            </a:r>
            <a:r>
              <a:rPr lang="en-US" dirty="0"/>
              <a:t>should not provide ineffective treatments to patients as these offer risk with no possibility of benefit and thus have a chance of harming patients.  In addition, physicians must not do anything that would purposely harm patients without the action being balanced by proportional benefit.  Because many medications, procedures, and interventions cause harm in addition to benefit, the principle of non-maleficence provides little concrete guidance in the care of patients.  Where this principle is most helpful is when it is balanced against beneficence. In this context non-maleficence posits that the risks of treatment (harm) must be understood in light of the potential benefits.  Ultimately, the patient must decide whether the potential benefits outweigh the potential harms</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581271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Much of the discussion of learning analytics</a:t>
            </a:r>
            <a:endParaRPr lang="en-US" dirty="0"/>
          </a:p>
        </p:txBody>
      </p:sp>
      <p:sp>
        <p:nvSpPr>
          <p:cNvPr id="3" name="Content Placeholder 2"/>
          <p:cNvSpPr>
            <a:spLocks noGrp="1"/>
          </p:cNvSpPr>
          <p:nvPr>
            <p:ph idx="1"/>
          </p:nvPr>
        </p:nvSpPr>
        <p:spPr/>
        <p:txBody>
          <a:bodyPr/>
          <a:lstStyle/>
          <a:p>
            <a:r>
              <a:rPr lang="en-US" dirty="0" smtClean="0"/>
              <a:t>Focuses on non-maleficence</a:t>
            </a:r>
            <a:endParaRPr lang="en-US" dirty="0"/>
          </a:p>
        </p:txBody>
      </p:sp>
    </p:spTree>
    <p:extLst>
      <p:ext uri="{BB962C8B-B14F-4D97-AF65-F5344CB8AC3E}">
        <p14:creationId xmlns:p14="http://schemas.microsoft.com/office/powerpoint/2010/main" val="4501593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2664</TotalTime>
  <Words>808</Words>
  <Application>Microsoft Office PowerPoint</Application>
  <PresentationFormat>On-screen Show (4:3)</PresentationFormat>
  <Paragraphs>90</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Big Data, Education, and Society</vt:lpstr>
      <vt:lpstr>Assignment 4</vt:lpstr>
      <vt:lpstr>Algorithms express value judgments (Kraemer et al., 2011)</vt:lpstr>
      <vt:lpstr>Algorithms express value judgments (Kraemer et al., 2011)</vt:lpstr>
      <vt:lpstr>Beneficence (Pantilat, 2008)</vt:lpstr>
      <vt:lpstr>Beneficence (Pantilat, 2008)</vt:lpstr>
      <vt:lpstr>Non-maleficence (Pantilat, 2008)</vt:lpstr>
      <vt:lpstr>Non-maleficence (Pantilat, 2008)</vt:lpstr>
      <vt:lpstr>Much of the discussion of learning analytics</vt:lpstr>
      <vt:lpstr>But Prinsloo &amp; Slade</vt:lpstr>
      <vt:lpstr>Is it ethical for a doctor to choose not to provide a beneficial treatment?</vt:lpstr>
      <vt:lpstr>Tuskegee Experiment</vt:lpstr>
      <vt:lpstr>Clearly…</vt:lpstr>
      <vt:lpstr>But…</vt:lpstr>
      <vt:lpstr>33 years</vt:lpstr>
      <vt:lpstr>Thoughts? Comments?</vt:lpstr>
      <vt:lpstr>How good does it have to be?</vt:lpstr>
      <vt:lpstr>Clearly…</vt:lpstr>
      <vt:lpstr>Thoughts? Comments?</vt:lpstr>
      <vt:lpstr>Prinsloo &amp; Slade differentiate</vt:lpstr>
      <vt:lpstr>Current legal obligations to act (Prinsloo &amp; Slade, 2017)</vt:lpstr>
      <vt:lpstr>Questions</vt:lpstr>
      <vt:lpstr>Questions</vt:lpstr>
      <vt:lpstr>Questions</vt:lpstr>
      <vt:lpstr>Questions</vt:lpstr>
      <vt:lpstr>Other thoughts and comments?</vt:lpstr>
      <vt:lpstr>Upcoming office hours</vt:lpstr>
    </vt:vector>
  </TitlesOfParts>
  <Company>Worcester Polytechnic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Ryan Baker</cp:lastModifiedBy>
  <cp:revision>274</cp:revision>
  <dcterms:created xsi:type="dcterms:W3CDTF">2013-08-27T11:33:40Z</dcterms:created>
  <dcterms:modified xsi:type="dcterms:W3CDTF">2018-04-24T12:28:29Z</dcterms:modified>
</cp:coreProperties>
</file>