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410" r:id="rId3"/>
    <p:sldId id="412" r:id="rId4"/>
    <p:sldId id="404" r:id="rId5"/>
    <p:sldId id="405" r:id="rId6"/>
    <p:sldId id="406" r:id="rId7"/>
    <p:sldId id="409" r:id="rId8"/>
    <p:sldId id="394" r:id="rId9"/>
    <p:sldId id="431" r:id="rId10"/>
    <p:sldId id="432" r:id="rId11"/>
    <p:sldId id="433" r:id="rId12"/>
    <p:sldId id="413" r:id="rId13"/>
    <p:sldId id="414" r:id="rId14"/>
    <p:sldId id="415" r:id="rId15"/>
    <p:sldId id="434" r:id="rId16"/>
    <p:sldId id="296" r:id="rId17"/>
    <p:sldId id="416" r:id="rId18"/>
    <p:sldId id="419" r:id="rId19"/>
    <p:sldId id="417" r:id="rId20"/>
    <p:sldId id="420" r:id="rId21"/>
    <p:sldId id="421" r:id="rId22"/>
    <p:sldId id="422" r:id="rId23"/>
    <p:sldId id="423" r:id="rId24"/>
    <p:sldId id="424" r:id="rId25"/>
    <p:sldId id="425" r:id="rId26"/>
    <p:sldId id="426" r:id="rId27"/>
    <p:sldId id="430" r:id="rId28"/>
    <p:sldId id="418" r:id="rId29"/>
    <p:sldId id="427" r:id="rId30"/>
    <p:sldId id="428" r:id="rId31"/>
    <p:sldId id="429" r:id="rId32"/>
    <p:sldId id="41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7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9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01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23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91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997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68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Data, Education, and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24,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Online reading platform; profile users based on behaviors and reading choices; recommend books they may like and set schedule</a:t>
            </a:r>
          </a:p>
          <a:p>
            <a:r>
              <a:rPr lang="en-US" dirty="0" smtClean="0"/>
              <a:t>Forecast future reading interests</a:t>
            </a:r>
          </a:p>
          <a:p>
            <a:r>
              <a:rPr lang="en-US" dirty="0" smtClean="0"/>
              <a:t>Automated essay grader; more than just grammar and spelling checker; richer features</a:t>
            </a:r>
          </a:p>
          <a:p>
            <a:r>
              <a:rPr lang="en-US" dirty="0" smtClean="0"/>
              <a:t>Learning through games; get open-ended feedback from players for iterative refinement</a:t>
            </a:r>
          </a:p>
          <a:p>
            <a:r>
              <a:rPr lang="en-US" dirty="0" smtClean="0"/>
              <a:t>Simulation-based intelligent tutor that induces stress or frustration and recognizes responses to tailor skills to be taught to them</a:t>
            </a:r>
          </a:p>
          <a:p>
            <a:r>
              <a:rPr lang="en-US" dirty="0" smtClean="0"/>
              <a:t>Improve instructor/professor skills/quality using adaptive learning/data</a:t>
            </a:r>
          </a:p>
          <a:p>
            <a:r>
              <a:rPr lang="en-US" dirty="0" smtClean="0"/>
              <a:t>English learning app based on social and emotional learning; whole child, satisfying life; self-awareness, self-management. Monitor data.</a:t>
            </a:r>
          </a:p>
        </p:txBody>
      </p:sp>
    </p:spTree>
    <p:extLst>
      <p:ext uri="{BB962C8B-B14F-4D97-AF65-F5344CB8AC3E}">
        <p14:creationId xmlns:p14="http://schemas.microsoft.com/office/powerpoint/2010/main" val="462581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App that takes public crime data to alert students and schools about nearby crime; route home re-directs students away from crime area</a:t>
            </a:r>
          </a:p>
          <a:p>
            <a:r>
              <a:rPr lang="en-US" dirty="0" smtClean="0"/>
              <a:t>Nutritional literacy app; promotes recipes and articles using participant data and needs</a:t>
            </a:r>
          </a:p>
          <a:p>
            <a:r>
              <a:rPr lang="en-US" dirty="0" smtClean="0"/>
              <a:t>Help new teacher better adapt to teaching; social media data – what kind of support do they need? Use to target professional development</a:t>
            </a:r>
          </a:p>
          <a:p>
            <a:r>
              <a:rPr lang="en-US" dirty="0" smtClean="0"/>
              <a:t>Use student data to better support teacher PD</a:t>
            </a:r>
          </a:p>
          <a:p>
            <a:r>
              <a:rPr lang="en-US" dirty="0" smtClean="0"/>
              <a:t>Help teachers with classroom planning with student data; help teachers set goals and check if they are on the right track</a:t>
            </a:r>
          </a:p>
          <a:p>
            <a:r>
              <a:rPr lang="en-US" dirty="0" smtClean="0"/>
              <a:t>PD is given to faculty and nothing actually happens; perhaps quality survey later – survey quality is terrible. Use data to measure change in classroom behavior or online behavior and see if training makes an impact</a:t>
            </a:r>
          </a:p>
          <a:p>
            <a:r>
              <a:rPr lang="en-US" dirty="0" smtClean="0"/>
              <a:t>Track performance during language learning to compare and match language learning partners in real-time</a:t>
            </a:r>
          </a:p>
        </p:txBody>
      </p:sp>
    </p:spTree>
    <p:extLst>
      <p:ext uri="{BB962C8B-B14F-4D97-AF65-F5344CB8AC3E}">
        <p14:creationId xmlns:p14="http://schemas.microsoft.com/office/powerpoint/2010/main" val="2263884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does not yet have a group, </a:t>
            </a:r>
            <a:br>
              <a:rPr lang="en-US" dirty="0" smtClean="0"/>
            </a:br>
            <a:r>
              <a:rPr lang="en-US" dirty="0" smtClean="0"/>
              <a:t>but wants a group?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55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have 15 minutes to discuss possible group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 commitments required, just collaborations</a:t>
            </a:r>
          </a:p>
          <a:p>
            <a:endParaRPr lang="en-US" dirty="0"/>
          </a:p>
          <a:p>
            <a:r>
              <a:rPr lang="en-US" dirty="0" smtClean="0"/>
              <a:t>If you are sure you already have a group, talk with them</a:t>
            </a:r>
          </a:p>
          <a:p>
            <a:endParaRPr lang="en-US" dirty="0"/>
          </a:p>
          <a:p>
            <a:r>
              <a:rPr lang="en-US" dirty="0" smtClean="0"/>
              <a:t>If you are sure you don’t want a group, you have my permission to read Facebook/Instagram/Pinterest/Whatever-You-Young-uns-Are-Surfing-in-2018-Arrrrr for 15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36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Anyone who has a new project idea compared to the last time they spoke to the class is invited to share their project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5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Adaptive online learning environment teaching emergency preparedness, adapting to student reaction to system, misconceptions about situations, feedback about how to respond; real situation</a:t>
            </a:r>
          </a:p>
          <a:p>
            <a:r>
              <a:rPr lang="en-US" dirty="0" smtClean="0"/>
              <a:t>Tie student test score data to credentialing organization to rank institutions</a:t>
            </a:r>
          </a:p>
          <a:p>
            <a:r>
              <a:rPr lang="en-US" dirty="0" smtClean="0"/>
              <a:t>Put the right information in front of parents about kids academic development, eating fruits and vegetables, getting in trouble – push notifications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217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 Concerns? Comments?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2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discuss the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25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discuss the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Analytics, Educational Data Mining</a:t>
            </a:r>
          </a:p>
          <a:p>
            <a:endParaRPr lang="en-US" dirty="0"/>
          </a:p>
          <a:p>
            <a:r>
              <a:rPr lang="en-US" dirty="0" smtClean="0"/>
              <a:t>Can be treated as interchangeable for the purposes of this class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5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discuss the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core methods of learning analytics/EDM, according to Baker &amp; Siemens?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77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Concerns?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8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Many types of EDM/LA Method</a:t>
            </a:r>
            <a:br>
              <a:rPr lang="en-US" dirty="0" smtClean="0"/>
            </a:br>
            <a:r>
              <a:rPr lang="en-US" sz="2700" b="1" dirty="0"/>
              <a:t>(Baker &amp; </a:t>
            </a:r>
            <a:r>
              <a:rPr lang="en-US" sz="2700" b="1" dirty="0" smtClean="0"/>
              <a:t>Siemens, 2014; </a:t>
            </a:r>
            <a:r>
              <a:rPr lang="en-US" sz="2700" b="1" dirty="0"/>
              <a:t>building off of Baker &amp; </a:t>
            </a:r>
            <a:r>
              <a:rPr lang="en-US" sz="2700" b="1" dirty="0" err="1"/>
              <a:t>Yacef</a:t>
            </a:r>
            <a:r>
              <a:rPr lang="en-US" sz="2700" b="1" dirty="0"/>
              <a:t>, 2009)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/>
              <a:t>Prediction</a:t>
            </a:r>
          </a:p>
          <a:p>
            <a:r>
              <a:rPr lang="en-US" b="1" dirty="0" smtClean="0"/>
              <a:t>Structure </a:t>
            </a:r>
            <a:r>
              <a:rPr lang="en-US" b="1" dirty="0"/>
              <a:t>Discovery</a:t>
            </a:r>
          </a:p>
          <a:p>
            <a:r>
              <a:rPr lang="en-US" b="1" dirty="0" smtClean="0"/>
              <a:t>Relationship </a:t>
            </a:r>
            <a:r>
              <a:rPr lang="en-US" b="1" dirty="0"/>
              <a:t>mining</a:t>
            </a:r>
          </a:p>
          <a:p>
            <a:r>
              <a:rPr lang="en-US" b="1" dirty="0" smtClean="0"/>
              <a:t>Distillation </a:t>
            </a:r>
            <a:r>
              <a:rPr lang="en-US" b="1" dirty="0"/>
              <a:t>of data for human judgment</a:t>
            </a:r>
          </a:p>
          <a:p>
            <a:r>
              <a:rPr lang="en-US" b="1" dirty="0"/>
              <a:t>Discovery with models</a:t>
            </a:r>
          </a:p>
          <a:p>
            <a:endParaRPr lang="en-US" b="1" dirty="0"/>
          </a:p>
        </p:txBody>
      </p:sp>
      <p:pic>
        <p:nvPicPr>
          <p:cNvPr id="4" name="Picture 3" descr="https://encrypted-tbn0.gstatic.com/images?q=tbn:ANd9GcQepW0ZUljfCSroew2ri9LmwVEJCvOdv1Y__b3OsgM5CiYbqZ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117" y="5315070"/>
            <a:ext cx="2029968" cy="152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it.usyd.edu.au/about/people/staff/kalina.jpg"/>
          <p:cNvPicPr>
            <a:picLocks noChangeAspect="1" noChangeArrowheads="1"/>
          </p:cNvPicPr>
          <p:nvPr/>
        </p:nvPicPr>
        <p:blipFill>
          <a:blip r:embed="rId3" cstate="print"/>
          <a:srcRect l="24000" r="16000" b="24000"/>
          <a:stretch>
            <a:fillRect/>
          </a:stretch>
        </p:blipFill>
        <p:spPr bwMode="auto">
          <a:xfrm>
            <a:off x="7824351" y="5315070"/>
            <a:ext cx="1200407" cy="15205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061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Develop a model which can infer a single aspect of the data (predicted variable) from some combination of other aspects of the data (predictor variables)</a:t>
            </a:r>
          </a:p>
          <a:p>
            <a:endParaRPr lang="en-US" dirty="0" smtClean="0"/>
          </a:p>
          <a:p>
            <a:r>
              <a:rPr lang="en-US" dirty="0" smtClean="0"/>
              <a:t>Which students are bored?</a:t>
            </a:r>
          </a:p>
          <a:p>
            <a:r>
              <a:rPr lang="en-US" dirty="0" smtClean="0"/>
              <a:t>Which students will fail the class?</a:t>
            </a:r>
          </a:p>
          <a:p>
            <a:endParaRPr lang="en-US" dirty="0"/>
          </a:p>
          <a:p>
            <a:r>
              <a:rPr lang="en-US" dirty="0" smtClean="0"/>
              <a:t>Infer something that matters, so we can do something about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0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Classification</a:t>
            </a:r>
          </a:p>
          <a:p>
            <a:r>
              <a:rPr lang="en-US" dirty="0" smtClean="0"/>
              <a:t>Regression</a:t>
            </a:r>
          </a:p>
          <a:p>
            <a:r>
              <a:rPr lang="en-US" dirty="0" smtClean="0"/>
              <a:t>Density Estimation</a:t>
            </a:r>
          </a:p>
          <a:p>
            <a:endParaRPr lang="en-US" dirty="0"/>
          </a:p>
          <a:p>
            <a:r>
              <a:rPr lang="en-US" dirty="0" smtClean="0"/>
              <a:t>Latent Knowledge Estimation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9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Find structure and patterns in the data that emerge “naturally”</a:t>
            </a:r>
          </a:p>
          <a:p>
            <a:endParaRPr lang="en-US" dirty="0"/>
          </a:p>
          <a:p>
            <a:r>
              <a:rPr lang="en-US" dirty="0" smtClean="0"/>
              <a:t>No specific target or predictor variable</a:t>
            </a:r>
          </a:p>
          <a:p>
            <a:endParaRPr lang="en-US" dirty="0"/>
          </a:p>
          <a:p>
            <a:r>
              <a:rPr lang="en-US" dirty="0" smtClean="0"/>
              <a:t>What problems map to the same skills?</a:t>
            </a:r>
          </a:p>
          <a:p>
            <a:r>
              <a:rPr lang="en-US" dirty="0" smtClean="0"/>
              <a:t>Are there groups of students who approach the same curriculum differently?</a:t>
            </a:r>
          </a:p>
          <a:p>
            <a:r>
              <a:rPr lang="en-US" dirty="0" smtClean="0"/>
              <a:t>Which students develop more social relationships in MOOCs?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7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Clustering</a:t>
            </a:r>
          </a:p>
          <a:p>
            <a:r>
              <a:rPr lang="en-US" dirty="0" smtClean="0"/>
              <a:t>Factor Analysis </a:t>
            </a:r>
            <a:r>
              <a:rPr lang="en-US" dirty="0"/>
              <a:t>(Exploratory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Structural Equation Modeling (Exploratory)</a:t>
            </a:r>
          </a:p>
          <a:p>
            <a:r>
              <a:rPr lang="en-US" dirty="0" smtClean="0"/>
              <a:t>Latent Class Analysis</a:t>
            </a:r>
          </a:p>
          <a:p>
            <a:endParaRPr lang="en-US" dirty="0" smtClean="0"/>
          </a:p>
          <a:p>
            <a:r>
              <a:rPr lang="en-US" dirty="0" smtClean="0"/>
              <a:t>Domain Structure Discovery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Discover relationships between variables in a data set with many variables</a:t>
            </a:r>
          </a:p>
          <a:p>
            <a:endParaRPr lang="en-US" dirty="0"/>
          </a:p>
          <a:p>
            <a:r>
              <a:rPr lang="en-US" dirty="0" smtClean="0"/>
              <a:t>Are there trajectories through a curriculum that are more or less effective?</a:t>
            </a:r>
          </a:p>
          <a:p>
            <a:r>
              <a:rPr lang="en-US" dirty="0" smtClean="0"/>
              <a:t>Which aspects of the design of educational software have implications for student engagement?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Correlation Mining</a:t>
            </a:r>
          </a:p>
          <a:p>
            <a:r>
              <a:rPr lang="en-US" dirty="0" smtClean="0"/>
              <a:t>Causal Data Mining</a:t>
            </a:r>
          </a:p>
          <a:p>
            <a:r>
              <a:rPr lang="en-US" dirty="0" smtClean="0"/>
              <a:t>Association Rule Mining</a:t>
            </a:r>
          </a:p>
          <a:p>
            <a:r>
              <a:rPr lang="en-US" dirty="0" smtClean="0"/>
              <a:t>Sequential Pattern Mining</a:t>
            </a:r>
          </a:p>
          <a:p>
            <a:r>
              <a:rPr lang="en-US" dirty="0" smtClean="0"/>
              <a:t>Network Analysis</a:t>
            </a:r>
          </a:p>
          <a:p>
            <a:r>
              <a:rPr lang="en-US" dirty="0" smtClean="0"/>
              <a:t>MOTIF Analysis</a:t>
            </a:r>
          </a:p>
        </p:txBody>
      </p:sp>
    </p:spTree>
    <p:extLst>
      <p:ext uri="{BB962C8B-B14F-4D97-AF65-F5344CB8AC3E}">
        <p14:creationId xmlns:p14="http://schemas.microsoft.com/office/powerpoint/2010/main" val="181895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53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discuss the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core applications of learning analytics/EDM, according to Baker &amp; Siemens?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242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 detection of learning, engagement, emotion, strategy, for better individualization (Jan 31)</a:t>
            </a:r>
          </a:p>
          <a:p>
            <a:r>
              <a:rPr lang="en-US" dirty="0"/>
              <a:t>Dropout/success prediction (Feb 7)</a:t>
            </a:r>
          </a:p>
          <a:p>
            <a:r>
              <a:rPr lang="en-US" dirty="0" smtClean="0"/>
              <a:t>Better reporting for teachers, parents, and other stakeholders (Feb 14, 21)</a:t>
            </a:r>
          </a:p>
          <a:p>
            <a:r>
              <a:rPr lang="en-US" dirty="0" smtClean="0"/>
              <a:t>Basic discovery in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9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Misuse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Malicious misuse</a:t>
            </a:r>
          </a:p>
          <a:p>
            <a:endParaRPr lang="en-US" dirty="0"/>
          </a:p>
          <a:p>
            <a:r>
              <a:rPr lang="en-US" dirty="0" smtClean="0"/>
              <a:t>Also: inadvertent </a:t>
            </a:r>
            <a:r>
              <a:rPr lang="en-US" dirty="0"/>
              <a:t>or unintentional misuse counts too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078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will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each of these and more</a:t>
            </a:r>
          </a:p>
          <a:p>
            <a:r>
              <a:rPr lang="en-US" dirty="0" smtClean="0"/>
              <a:t>In future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3661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436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 next week 1/31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be rescheduled due to specialist medical appointment</a:t>
            </a:r>
          </a:p>
          <a:p>
            <a:endParaRPr lang="en-US" dirty="0"/>
          </a:p>
          <a:p>
            <a:r>
              <a:rPr lang="en-US" dirty="0" smtClean="0"/>
              <a:t>Will be held noon-1pm in my office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9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was data misused in education 50 years ago?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Tracking into advanced/remedial courses</a:t>
            </a:r>
          </a:p>
          <a:p>
            <a:r>
              <a:rPr lang="en-US" dirty="0" smtClean="0"/>
              <a:t>Use of outcome data to justify differential programs</a:t>
            </a:r>
          </a:p>
          <a:p>
            <a:r>
              <a:rPr lang="en-US" dirty="0" smtClean="0"/>
              <a:t>Intentionally badly-designed tests: IQ tests</a:t>
            </a:r>
          </a:p>
          <a:p>
            <a:r>
              <a:rPr lang="en-US" dirty="0" smtClean="0"/>
              <a:t>Decisions made on learning styles</a:t>
            </a:r>
          </a:p>
          <a:p>
            <a:r>
              <a:rPr lang="en-US" dirty="0" smtClean="0"/>
              <a:t>Interpretation of dat</a:t>
            </a:r>
            <a:r>
              <a:rPr lang="en-US" dirty="0" smtClean="0"/>
              <a:t>a reinforcing societal biases</a:t>
            </a:r>
          </a:p>
          <a:p>
            <a:r>
              <a:rPr lang="en-US" dirty="0" smtClean="0"/>
              <a:t>Use of data to determine race for segregation</a:t>
            </a:r>
          </a:p>
          <a:p>
            <a:r>
              <a:rPr lang="en-US" dirty="0" smtClean="0"/>
              <a:t>Under-aiding of disadvantaged students; fake needs-blind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9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data being misused in education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Fake needs-blind admission and aid to wealthier students</a:t>
            </a:r>
          </a:p>
          <a:p>
            <a:r>
              <a:rPr lang="en-US" dirty="0" smtClean="0"/>
              <a:t>Overuse of test scores; teaching to the test, Campbell’s Law</a:t>
            </a:r>
          </a:p>
          <a:p>
            <a:r>
              <a:rPr lang="en-US" dirty="0" smtClean="0"/>
              <a:t>Fraud; test cheating and faking</a:t>
            </a:r>
          </a:p>
          <a:p>
            <a:r>
              <a:rPr lang="en-US" dirty="0" smtClean="0"/>
              <a:t>Gaming of university league tables; low-quality data</a:t>
            </a:r>
          </a:p>
          <a:p>
            <a:r>
              <a:rPr lang="en-US" dirty="0" smtClean="0"/>
              <a:t>Faking transcripts and admissions</a:t>
            </a:r>
          </a:p>
          <a:p>
            <a:r>
              <a:rPr lang="en-US" dirty="0" smtClean="0"/>
              <a:t>Privacy violations around webcams</a:t>
            </a:r>
          </a:p>
          <a:p>
            <a:r>
              <a:rPr lang="en-US" dirty="0" smtClean="0"/>
              <a:t>Projecting students’ faces on the screen</a:t>
            </a:r>
          </a:p>
          <a:p>
            <a:r>
              <a:rPr lang="en-US" dirty="0" smtClean="0"/>
              <a:t>Bad adaptive learning based on bad algorithms</a:t>
            </a:r>
          </a:p>
          <a:p>
            <a:r>
              <a:rPr lang="en-US" dirty="0" smtClean="0"/>
              <a:t>Bad tests, bad analysis of test data</a:t>
            </a:r>
          </a:p>
          <a:p>
            <a:r>
              <a:rPr lang="en-US" dirty="0" smtClean="0"/>
              <a:t>Predatory college loans and recruitment</a:t>
            </a:r>
          </a:p>
          <a:p>
            <a:r>
              <a:rPr lang="en-US" dirty="0" smtClean="0"/>
              <a:t>Political statements driving access to schools, academic employment</a:t>
            </a:r>
          </a:p>
          <a:p>
            <a:r>
              <a:rPr lang="en-US" dirty="0" smtClean="0"/>
              <a:t>Criminal backgrounds used in admissions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1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might data be misused in education in 30 years?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If we make bad decisions as a society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/>
              <a:t>Use of DNA to determine educational access</a:t>
            </a:r>
          </a:p>
          <a:p>
            <a:r>
              <a:rPr lang="en-US" dirty="0" smtClean="0"/>
              <a:t>Advertising to students</a:t>
            </a:r>
          </a:p>
          <a:p>
            <a:r>
              <a:rPr lang="en-US" dirty="0" smtClean="0"/>
              <a:t>Selling school data back to schools</a:t>
            </a:r>
          </a:p>
          <a:p>
            <a:r>
              <a:rPr lang="en-US" dirty="0" smtClean="0"/>
              <a:t>Profit-making on individuals’ work</a:t>
            </a:r>
          </a:p>
          <a:p>
            <a:r>
              <a:rPr lang="en-US" dirty="0" smtClean="0"/>
              <a:t>Foreclosing opportunities based on innocent personalization</a:t>
            </a:r>
          </a:p>
          <a:p>
            <a:pPr lvl="1"/>
            <a:r>
              <a:rPr lang="en-US" dirty="0" smtClean="0"/>
              <a:t>Interests</a:t>
            </a:r>
            <a:endParaRPr lang="en-US" dirty="0" smtClean="0"/>
          </a:p>
          <a:p>
            <a:pPr lvl="1"/>
            <a:r>
              <a:rPr lang="en-US" dirty="0" smtClean="0"/>
              <a:t>Inappropriate practice or learning activities</a:t>
            </a:r>
          </a:p>
          <a:p>
            <a:r>
              <a:rPr lang="en-US" dirty="0" smtClean="0"/>
              <a:t>Over-reliance of students on predictive systems that take away choice and development of skill at chat</a:t>
            </a:r>
            <a:endParaRPr lang="en-US" dirty="0"/>
          </a:p>
          <a:p>
            <a:r>
              <a:rPr lang="en-US" dirty="0" smtClean="0"/>
              <a:t>Over-reliance on feedback, automated teaching</a:t>
            </a:r>
          </a:p>
          <a:p>
            <a:r>
              <a:rPr lang="en-US" dirty="0" smtClean="0"/>
              <a:t>Over-reliance on automated teaching </a:t>
            </a:r>
            <a:r>
              <a:rPr lang="en-US" dirty="0" smtClean="0">
                <a:sym typeface="Wingdings" panose="05000000000000000000" pitchFamily="2" charset="2"/>
              </a:rPr>
              <a:t> fewer teachers</a:t>
            </a:r>
          </a:p>
          <a:p>
            <a:r>
              <a:rPr lang="en-US" dirty="0" smtClean="0"/>
              <a:t>Reduced creativity through being overly constrained</a:t>
            </a:r>
          </a:p>
          <a:p>
            <a:r>
              <a:rPr lang="en-US" dirty="0" smtClean="0"/>
              <a:t>Trusting data too much</a:t>
            </a:r>
          </a:p>
          <a:p>
            <a:r>
              <a:rPr lang="en-US" dirty="0" smtClean="0"/>
              <a:t>Identification of candidates for indoctrination</a:t>
            </a:r>
          </a:p>
          <a:p>
            <a:r>
              <a:rPr lang="en-US" dirty="0" smtClean="0"/>
              <a:t>Devaluing less measurable constructs – sociability, citizenship</a:t>
            </a:r>
            <a:endParaRPr lang="en-US" dirty="0"/>
          </a:p>
          <a:p>
            <a:pPr lvl="1"/>
            <a:r>
              <a:rPr lang="en-US" dirty="0" smtClean="0"/>
              <a:t>Campbell’s Law – bad versions of measurements</a:t>
            </a:r>
          </a:p>
          <a:p>
            <a:r>
              <a:rPr lang="en-US" dirty="0" smtClean="0"/>
              <a:t>Perpetuation of bias</a:t>
            </a:r>
          </a:p>
          <a:p>
            <a:r>
              <a:rPr lang="en-US" dirty="0" smtClean="0"/>
              <a:t>Explicit denial or access or greater cost by group</a:t>
            </a:r>
          </a:p>
          <a:p>
            <a:r>
              <a:rPr lang="en-US" dirty="0" smtClean="0"/>
              <a:t>Data or model drift</a:t>
            </a:r>
          </a:p>
          <a:p>
            <a:r>
              <a:rPr lang="en-US" dirty="0" smtClean="0"/>
              <a:t>Poor data protection leading to leakage</a:t>
            </a:r>
          </a:p>
        </p:txBody>
      </p:sp>
    </p:spTree>
    <p:extLst>
      <p:ext uri="{BB962C8B-B14F-4D97-AF65-F5344CB8AC3E}">
        <p14:creationId xmlns:p14="http://schemas.microsoft.com/office/powerpoint/2010/main" val="919235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22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speak for about one minute about a project idea</a:t>
            </a:r>
          </a:p>
          <a:p>
            <a:pPr lvl="1"/>
            <a:r>
              <a:rPr lang="en-US" dirty="0" smtClean="0"/>
              <a:t>This does </a:t>
            </a:r>
            <a:r>
              <a:rPr lang="en-US" i="1" dirty="0" smtClean="0"/>
              <a:t>not</a:t>
            </a:r>
            <a:r>
              <a:rPr lang="en-US" dirty="0" smtClean="0"/>
              <a:t> need to be your eventual project idea; it is just </a:t>
            </a:r>
            <a:r>
              <a:rPr lang="en-US" i="1" dirty="0" smtClean="0"/>
              <a:t>an</a:t>
            </a:r>
            <a:r>
              <a:rPr lang="en-US" dirty="0" smtClean="0"/>
              <a:t> idea</a:t>
            </a:r>
          </a:p>
          <a:p>
            <a:pPr lvl="1"/>
            <a:r>
              <a:rPr lang="en-US" dirty="0" smtClean="0"/>
              <a:t>Everyone will speak now, even if you already have a group</a:t>
            </a:r>
          </a:p>
        </p:txBody>
      </p:sp>
    </p:spTree>
    <p:extLst>
      <p:ext uri="{BB962C8B-B14F-4D97-AF65-F5344CB8AC3E}">
        <p14:creationId xmlns:p14="http://schemas.microsoft.com/office/powerpoint/2010/main" val="485781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Language learning review; link vocab to real content (auto-identified)</a:t>
            </a:r>
          </a:p>
          <a:p>
            <a:r>
              <a:rPr lang="en-US" dirty="0" smtClean="0"/>
              <a:t>Connect course participation to post-grad outcomes</a:t>
            </a:r>
          </a:p>
          <a:p>
            <a:r>
              <a:rPr lang="en-US" dirty="0" smtClean="0"/>
              <a:t>Real-time feedback on kids’ social-emotional issues for teachers in training</a:t>
            </a:r>
          </a:p>
          <a:p>
            <a:r>
              <a:rPr lang="en-US" dirty="0" smtClean="0"/>
              <a:t>Better note-taking app</a:t>
            </a:r>
          </a:p>
          <a:p>
            <a:r>
              <a:rPr lang="en-US" dirty="0" smtClean="0"/>
              <a:t>Understand student misconceptions from problem-solving data</a:t>
            </a:r>
          </a:p>
          <a:p>
            <a:r>
              <a:rPr lang="en-US" dirty="0" smtClean="0"/>
              <a:t>Retention and interest in online courses</a:t>
            </a:r>
          </a:p>
          <a:p>
            <a:r>
              <a:rPr lang="en-US" dirty="0" smtClean="0"/>
              <a:t>Increasing engagement in language courses</a:t>
            </a:r>
          </a:p>
          <a:p>
            <a:r>
              <a:rPr lang="en-US" dirty="0" smtClean="0"/>
              <a:t>Support non-native English speakers</a:t>
            </a:r>
          </a:p>
          <a:p>
            <a:r>
              <a:rPr lang="en-US" dirty="0" smtClean="0"/>
              <a:t>Make course more practical through collaboration with company or NGO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68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1183</Words>
  <Application>Microsoft Office PowerPoint</Application>
  <PresentationFormat>On-screen Show (4:3)</PresentationFormat>
  <Paragraphs>174</Paragraphs>
  <Slides>32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Office Theme</vt:lpstr>
      <vt:lpstr>Big Data, Education, and Society</vt:lpstr>
      <vt:lpstr>Questions? Concerns? Comments?</vt:lpstr>
      <vt:lpstr>Misuse of data</vt:lpstr>
      <vt:lpstr>How was data misused in education 50 years ago?</vt:lpstr>
      <vt:lpstr>How is data being misused in education today?</vt:lpstr>
      <vt:lpstr>How might data be misused in education in 30 years?</vt:lpstr>
      <vt:lpstr>Questions? Comments?</vt:lpstr>
      <vt:lpstr>Project Ideas</vt:lpstr>
      <vt:lpstr>Project ideas</vt:lpstr>
      <vt:lpstr>Project ideas</vt:lpstr>
      <vt:lpstr>Project ideas</vt:lpstr>
      <vt:lpstr>Who does not yet have a group,  but wants a group?</vt:lpstr>
      <vt:lpstr>You have 15 minutes to discuss possible group projects</vt:lpstr>
      <vt:lpstr>Project ideas</vt:lpstr>
      <vt:lpstr>Project Ideas</vt:lpstr>
      <vt:lpstr>Project Proposal</vt:lpstr>
      <vt:lpstr>Let’s discuss the readings</vt:lpstr>
      <vt:lpstr>Let’s discuss the readings</vt:lpstr>
      <vt:lpstr>Let’s discuss the readings</vt:lpstr>
      <vt:lpstr>Many types of EDM/LA Method (Baker &amp; Siemens, 2014; building off of Baker &amp; Yacef, 2009)</vt:lpstr>
      <vt:lpstr>Prediction</vt:lpstr>
      <vt:lpstr>Prediction</vt:lpstr>
      <vt:lpstr>Structure Discovery</vt:lpstr>
      <vt:lpstr>Structure Discovery</vt:lpstr>
      <vt:lpstr>Relationship Mining</vt:lpstr>
      <vt:lpstr>Relationship Mining</vt:lpstr>
      <vt:lpstr>Questions? Comments?</vt:lpstr>
      <vt:lpstr>Let’s discuss the readings</vt:lpstr>
      <vt:lpstr>Some applications</vt:lpstr>
      <vt:lpstr>We will discuss</vt:lpstr>
      <vt:lpstr>Questions? Comments?</vt:lpstr>
      <vt:lpstr>Office hours next week 1/31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98</cp:revision>
  <dcterms:created xsi:type="dcterms:W3CDTF">2013-08-27T11:33:40Z</dcterms:created>
  <dcterms:modified xsi:type="dcterms:W3CDTF">2018-01-24T20:41:12Z</dcterms:modified>
</cp:coreProperties>
</file>