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433" r:id="rId3"/>
    <p:sldId id="454" r:id="rId4"/>
    <p:sldId id="455" r:id="rId5"/>
    <p:sldId id="434" r:id="rId6"/>
    <p:sldId id="436" r:id="rId7"/>
    <p:sldId id="435" r:id="rId8"/>
    <p:sldId id="437" r:id="rId9"/>
    <p:sldId id="438" r:id="rId10"/>
    <p:sldId id="439" r:id="rId11"/>
    <p:sldId id="440" r:id="rId12"/>
    <p:sldId id="446" r:id="rId13"/>
    <p:sldId id="447" r:id="rId14"/>
    <p:sldId id="456" r:id="rId15"/>
    <p:sldId id="448" r:id="rId16"/>
    <p:sldId id="449" r:id="rId17"/>
    <p:sldId id="450" r:id="rId18"/>
    <p:sldId id="452" r:id="rId19"/>
    <p:sldId id="453" r:id="rId20"/>
    <p:sldId id="451" r:id="rId21"/>
    <p:sldId id="457" r:id="rId22"/>
    <p:sldId id="45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78" y="24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9381FA-03DF-4612-AD5C-DBD9F115DD8B}" type="datetimeFigureOut">
              <a:rPr lang="en-US" smtClean="0"/>
              <a:t>3/20/2020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A07B25-3290-4178-974E-2159918888D1}" type="slidenum">
              <a:rPr lang="en-US" smtClean="0"/>
              <a:t>‹#›</a:t>
            </a:fld>
            <a:endParaRPr lang="en-US"/>
          </a:p>
        </p:txBody>
      </p:sp>
    </p:spTree>
    <p:extLst>
      <p:ext uri="{BB962C8B-B14F-4D97-AF65-F5344CB8AC3E}">
        <p14:creationId xmlns:p14="http://schemas.microsoft.com/office/powerpoint/2010/main" val="21809968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E15B9B1-4A60-4497-8B0C-3BFC9FCCD213}" type="datetimeFigureOut">
              <a:rPr lang="en-US" smtClean="0"/>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2062374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15B9B1-4A60-4497-8B0C-3BFC9FCCD213}" type="datetimeFigureOut">
              <a:rPr lang="en-US" smtClean="0"/>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3822278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15B9B1-4A60-4497-8B0C-3BFC9FCCD213}" type="datetimeFigureOut">
              <a:rPr lang="en-US" smtClean="0"/>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722392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15B9B1-4A60-4497-8B0C-3BFC9FCCD213}" type="datetimeFigureOut">
              <a:rPr lang="en-US" smtClean="0"/>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1959776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E15B9B1-4A60-4497-8B0C-3BFC9FCCD213}" type="datetimeFigureOut">
              <a:rPr lang="en-US" smtClean="0"/>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1727900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E15B9B1-4A60-4497-8B0C-3BFC9FCCD213}" type="datetimeFigureOut">
              <a:rPr lang="en-US" smtClean="0"/>
              <a:t>3/20/2020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2827060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E15B9B1-4A60-4497-8B0C-3BFC9FCCD213}" type="datetimeFigureOut">
              <a:rPr lang="en-US" smtClean="0"/>
              <a:t>3/20/2020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1318360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E15B9B1-4A60-4497-8B0C-3BFC9FCCD213}" type="datetimeFigureOut">
              <a:rPr lang="en-US" smtClean="0"/>
              <a:t>3/20/2020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263631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15B9B1-4A60-4497-8B0C-3BFC9FCCD213}" type="datetimeFigureOut">
              <a:rPr lang="en-US" smtClean="0"/>
              <a:t>3/20/2020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975824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E15B9B1-4A60-4497-8B0C-3BFC9FCCD213}" type="datetimeFigureOut">
              <a:rPr lang="en-US" smtClean="0"/>
              <a:t>3/20/2020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74722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E15B9B1-4A60-4497-8B0C-3BFC9FCCD213}" type="datetimeFigureOut">
              <a:rPr lang="en-US" smtClean="0"/>
              <a:t>3/20/2020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3602418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15B9B1-4A60-4497-8B0C-3BFC9FCCD213}" type="datetimeFigureOut">
              <a:rPr lang="en-US" smtClean="0"/>
              <a:t>3/20/2020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8E1E98-A5CB-4874-B6A4-D27A83225CFD}" type="slidenum">
              <a:rPr lang="en-US" smtClean="0"/>
              <a:t>‹#›</a:t>
            </a:fld>
            <a:endParaRPr lang="en-US"/>
          </a:p>
        </p:txBody>
      </p:sp>
    </p:spTree>
    <p:extLst>
      <p:ext uri="{BB962C8B-B14F-4D97-AF65-F5344CB8AC3E}">
        <p14:creationId xmlns:p14="http://schemas.microsoft.com/office/powerpoint/2010/main" val="38945967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Big Data, Education, and Society</a:t>
            </a:r>
          </a:p>
        </p:txBody>
      </p:sp>
      <p:sp>
        <p:nvSpPr>
          <p:cNvPr id="3" name="Subtitle 2"/>
          <p:cNvSpPr>
            <a:spLocks noGrp="1"/>
          </p:cNvSpPr>
          <p:nvPr>
            <p:ph type="subTitle" idx="1"/>
          </p:nvPr>
        </p:nvSpPr>
        <p:spPr/>
        <p:txBody>
          <a:bodyPr/>
          <a:lstStyle/>
          <a:p>
            <a:r>
              <a:rPr lang="en-US" dirty="0"/>
              <a:t>April 22, 2020</a:t>
            </a:r>
          </a:p>
        </p:txBody>
      </p:sp>
    </p:spTree>
    <p:extLst>
      <p:ext uri="{BB962C8B-B14F-4D97-AF65-F5344CB8AC3E}">
        <p14:creationId xmlns:p14="http://schemas.microsoft.com/office/powerpoint/2010/main" val="2572899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But Prinsloo &amp; Slade</a:t>
            </a:r>
          </a:p>
        </p:txBody>
      </p:sp>
      <p:sp>
        <p:nvSpPr>
          <p:cNvPr id="3" name="Content Placeholder 2"/>
          <p:cNvSpPr>
            <a:spLocks noGrp="1"/>
          </p:cNvSpPr>
          <p:nvPr>
            <p:ph idx="1"/>
          </p:nvPr>
        </p:nvSpPr>
        <p:spPr/>
        <p:txBody>
          <a:bodyPr/>
          <a:lstStyle/>
          <a:p>
            <a:r>
              <a:rPr lang="en-US" dirty="0"/>
              <a:t>Argue for the importance of beneficence</a:t>
            </a:r>
            <a:br>
              <a:rPr lang="en-US" dirty="0"/>
            </a:br>
            <a:r>
              <a:rPr lang="en-US" dirty="0"/>
              <a:t>(without specifically using the term)</a:t>
            </a:r>
          </a:p>
        </p:txBody>
      </p:sp>
    </p:spTree>
    <p:extLst>
      <p:ext uri="{BB962C8B-B14F-4D97-AF65-F5344CB8AC3E}">
        <p14:creationId xmlns:p14="http://schemas.microsoft.com/office/powerpoint/2010/main" val="26574573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Is it ethical to choose not to provide a beneficial intervention?</a:t>
            </a:r>
          </a:p>
        </p:txBody>
      </p:sp>
      <p:sp>
        <p:nvSpPr>
          <p:cNvPr id="3" name="Content Placeholder 2"/>
          <p:cNvSpPr>
            <a:spLocks noGrp="1"/>
          </p:cNvSpPr>
          <p:nvPr>
            <p:ph idx="1"/>
          </p:nvPr>
        </p:nvSpPr>
        <p:spPr/>
        <p:txBody>
          <a:bodyPr/>
          <a:lstStyle/>
          <a:p>
            <a:r>
              <a:rPr lang="en-US" dirty="0"/>
              <a:t>And if so, under what circumstances?</a:t>
            </a:r>
          </a:p>
          <a:p>
            <a:endParaRPr lang="en-US" dirty="0"/>
          </a:p>
        </p:txBody>
      </p:sp>
    </p:spTree>
    <p:extLst>
      <p:ext uri="{BB962C8B-B14F-4D97-AF65-F5344CB8AC3E}">
        <p14:creationId xmlns:p14="http://schemas.microsoft.com/office/powerpoint/2010/main" val="32315892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good does it have to be?</a:t>
            </a:r>
          </a:p>
        </p:txBody>
      </p:sp>
      <p:sp>
        <p:nvSpPr>
          <p:cNvPr id="3" name="Content Placeholder 2"/>
          <p:cNvSpPr>
            <a:spLocks noGrp="1"/>
          </p:cNvSpPr>
          <p:nvPr>
            <p:ph idx="1"/>
          </p:nvPr>
        </p:nvSpPr>
        <p:spPr/>
        <p:txBody>
          <a:bodyPr/>
          <a:lstStyle/>
          <a:p>
            <a:r>
              <a:rPr lang="en-US" dirty="0"/>
              <a:t>How effective/affordable/feasible does an intervention have to be, before we are ethically mandated to use it?</a:t>
            </a:r>
          </a:p>
        </p:txBody>
      </p:sp>
    </p:spTree>
    <p:extLst>
      <p:ext uri="{BB962C8B-B14F-4D97-AF65-F5344CB8AC3E}">
        <p14:creationId xmlns:p14="http://schemas.microsoft.com/office/powerpoint/2010/main" val="12070748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bad is the problem?</a:t>
            </a:r>
          </a:p>
        </p:txBody>
      </p:sp>
      <p:sp>
        <p:nvSpPr>
          <p:cNvPr id="3" name="Content Placeholder 2"/>
          <p:cNvSpPr>
            <a:spLocks noGrp="1"/>
          </p:cNvSpPr>
          <p:nvPr>
            <p:ph idx="1"/>
          </p:nvPr>
        </p:nvSpPr>
        <p:spPr/>
        <p:txBody>
          <a:bodyPr/>
          <a:lstStyle/>
          <a:p>
            <a:r>
              <a:rPr lang="en-US" dirty="0"/>
              <a:t>Is a student dropping out of college with an average of $13,930 of debt (Brown, 2017) a bad enough thing to necessitate doing something about it, if we can?</a:t>
            </a:r>
          </a:p>
        </p:txBody>
      </p:sp>
    </p:spTree>
    <p:extLst>
      <p:ext uri="{BB962C8B-B14F-4D97-AF65-F5344CB8AC3E}">
        <p14:creationId xmlns:p14="http://schemas.microsoft.com/office/powerpoint/2010/main" val="26900363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Thoughts? Comments?</a:t>
            </a:r>
          </a:p>
        </p:txBody>
      </p:sp>
      <p:sp>
        <p:nvSpPr>
          <p:cNvPr id="3" name="Content Placeholder 2"/>
          <p:cNvSpPr>
            <a:spLocks noGrp="1"/>
          </p:cNvSpPr>
          <p:nvPr>
            <p:ph idx="1"/>
          </p:nvPr>
        </p:nvSpPr>
        <p:spPr/>
        <p:txBody>
          <a:bodyPr/>
          <a:lstStyle/>
          <a:p>
            <a:r>
              <a:rPr lang="en-US" dirty="0"/>
              <a:t>Where is the cut-off of harm before we are obliged to act?</a:t>
            </a:r>
          </a:p>
        </p:txBody>
      </p:sp>
    </p:spTree>
    <p:extLst>
      <p:ext uri="{BB962C8B-B14F-4D97-AF65-F5344CB8AC3E}">
        <p14:creationId xmlns:p14="http://schemas.microsoft.com/office/powerpoint/2010/main" val="26716242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Prinsloo &amp; Slade differentiate</a:t>
            </a:r>
          </a:p>
        </p:txBody>
      </p:sp>
      <p:sp>
        <p:nvSpPr>
          <p:cNvPr id="3" name="Content Placeholder 2"/>
          <p:cNvSpPr>
            <a:spLocks noGrp="1"/>
          </p:cNvSpPr>
          <p:nvPr>
            <p:ph idx="1"/>
          </p:nvPr>
        </p:nvSpPr>
        <p:spPr/>
        <p:txBody>
          <a:bodyPr/>
          <a:lstStyle/>
          <a:p>
            <a:r>
              <a:rPr lang="en-US" dirty="0"/>
              <a:t>Current legal obligations to act</a:t>
            </a:r>
          </a:p>
          <a:p>
            <a:endParaRPr lang="en-US" dirty="0"/>
          </a:p>
          <a:p>
            <a:r>
              <a:rPr lang="en-US" dirty="0"/>
              <a:t>Moral and potential future obligations to act</a:t>
            </a:r>
          </a:p>
        </p:txBody>
      </p:sp>
    </p:spTree>
    <p:extLst>
      <p:ext uri="{BB962C8B-B14F-4D97-AF65-F5344CB8AC3E}">
        <p14:creationId xmlns:p14="http://schemas.microsoft.com/office/powerpoint/2010/main" val="3000844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Current legal obligations to act</a:t>
            </a:r>
            <a:br>
              <a:rPr lang="en-US" dirty="0"/>
            </a:br>
            <a:r>
              <a:rPr lang="en-US" dirty="0"/>
              <a:t>(Prinsloo &amp; Slade, 2017)</a:t>
            </a:r>
          </a:p>
        </p:txBody>
      </p:sp>
      <p:sp>
        <p:nvSpPr>
          <p:cNvPr id="3" name="Content Placeholder 2"/>
          <p:cNvSpPr>
            <a:spLocks noGrp="1"/>
          </p:cNvSpPr>
          <p:nvPr>
            <p:ph idx="1"/>
          </p:nvPr>
        </p:nvSpPr>
        <p:spPr/>
        <p:txBody>
          <a:bodyPr/>
          <a:lstStyle/>
          <a:p>
            <a:r>
              <a:rPr lang="en-US" dirty="0"/>
              <a:t>Equitable access for students with disabilities</a:t>
            </a:r>
          </a:p>
          <a:p>
            <a:r>
              <a:rPr lang="en-US" dirty="0"/>
              <a:t>Preventing discrimination</a:t>
            </a:r>
          </a:p>
          <a:p>
            <a:r>
              <a:rPr lang="en-US" dirty="0"/>
              <a:t>Preventing bullying</a:t>
            </a:r>
          </a:p>
          <a:p>
            <a:r>
              <a:rPr lang="en-US" dirty="0"/>
              <a:t>Preventing suicide</a:t>
            </a:r>
          </a:p>
          <a:p>
            <a:endParaRPr lang="en-US" dirty="0"/>
          </a:p>
          <a:p>
            <a:r>
              <a:rPr lang="en-US" dirty="0"/>
              <a:t>What else do we have legal mandates to do (as opposed to </a:t>
            </a:r>
            <a:r>
              <a:rPr lang="en-US" i="1" dirty="0"/>
              <a:t>not</a:t>
            </a:r>
            <a:r>
              <a:rPr lang="en-US" dirty="0"/>
              <a:t> doing) in the USA or other countries?</a:t>
            </a:r>
          </a:p>
        </p:txBody>
      </p:sp>
    </p:spTree>
    <p:extLst>
      <p:ext uri="{BB962C8B-B14F-4D97-AF65-F5344CB8AC3E}">
        <p14:creationId xmlns:p14="http://schemas.microsoft.com/office/powerpoint/2010/main" val="11388436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Questions</a:t>
            </a:r>
          </a:p>
        </p:txBody>
      </p:sp>
      <p:sp>
        <p:nvSpPr>
          <p:cNvPr id="3" name="Content Placeholder 2"/>
          <p:cNvSpPr>
            <a:spLocks noGrp="1"/>
          </p:cNvSpPr>
          <p:nvPr>
            <p:ph idx="1"/>
          </p:nvPr>
        </p:nvSpPr>
        <p:spPr/>
        <p:txBody>
          <a:bodyPr>
            <a:normAutofit lnSpcReduction="10000"/>
          </a:bodyPr>
          <a:lstStyle/>
          <a:p>
            <a:r>
              <a:rPr lang="en-US" dirty="0"/>
              <a:t>British/South African universities tend to focus energy on students with medium risk of dropping out</a:t>
            </a:r>
          </a:p>
          <a:p>
            <a:r>
              <a:rPr lang="en-US" dirty="0"/>
              <a:t>American K-12 institutions tend to focus energy on students with high risk of failing standardized examinations</a:t>
            </a:r>
          </a:p>
          <a:p>
            <a:endParaRPr lang="en-US" dirty="0"/>
          </a:p>
          <a:p>
            <a:r>
              <a:rPr lang="en-US" dirty="0"/>
              <a:t>Are these the right places to allocate our efforts?</a:t>
            </a:r>
          </a:p>
        </p:txBody>
      </p:sp>
    </p:spTree>
    <p:extLst>
      <p:ext uri="{BB962C8B-B14F-4D97-AF65-F5344CB8AC3E}">
        <p14:creationId xmlns:p14="http://schemas.microsoft.com/office/powerpoint/2010/main" val="31593089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idx="1"/>
          </p:nvPr>
        </p:nvSpPr>
        <p:spPr/>
        <p:txBody>
          <a:bodyPr>
            <a:normAutofit/>
          </a:bodyPr>
          <a:lstStyle/>
          <a:p>
            <a:r>
              <a:rPr lang="en-US" dirty="0"/>
              <a:t>Is student success primarily the student’s responsibility or the institution’s responsibility? </a:t>
            </a:r>
          </a:p>
          <a:p>
            <a:pPr marL="0" indent="0">
              <a:buNone/>
            </a:pPr>
            <a:endParaRPr lang="en-US" dirty="0"/>
          </a:p>
        </p:txBody>
      </p:sp>
    </p:spTree>
    <p:extLst>
      <p:ext uri="{BB962C8B-B14F-4D97-AF65-F5344CB8AC3E}">
        <p14:creationId xmlns:p14="http://schemas.microsoft.com/office/powerpoint/2010/main" val="39861556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idx="1"/>
          </p:nvPr>
        </p:nvSpPr>
        <p:spPr/>
        <p:txBody>
          <a:bodyPr>
            <a:normAutofit/>
          </a:bodyPr>
          <a:lstStyle/>
          <a:p>
            <a:r>
              <a:rPr lang="en-US" dirty="0"/>
              <a:t>How do we help students build their own success and take responsibility for it, in the long-term?</a:t>
            </a:r>
          </a:p>
          <a:p>
            <a:endParaRPr lang="en-US" dirty="0"/>
          </a:p>
          <a:p>
            <a:r>
              <a:rPr lang="en-US" dirty="0"/>
              <a:t>Is there a danger of analytics interventions becoming something that students depend on, rather than taking responsibility for themselves?</a:t>
            </a:r>
          </a:p>
        </p:txBody>
      </p:sp>
    </p:spTree>
    <p:extLst>
      <p:ext uri="{BB962C8B-B14F-4D97-AF65-F5344CB8AC3E}">
        <p14:creationId xmlns:p14="http://schemas.microsoft.com/office/powerpoint/2010/main" val="9025434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Assignment 4</a:t>
            </a:r>
          </a:p>
        </p:txBody>
      </p:sp>
      <p:sp>
        <p:nvSpPr>
          <p:cNvPr id="3" name="Content Placeholder 2"/>
          <p:cNvSpPr>
            <a:spLocks noGrp="1"/>
          </p:cNvSpPr>
          <p:nvPr>
            <p:ph idx="1"/>
          </p:nvPr>
        </p:nvSpPr>
        <p:spPr/>
        <p:txBody>
          <a:bodyPr/>
          <a:lstStyle/>
          <a:p>
            <a:r>
              <a:rPr lang="en-US" dirty="0"/>
              <a:t>Any questions about </a:t>
            </a:r>
            <a:r>
              <a:rPr lang="en-US"/>
              <a:t>assignment 4?</a:t>
            </a:r>
            <a:endParaRPr lang="en-US" dirty="0"/>
          </a:p>
          <a:p>
            <a:endParaRPr lang="en-US" dirty="0"/>
          </a:p>
        </p:txBody>
      </p:sp>
    </p:spTree>
    <p:extLst>
      <p:ext uri="{BB962C8B-B14F-4D97-AF65-F5344CB8AC3E}">
        <p14:creationId xmlns:p14="http://schemas.microsoft.com/office/powerpoint/2010/main" val="40478354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Questions</a:t>
            </a:r>
          </a:p>
        </p:txBody>
      </p:sp>
      <p:sp>
        <p:nvSpPr>
          <p:cNvPr id="3" name="Content Placeholder 2"/>
          <p:cNvSpPr>
            <a:spLocks noGrp="1"/>
          </p:cNvSpPr>
          <p:nvPr>
            <p:ph idx="1"/>
          </p:nvPr>
        </p:nvSpPr>
        <p:spPr/>
        <p:txBody>
          <a:bodyPr>
            <a:normAutofit fontScale="92500" lnSpcReduction="10000"/>
          </a:bodyPr>
          <a:lstStyle/>
          <a:p>
            <a:r>
              <a:rPr lang="en-US" dirty="0"/>
              <a:t>Given the varying costs of</a:t>
            </a:r>
          </a:p>
          <a:p>
            <a:pPr lvl="1"/>
            <a:r>
              <a:rPr lang="en-US" dirty="0"/>
              <a:t>Research &amp; Development</a:t>
            </a:r>
          </a:p>
          <a:p>
            <a:pPr lvl="1"/>
            <a:r>
              <a:rPr lang="en-US" dirty="0"/>
              <a:t>Smaller class sizes</a:t>
            </a:r>
          </a:p>
          <a:p>
            <a:pPr lvl="1"/>
            <a:r>
              <a:rPr lang="en-US" dirty="0"/>
              <a:t>Smaller teaching loads</a:t>
            </a:r>
          </a:p>
          <a:p>
            <a:pPr lvl="1"/>
            <a:r>
              <a:rPr lang="en-US" dirty="0"/>
              <a:t>Personal or phone interventions by mentors/non-instructors</a:t>
            </a:r>
          </a:p>
          <a:p>
            <a:pPr lvl="1"/>
            <a:r>
              <a:rPr lang="en-US" dirty="0"/>
              <a:t>Creating reports for students</a:t>
            </a:r>
          </a:p>
          <a:p>
            <a:pPr lvl="1"/>
            <a:endParaRPr lang="en-US" dirty="0"/>
          </a:p>
          <a:p>
            <a:r>
              <a:rPr lang="en-US" dirty="0"/>
              <a:t>How do we determine the right blend across students?</a:t>
            </a:r>
          </a:p>
          <a:p>
            <a:pPr lvl="1"/>
            <a:endParaRPr lang="en-US" dirty="0"/>
          </a:p>
          <a:p>
            <a:pPr lvl="1"/>
            <a:endParaRPr lang="en-US" dirty="0"/>
          </a:p>
        </p:txBody>
      </p:sp>
    </p:spTree>
    <p:extLst>
      <p:ext uri="{BB962C8B-B14F-4D97-AF65-F5344CB8AC3E}">
        <p14:creationId xmlns:p14="http://schemas.microsoft.com/office/powerpoint/2010/main" val="42403036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thoughts and comments?</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6886043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C53B7-8E6B-474D-8DCE-4821634BFB86}"/>
              </a:ext>
            </a:extLst>
          </p:cNvPr>
          <p:cNvSpPr>
            <a:spLocks noGrp="1"/>
          </p:cNvSpPr>
          <p:nvPr>
            <p:ph type="title"/>
          </p:nvPr>
        </p:nvSpPr>
        <p:spPr/>
        <p:txBody>
          <a:bodyPr/>
          <a:lstStyle/>
          <a:p>
            <a:r>
              <a:rPr lang="en-US" dirty="0"/>
              <a:t>Next session</a:t>
            </a:r>
          </a:p>
        </p:txBody>
      </p:sp>
      <p:sp>
        <p:nvSpPr>
          <p:cNvPr id="3" name="Content Placeholder 2">
            <a:extLst>
              <a:ext uri="{FF2B5EF4-FFF2-40B4-BE49-F238E27FC236}">
                <a16:creationId xmlns:a16="http://schemas.microsoft.com/office/drawing/2014/main" id="{DAE3C776-3F82-4857-9C5C-770D2404D6DA}"/>
              </a:ext>
            </a:extLst>
          </p:cNvPr>
          <p:cNvSpPr>
            <a:spLocks noGrp="1"/>
          </p:cNvSpPr>
          <p:nvPr>
            <p:ph idx="1"/>
          </p:nvPr>
        </p:nvSpPr>
        <p:spPr/>
        <p:txBody>
          <a:bodyPr/>
          <a:lstStyle/>
          <a:p>
            <a:r>
              <a:rPr lang="en-US" dirty="0"/>
              <a:t>Final </a:t>
            </a:r>
            <a:r>
              <a:rPr lang="en-US"/>
              <a:t>project presentations</a:t>
            </a:r>
          </a:p>
        </p:txBody>
      </p:sp>
    </p:spTree>
    <p:extLst>
      <p:ext uri="{BB962C8B-B14F-4D97-AF65-F5344CB8AC3E}">
        <p14:creationId xmlns:p14="http://schemas.microsoft.com/office/powerpoint/2010/main" val="6336157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Algorithms express value judgments (Kraemer et al., 2011)</a:t>
            </a:r>
          </a:p>
        </p:txBody>
      </p:sp>
      <p:sp>
        <p:nvSpPr>
          <p:cNvPr id="3" name="Content Placeholder 2"/>
          <p:cNvSpPr>
            <a:spLocks noGrp="1"/>
          </p:cNvSpPr>
          <p:nvPr>
            <p:ph idx="1"/>
          </p:nvPr>
        </p:nvSpPr>
        <p:spPr/>
        <p:txBody>
          <a:bodyPr/>
          <a:lstStyle/>
          <a:p>
            <a:r>
              <a:rPr lang="en-US" dirty="0"/>
              <a:t>The cost-benefit analysis on false positives and false negatives inherently involve value judgments</a:t>
            </a:r>
          </a:p>
          <a:p>
            <a:endParaRPr lang="en-US" dirty="0"/>
          </a:p>
          <a:p>
            <a:r>
              <a:rPr lang="en-US" dirty="0"/>
              <a:t>What is the cost of wasting an instructor and student’s time?</a:t>
            </a:r>
          </a:p>
          <a:p>
            <a:r>
              <a:rPr lang="en-US" dirty="0"/>
              <a:t>What is the potential benefit to a student and the institution from a successful intervention?</a:t>
            </a:r>
          </a:p>
        </p:txBody>
      </p:sp>
    </p:spTree>
    <p:extLst>
      <p:ext uri="{BB962C8B-B14F-4D97-AF65-F5344CB8AC3E}">
        <p14:creationId xmlns:p14="http://schemas.microsoft.com/office/powerpoint/2010/main" val="27418994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Algorithms express value judgments (Kraemer et al., 2011)</a:t>
            </a:r>
          </a:p>
        </p:txBody>
      </p:sp>
      <p:sp>
        <p:nvSpPr>
          <p:cNvPr id="3" name="Content Placeholder 2"/>
          <p:cNvSpPr>
            <a:spLocks noGrp="1"/>
          </p:cNvSpPr>
          <p:nvPr>
            <p:ph idx="1"/>
          </p:nvPr>
        </p:nvSpPr>
        <p:spPr/>
        <p:txBody>
          <a:bodyPr/>
          <a:lstStyle/>
          <a:p>
            <a:r>
              <a:rPr lang="en-US" dirty="0"/>
              <a:t>The selection of thresholds for algorithms impact those cost-benefit analyses</a:t>
            </a:r>
          </a:p>
          <a:p>
            <a:endParaRPr lang="en-US" dirty="0"/>
          </a:p>
          <a:p>
            <a:r>
              <a:rPr lang="en-US" dirty="0"/>
              <a:t>Intervene when the student is at 60% risk?</a:t>
            </a:r>
          </a:p>
          <a:p>
            <a:r>
              <a:rPr lang="en-US" dirty="0"/>
              <a:t>Intervene when the student is at 30% risk?</a:t>
            </a:r>
          </a:p>
        </p:txBody>
      </p:sp>
    </p:spTree>
    <p:extLst>
      <p:ext uri="{BB962C8B-B14F-4D97-AF65-F5344CB8AC3E}">
        <p14:creationId xmlns:p14="http://schemas.microsoft.com/office/powerpoint/2010/main" val="439170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Beneficence</a:t>
            </a:r>
            <a:br>
              <a:rPr lang="en-US" dirty="0"/>
            </a:br>
            <a:r>
              <a:rPr lang="en-US" dirty="0"/>
              <a:t>(</a:t>
            </a:r>
            <a:r>
              <a:rPr lang="en-US" dirty="0" err="1"/>
              <a:t>Pantilat</a:t>
            </a:r>
            <a:r>
              <a:rPr lang="en-US" dirty="0"/>
              <a:t>, 2008)</a:t>
            </a:r>
          </a:p>
        </p:txBody>
      </p:sp>
      <p:sp>
        <p:nvSpPr>
          <p:cNvPr id="3" name="Content Placeholder 2"/>
          <p:cNvSpPr>
            <a:spLocks noGrp="1"/>
          </p:cNvSpPr>
          <p:nvPr>
            <p:ph idx="1"/>
          </p:nvPr>
        </p:nvSpPr>
        <p:spPr/>
        <p:txBody>
          <a:bodyPr>
            <a:normAutofit/>
          </a:bodyPr>
          <a:lstStyle/>
          <a:p>
            <a:r>
              <a:rPr lang="en-US" dirty="0"/>
              <a:t>‘Beneficence is action that is done for the benefit of others. Beneficent actions can be taken to help prevent or remove harms or to simply improve the situation of others.’       </a:t>
            </a:r>
          </a:p>
          <a:p>
            <a:pPr marL="0" indent="0">
              <a:buNone/>
            </a:pPr>
            <a:br>
              <a:rPr lang="en-US" dirty="0"/>
            </a:br>
            <a:br>
              <a:rPr lang="en-US" dirty="0"/>
            </a:br>
            <a:endParaRPr lang="en-US" dirty="0"/>
          </a:p>
        </p:txBody>
      </p:sp>
    </p:spTree>
    <p:extLst>
      <p:ext uri="{BB962C8B-B14F-4D97-AF65-F5344CB8AC3E}">
        <p14:creationId xmlns:p14="http://schemas.microsoft.com/office/powerpoint/2010/main" val="34298586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Beneficence</a:t>
            </a:r>
            <a:br>
              <a:rPr lang="en-US" dirty="0"/>
            </a:br>
            <a:r>
              <a:rPr lang="en-US" dirty="0"/>
              <a:t>(</a:t>
            </a:r>
            <a:r>
              <a:rPr lang="en-US" dirty="0" err="1"/>
              <a:t>Pantilat</a:t>
            </a:r>
            <a:r>
              <a:rPr lang="en-US" dirty="0"/>
              <a:t>, 2008)</a:t>
            </a:r>
          </a:p>
        </p:txBody>
      </p:sp>
      <p:sp>
        <p:nvSpPr>
          <p:cNvPr id="3" name="Content Placeholder 2"/>
          <p:cNvSpPr>
            <a:spLocks noGrp="1"/>
          </p:cNvSpPr>
          <p:nvPr>
            <p:ph idx="1"/>
          </p:nvPr>
        </p:nvSpPr>
        <p:spPr/>
        <p:txBody>
          <a:bodyPr>
            <a:normAutofit fontScale="70000" lnSpcReduction="20000"/>
          </a:bodyPr>
          <a:lstStyle/>
          <a:p>
            <a:r>
              <a:rPr lang="en-US" dirty="0"/>
              <a:t>‘Physicians are expected to refrain from causing harm, but they also have an obligation to help their patients. Ethicists often distinguish between obligatory and ideal beneficence. Ideal beneficence comprises extreme acts of generosity or attempts to benefit others on all possible occasions. Physicians are not necessarily expected to live up to this broad definition of beneficence. However, the goal of medicine is to promote the welfare of patients, and physicians possess skills and knowledge that enable them to assist others. Due to the nature of the relationship between physicians and patients, doctors do have an obligation to 1) prevent and remove harms, and 2) weigh and balance possible benefits against possible risks of an action. Beneficence can also include protecting and defending the rights of others, rescuing persons who are in danger, and helping individuals with disabilities.’</a:t>
            </a:r>
            <a:br>
              <a:rPr lang="en-US" dirty="0"/>
            </a:br>
            <a:endParaRPr lang="en-US" dirty="0"/>
          </a:p>
        </p:txBody>
      </p:sp>
    </p:spTree>
    <p:extLst>
      <p:ext uri="{BB962C8B-B14F-4D97-AF65-F5344CB8AC3E}">
        <p14:creationId xmlns:p14="http://schemas.microsoft.com/office/powerpoint/2010/main" val="20420340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Non-maleficence</a:t>
            </a:r>
            <a:br>
              <a:rPr lang="en-US" dirty="0"/>
            </a:br>
            <a:r>
              <a:rPr lang="en-US" dirty="0"/>
              <a:t>(</a:t>
            </a:r>
            <a:r>
              <a:rPr lang="en-US" dirty="0" err="1"/>
              <a:t>Pantilat</a:t>
            </a:r>
            <a:r>
              <a:rPr lang="en-US" dirty="0"/>
              <a:t>, 2008)</a:t>
            </a:r>
          </a:p>
        </p:txBody>
      </p:sp>
      <p:sp>
        <p:nvSpPr>
          <p:cNvPr id="3" name="Content Placeholder 2"/>
          <p:cNvSpPr>
            <a:spLocks noGrp="1"/>
          </p:cNvSpPr>
          <p:nvPr>
            <p:ph idx="1"/>
          </p:nvPr>
        </p:nvSpPr>
        <p:spPr/>
        <p:txBody>
          <a:bodyPr>
            <a:normAutofit/>
          </a:bodyPr>
          <a:lstStyle/>
          <a:p>
            <a:r>
              <a:rPr lang="en-US" dirty="0"/>
              <a:t>‘Non-maleficence means to “do no harm.” Physicians must refrain from providing ineffective treatments or acting with malice toward patients.  This principle, however, offers little useful guidance to physicians since many beneficial therapies also have serious risks.  The pertinent ethical issue is whether the benefits outweigh the burdens.’</a:t>
            </a:r>
            <a:br>
              <a:rPr lang="en-US" dirty="0"/>
            </a:br>
            <a:endParaRPr lang="en-US" dirty="0"/>
          </a:p>
        </p:txBody>
      </p:sp>
    </p:spTree>
    <p:extLst>
      <p:ext uri="{BB962C8B-B14F-4D97-AF65-F5344CB8AC3E}">
        <p14:creationId xmlns:p14="http://schemas.microsoft.com/office/powerpoint/2010/main" val="6994060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Non-maleficence</a:t>
            </a:r>
            <a:br>
              <a:rPr lang="en-US" dirty="0"/>
            </a:br>
            <a:r>
              <a:rPr lang="en-US" dirty="0"/>
              <a:t>(</a:t>
            </a:r>
            <a:r>
              <a:rPr lang="en-US" dirty="0" err="1"/>
              <a:t>Pantilat</a:t>
            </a:r>
            <a:r>
              <a:rPr lang="en-US" dirty="0"/>
              <a:t>, 2008)</a:t>
            </a:r>
          </a:p>
        </p:txBody>
      </p:sp>
      <p:sp>
        <p:nvSpPr>
          <p:cNvPr id="3" name="Content Placeholder 2"/>
          <p:cNvSpPr>
            <a:spLocks noGrp="1"/>
          </p:cNvSpPr>
          <p:nvPr>
            <p:ph idx="1"/>
          </p:nvPr>
        </p:nvSpPr>
        <p:spPr/>
        <p:txBody>
          <a:bodyPr>
            <a:normAutofit fontScale="70000" lnSpcReduction="20000"/>
          </a:bodyPr>
          <a:lstStyle/>
          <a:p>
            <a:r>
              <a:rPr lang="en-US" i="1" dirty="0"/>
              <a:t>‘</a:t>
            </a:r>
            <a:r>
              <a:rPr lang="en-US" dirty="0"/>
              <a:t>Physicians should not provide ineffective treatments to patients as these offer risk with no possibility of benefit and thus have a chance of harming patients.  In addition, physicians must not do anything that would purposely harm patients without the action being balanced by proportional benefit.  Because many medications, procedures, and interventions cause harm in addition to benefit, the principle of non-maleficence provides little concrete guidance in the care of patients.  Where this principle is most helpful is when it is balanced against beneficence. In this context non-maleficence posits that the risks of treatment (harm) must be understood in light of the potential benefits.  Ultimately, the patient must decide whether the potential benefits outweigh the potential harms.’</a:t>
            </a:r>
            <a:br>
              <a:rPr lang="en-US" dirty="0"/>
            </a:br>
            <a:endParaRPr lang="en-US" dirty="0"/>
          </a:p>
        </p:txBody>
      </p:sp>
    </p:spTree>
    <p:extLst>
      <p:ext uri="{BB962C8B-B14F-4D97-AF65-F5344CB8AC3E}">
        <p14:creationId xmlns:p14="http://schemas.microsoft.com/office/powerpoint/2010/main" val="5812718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Much of the discussion of learning analytics</a:t>
            </a:r>
          </a:p>
        </p:txBody>
      </p:sp>
      <p:sp>
        <p:nvSpPr>
          <p:cNvPr id="3" name="Content Placeholder 2"/>
          <p:cNvSpPr>
            <a:spLocks noGrp="1"/>
          </p:cNvSpPr>
          <p:nvPr>
            <p:ph idx="1"/>
          </p:nvPr>
        </p:nvSpPr>
        <p:spPr/>
        <p:txBody>
          <a:bodyPr/>
          <a:lstStyle/>
          <a:p>
            <a:r>
              <a:rPr lang="en-US" dirty="0"/>
              <a:t>Focuses on non-maleficence</a:t>
            </a:r>
          </a:p>
        </p:txBody>
      </p:sp>
    </p:spTree>
    <p:extLst>
      <p:ext uri="{BB962C8B-B14F-4D97-AF65-F5344CB8AC3E}">
        <p14:creationId xmlns:p14="http://schemas.microsoft.com/office/powerpoint/2010/main" val="4501593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862</Words>
  <Application>Microsoft Office PowerPoint</Application>
  <PresentationFormat>On-screen Show (4:3)</PresentationFormat>
  <Paragraphs>69</Paragraphs>
  <Slides>22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Calibri</vt:lpstr>
      <vt:lpstr>Office Theme</vt:lpstr>
      <vt:lpstr>Big Data, Education, and Society</vt:lpstr>
      <vt:lpstr>Assignment 4</vt:lpstr>
      <vt:lpstr>Algorithms express value judgments (Kraemer et al., 2011)</vt:lpstr>
      <vt:lpstr>Algorithms express value judgments (Kraemer et al., 2011)</vt:lpstr>
      <vt:lpstr>Beneficence (Pantilat, 2008)</vt:lpstr>
      <vt:lpstr>Beneficence (Pantilat, 2008)</vt:lpstr>
      <vt:lpstr>Non-maleficence (Pantilat, 2008)</vt:lpstr>
      <vt:lpstr>Non-maleficence (Pantilat, 2008)</vt:lpstr>
      <vt:lpstr>Much of the discussion of learning analytics</vt:lpstr>
      <vt:lpstr>But Prinsloo &amp; Slade</vt:lpstr>
      <vt:lpstr>Is it ethical to choose not to provide a beneficial intervention?</vt:lpstr>
      <vt:lpstr>How good does it have to be?</vt:lpstr>
      <vt:lpstr>How bad is the problem?</vt:lpstr>
      <vt:lpstr>Thoughts? Comments?</vt:lpstr>
      <vt:lpstr>Prinsloo &amp; Slade differentiate</vt:lpstr>
      <vt:lpstr>Current legal obligations to act (Prinsloo &amp; Slade, 2017)</vt:lpstr>
      <vt:lpstr>Questions</vt:lpstr>
      <vt:lpstr>Questions</vt:lpstr>
      <vt:lpstr>Questions</vt:lpstr>
      <vt:lpstr>Questions</vt:lpstr>
      <vt:lpstr>Other thoughts and comments?</vt:lpstr>
      <vt:lpstr>Next session</vt:lpstr>
    </vt:vector>
  </TitlesOfParts>
  <Company>Worcester Polytechnic Institute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Feature Engineering Studio</dc:title>
  <dc:creator>Baker, Ryan Shaun</dc:creator>
  <cp:lastModifiedBy>Baker, Ryan S</cp:lastModifiedBy>
  <cp:revision>282</cp:revision>
  <dcterms:created xsi:type="dcterms:W3CDTF">2013-08-27T11:33:40Z</dcterms:created>
  <dcterms:modified xsi:type="dcterms:W3CDTF">2020-03-21T00:20:58Z</dcterms:modified>
</cp:coreProperties>
</file>