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558" r:id="rId3"/>
    <p:sldId id="605" r:id="rId4"/>
    <p:sldId id="622" r:id="rId5"/>
    <p:sldId id="606" r:id="rId6"/>
    <p:sldId id="611" r:id="rId7"/>
    <p:sldId id="609" r:id="rId8"/>
    <p:sldId id="610" r:id="rId9"/>
    <p:sldId id="607" r:id="rId10"/>
    <p:sldId id="608" r:id="rId11"/>
    <p:sldId id="644" r:id="rId12"/>
    <p:sldId id="613" r:id="rId13"/>
    <p:sldId id="612" r:id="rId14"/>
    <p:sldId id="614" r:id="rId15"/>
    <p:sldId id="615" r:id="rId16"/>
    <p:sldId id="623" r:id="rId17"/>
    <p:sldId id="632" r:id="rId18"/>
    <p:sldId id="616" r:id="rId19"/>
    <p:sldId id="617" r:id="rId20"/>
    <p:sldId id="619" r:id="rId21"/>
    <p:sldId id="620" r:id="rId22"/>
    <p:sldId id="618" r:id="rId23"/>
    <p:sldId id="621" r:id="rId24"/>
    <p:sldId id="624" r:id="rId25"/>
    <p:sldId id="625" r:id="rId26"/>
    <p:sldId id="626" r:id="rId27"/>
    <p:sldId id="627" r:id="rId28"/>
    <p:sldId id="628" r:id="rId29"/>
    <p:sldId id="633" r:id="rId30"/>
    <p:sldId id="630" r:id="rId31"/>
    <p:sldId id="634" r:id="rId32"/>
    <p:sldId id="604" r:id="rId33"/>
    <p:sldId id="629" r:id="rId34"/>
    <p:sldId id="643" r:id="rId35"/>
    <p:sldId id="635" r:id="rId36"/>
    <p:sldId id="637" r:id="rId37"/>
    <p:sldId id="638" r:id="rId38"/>
    <p:sldId id="639" r:id="rId39"/>
    <p:sldId id="640" r:id="rId40"/>
    <p:sldId id="641" r:id="rId41"/>
    <p:sldId id="64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7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1, 2018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  <a:p>
            <a:r>
              <a:rPr lang="en-US" dirty="0"/>
              <a:t>You then throw it out into the cold, cruel world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41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  <a:p>
            <a:r>
              <a:rPr lang="en-US" dirty="0"/>
              <a:t>You then throw it out into the cold, cruel world</a:t>
            </a:r>
          </a:p>
          <a:p>
            <a:pPr lvl="1"/>
            <a:r>
              <a:rPr lang="en-US" dirty="0"/>
              <a:t>Where it fails miserably (Khachatryan et al., 2014)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3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to take medicine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7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Carnegie Learning RAND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98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Chartiers</a:t>
            </a:r>
            <a:r>
              <a:rPr lang="en-US" dirty="0"/>
              <a:t> Valley Substitute Teacher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Does anyone have any personal examples of implementation fidelity failures </a:t>
            </a:r>
            <a:br>
              <a:rPr lang="en-US" dirty="0"/>
            </a:br>
            <a:r>
              <a:rPr lang="en-US" dirty="0"/>
              <a:t>to share?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1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Categories of implementation fidelity</a:t>
            </a:r>
            <a:br>
              <a:rPr lang="en-US" dirty="0"/>
            </a:br>
            <a:r>
              <a:rPr lang="en-US" dirty="0"/>
              <a:t>(Dane &amp; Schneider, 1998)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Adherence – are program components delivered as prescribed?</a:t>
            </a:r>
          </a:p>
          <a:p>
            <a:r>
              <a:rPr lang="en-US" dirty="0"/>
              <a:t>Exposure/dosage – are program components delivered as much as intended? (and in the right proportions?)</a:t>
            </a:r>
          </a:p>
          <a:p>
            <a:r>
              <a:rPr lang="en-US" dirty="0"/>
              <a:t>Quality – are program components delivered in the “theoretical ideal” intended fashion?</a:t>
            </a:r>
          </a:p>
        </p:txBody>
      </p:sp>
    </p:spTree>
    <p:extLst>
      <p:ext uri="{BB962C8B-B14F-4D97-AF65-F5344CB8AC3E}">
        <p14:creationId xmlns:p14="http://schemas.microsoft.com/office/powerpoint/2010/main" val="2685158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attributes influence implementation fidelity </a:t>
            </a:r>
            <a:br>
              <a:rPr lang="en-US" dirty="0"/>
            </a:br>
            <a:r>
              <a:rPr lang="en-US" dirty="0"/>
              <a:t>(Carroll et al.,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/>
              <a:t>Intervention complexity – and prescriptiveness</a:t>
            </a:r>
          </a:p>
          <a:p>
            <a:r>
              <a:rPr lang="en-US" dirty="0"/>
              <a:t>Support – by developer, school, district</a:t>
            </a:r>
          </a:p>
          <a:p>
            <a:r>
              <a:rPr lang="en-US" dirty="0"/>
              <a:t>Participant responsiveness – how interested/willing are teachers, and how difficult is intervention for them to adopt</a:t>
            </a:r>
          </a:p>
        </p:txBody>
      </p:sp>
    </p:spTree>
    <p:extLst>
      <p:ext uri="{BB962C8B-B14F-4D97-AF65-F5344CB8AC3E}">
        <p14:creationId xmlns:p14="http://schemas.microsoft.com/office/powerpoint/2010/main" val="2777893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improve odds of good implementation fidelity?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thoughts?</a:t>
            </a:r>
          </a:p>
        </p:txBody>
      </p:sp>
    </p:spTree>
    <p:extLst>
      <p:ext uri="{BB962C8B-B14F-4D97-AF65-F5344CB8AC3E}">
        <p14:creationId xmlns:p14="http://schemas.microsoft.com/office/powerpoint/2010/main" val="311738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Regional implementation coordinators </a:t>
            </a:r>
            <a:br>
              <a:rPr lang="en-US" dirty="0"/>
            </a:br>
            <a:r>
              <a:rPr lang="en-US" dirty="0"/>
              <a:t>(1 per 37.7 teachers)</a:t>
            </a:r>
          </a:p>
          <a:p>
            <a:pPr lvl="1"/>
            <a:r>
              <a:rPr lang="en-US" dirty="0"/>
              <a:t>Look at data on student engagement and performance to identify problem spots</a:t>
            </a:r>
          </a:p>
          <a:p>
            <a:pPr lvl="1"/>
            <a:r>
              <a:rPr lang="en-US" dirty="0"/>
              <a:t>Visit classrooms periodically and conduct observations according to a detailed rubric</a:t>
            </a:r>
            <a:br>
              <a:rPr lang="en-US" dirty="0"/>
            </a:br>
            <a:r>
              <a:rPr lang="en-US" dirty="0"/>
              <a:t>(average = 6 visits/year)</a:t>
            </a:r>
          </a:p>
          <a:p>
            <a:pPr lvl="1"/>
            <a:r>
              <a:rPr lang="en-US" dirty="0"/>
              <a:t>Meet with teachers after observations to provide professional development on classroom issues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was rated as teachers’ favorite part of adopting the curriculum</a:t>
            </a:r>
          </a:p>
        </p:txBody>
      </p:sp>
    </p:spTree>
    <p:extLst>
      <p:ext uri="{BB962C8B-B14F-4D97-AF65-F5344CB8AC3E}">
        <p14:creationId xmlns:p14="http://schemas.microsoft.com/office/powerpoint/2010/main" val="240291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about assignment 3?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Rubric</a:t>
            </a:r>
          </a:p>
          <a:p>
            <a:pPr lvl="1"/>
            <a:r>
              <a:rPr lang="en-US" dirty="0"/>
              <a:t>Does teacher use analytics reports to make instructional decisions</a:t>
            </a:r>
          </a:p>
          <a:p>
            <a:pPr lvl="1"/>
            <a:r>
              <a:rPr lang="en-US" dirty="0"/>
              <a:t>Does teacher plan lesson activities and student interventions before class</a:t>
            </a:r>
          </a:p>
          <a:p>
            <a:pPr lvl="1"/>
            <a:r>
              <a:rPr lang="en-US" dirty="0"/>
              <a:t>Does teacher conduct varied interventions with students in need</a:t>
            </a:r>
          </a:p>
          <a:p>
            <a:pPr lvl="1"/>
            <a:r>
              <a:rPr lang="en-US" dirty="0"/>
              <a:t>Proportion of class time students spend using system</a:t>
            </a:r>
          </a:p>
          <a:p>
            <a:pPr lvl="1"/>
            <a:r>
              <a:rPr lang="en-US" dirty="0"/>
              <a:t>Do students use all system features</a:t>
            </a:r>
          </a:p>
          <a:p>
            <a:pPr lvl="1"/>
            <a:r>
              <a:rPr lang="en-US" dirty="0"/>
              <a:t>Does teacher engage with students during class</a:t>
            </a:r>
          </a:p>
        </p:txBody>
      </p:sp>
    </p:spTree>
    <p:extLst>
      <p:ext uri="{BB962C8B-B14F-4D97-AF65-F5344CB8AC3E}">
        <p14:creationId xmlns:p14="http://schemas.microsoft.com/office/powerpoint/2010/main" val="1174967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Rubric (continued)</a:t>
            </a:r>
          </a:p>
          <a:p>
            <a:pPr lvl="1"/>
            <a:r>
              <a:rPr lang="en-US" dirty="0"/>
              <a:t>Does teacher use effective classroom management procedures</a:t>
            </a:r>
          </a:p>
          <a:p>
            <a:pPr lvl="1"/>
            <a:r>
              <a:rPr lang="en-US" dirty="0"/>
              <a:t>Does teacher establish clear goals and rewards for individual students and entire class</a:t>
            </a:r>
          </a:p>
          <a:p>
            <a:pPr lvl="1"/>
            <a:r>
              <a:rPr lang="en-US" dirty="0"/>
              <a:t>Do students have well-organized notebooks that show student work</a:t>
            </a:r>
          </a:p>
          <a:p>
            <a:pPr lvl="1"/>
            <a:r>
              <a:rPr lang="en-US" dirty="0"/>
              <a:t>Do students use recommended learning strategies</a:t>
            </a:r>
          </a:p>
          <a:p>
            <a:pPr lvl="1"/>
            <a:r>
              <a:rPr lang="en-US" dirty="0"/>
              <a:t>Are students on-task</a:t>
            </a:r>
          </a:p>
        </p:txBody>
      </p:sp>
    </p:spTree>
    <p:extLst>
      <p:ext uri="{BB962C8B-B14F-4D97-AF65-F5344CB8AC3E}">
        <p14:creationId xmlns:p14="http://schemas.microsoft.com/office/powerpoint/2010/main" val="993420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Reasoning Mind approach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Khachatryan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Curriculum modification</a:t>
            </a:r>
          </a:p>
          <a:p>
            <a:pPr lvl="1"/>
            <a:r>
              <a:rPr lang="en-US" dirty="0"/>
              <a:t>Use data from regional coordinator visits to identify areas where implementation fidelity is generally low</a:t>
            </a:r>
          </a:p>
          <a:p>
            <a:pPr lvl="2"/>
            <a:r>
              <a:rPr lang="en-US" dirty="0"/>
              <a:t>Encouraging students to take notes and show written work</a:t>
            </a:r>
          </a:p>
          <a:p>
            <a:pPr lvl="2"/>
            <a:r>
              <a:rPr lang="en-US" dirty="0"/>
              <a:t>Checking student notes and written work</a:t>
            </a:r>
          </a:p>
          <a:p>
            <a:pPr lvl="1"/>
            <a:r>
              <a:rPr lang="en-US" dirty="0"/>
              <a:t>Modify automated curriculum to better scaffold these areas for both teachers and students</a:t>
            </a:r>
          </a:p>
          <a:p>
            <a:pPr lvl="1"/>
            <a:r>
              <a:rPr lang="en-US" dirty="0"/>
              <a:t>Modifying teacher professional development to emphasize these areas (2 days before school year, six half-day workshops during school year)</a:t>
            </a:r>
          </a:p>
        </p:txBody>
      </p:sp>
    </p:spTree>
    <p:extLst>
      <p:ext uri="{BB962C8B-B14F-4D97-AF65-F5344CB8AC3E}">
        <p14:creationId xmlns:p14="http://schemas.microsoft.com/office/powerpoint/2010/main" val="3938531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4077571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 err="1"/>
              <a:t>ASSISTments</a:t>
            </a:r>
            <a:r>
              <a:rPr lang="en-US" dirty="0"/>
              <a:t>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12-hour (2-3 day) “Best practices” workshop with teachers at beginning of year</a:t>
            </a:r>
          </a:p>
          <a:p>
            <a:pPr lvl="1"/>
            <a:r>
              <a:rPr lang="en-US" dirty="0"/>
              <a:t>Count as state professional development credit</a:t>
            </a:r>
          </a:p>
          <a:p>
            <a:r>
              <a:rPr lang="en-US" dirty="0"/>
              <a:t>Beginning-of-year interviews with principals</a:t>
            </a:r>
          </a:p>
          <a:p>
            <a:r>
              <a:rPr lang="en-US" dirty="0"/>
              <a:t>Beginning-of-year teacher survey</a:t>
            </a:r>
          </a:p>
          <a:p>
            <a:r>
              <a:rPr lang="en-US" dirty="0"/>
              <a:t>Analyze system log data during year</a:t>
            </a:r>
          </a:p>
          <a:p>
            <a:r>
              <a:rPr lang="en-US" dirty="0"/>
              <a:t>Classroom observations of teacher practices</a:t>
            </a:r>
          </a:p>
          <a:p>
            <a:r>
              <a:rPr lang="en-US" dirty="0"/>
              <a:t>End-of-year teacher interviews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25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 err="1"/>
              <a:t>ASSISTments</a:t>
            </a:r>
            <a:r>
              <a:rPr lang="en-US" dirty="0"/>
              <a:t> log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often do teachers assign homework in </a:t>
            </a:r>
            <a:r>
              <a:rPr lang="en-US" dirty="0" err="1"/>
              <a:t>ASSISTments</a:t>
            </a:r>
            <a:r>
              <a:rPr lang="en-US" dirty="0"/>
              <a:t>?</a:t>
            </a:r>
          </a:p>
          <a:p>
            <a:r>
              <a:rPr lang="en-US" dirty="0"/>
              <a:t>What are homework completion rates?</a:t>
            </a:r>
          </a:p>
          <a:p>
            <a:r>
              <a:rPr lang="en-US" dirty="0"/>
              <a:t>How long do students spend on homework?</a:t>
            </a:r>
          </a:p>
          <a:p>
            <a:r>
              <a:rPr lang="en-US" dirty="0"/>
              <a:t>Which teachers are not opening homework reports?</a:t>
            </a:r>
          </a:p>
        </p:txBody>
      </p:sp>
    </p:spTree>
    <p:extLst>
      <p:ext uri="{BB962C8B-B14F-4D97-AF65-F5344CB8AC3E}">
        <p14:creationId xmlns:p14="http://schemas.microsoft.com/office/powerpoint/2010/main" val="3409781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Feng et al. (2014) </a:t>
            </a:r>
            <a:br>
              <a:rPr lang="en-US" dirty="0"/>
            </a:br>
            <a:r>
              <a:rPr lang="en-US" dirty="0"/>
              <a:t>actions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teachers who did not use system as intended, with targeted plans for which behaviors to coach</a:t>
            </a:r>
          </a:p>
          <a:p>
            <a:r>
              <a:rPr lang="en-US" dirty="0"/>
              <a:t>Change agenda of “best practices” workshop to match general issues</a:t>
            </a:r>
          </a:p>
          <a:p>
            <a:r>
              <a:rPr lang="en-US" dirty="0"/>
              <a:t>Modify design of reports given to teachers</a:t>
            </a:r>
          </a:p>
        </p:txBody>
      </p:sp>
    </p:spTree>
    <p:extLst>
      <p:ext uri="{BB962C8B-B14F-4D97-AF65-F5344CB8AC3E}">
        <p14:creationId xmlns:p14="http://schemas.microsoft.com/office/powerpoint/2010/main" val="3181689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922538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Carnegie Learning Implementation Fidelity Approach</a:t>
            </a:r>
            <a:br>
              <a:rPr lang="en-US" dirty="0"/>
            </a:br>
            <a:r>
              <a:rPr lang="en-US" dirty="0"/>
              <a:t>(Pane et al., 2014, p. 129)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 days of professional development/training during summer</a:t>
            </a:r>
          </a:p>
          <a:p>
            <a:r>
              <a:rPr lang="en-US" dirty="0"/>
              <a:t>1 visit from PD staff to a school during year</a:t>
            </a:r>
          </a:p>
          <a:p>
            <a:pPr lvl="1"/>
            <a:r>
              <a:rPr lang="en-US" dirty="0"/>
              <a:t>PD staff “observe classrooms, offer recommendations, and help teachers address any problems they are having with implementations”</a:t>
            </a:r>
          </a:p>
          <a:p>
            <a:r>
              <a:rPr lang="en-US" dirty="0"/>
              <a:t>“Teachers also receive a set of training materials, an implementation guide, and a book of resources and assessments.”</a:t>
            </a:r>
          </a:p>
        </p:txBody>
      </p:sp>
    </p:spTree>
    <p:extLst>
      <p:ext uri="{BB962C8B-B14F-4D97-AF65-F5344CB8AC3E}">
        <p14:creationId xmlns:p14="http://schemas.microsoft.com/office/powerpoint/2010/main" val="3159929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like about this approach?</a:t>
            </a:r>
          </a:p>
          <a:p>
            <a:r>
              <a:rPr lang="en-US" dirty="0"/>
              <a:t>What do you dislike about this approach?</a:t>
            </a:r>
          </a:p>
        </p:txBody>
      </p:sp>
    </p:spTree>
    <p:extLst>
      <p:ext uri="{BB962C8B-B14F-4D97-AF65-F5344CB8AC3E}">
        <p14:creationId xmlns:p14="http://schemas.microsoft.com/office/powerpoint/2010/main" val="224960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 definition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b="1" dirty="0"/>
              <a:t>Implementation fidelity</a:t>
            </a:r>
            <a:r>
              <a:rPr lang="en-US" dirty="0"/>
              <a:t> is the degree to which an intervention is delivered as intended…”</a:t>
            </a:r>
          </a:p>
        </p:txBody>
      </p:sp>
    </p:spTree>
    <p:extLst>
      <p:ext uri="{BB962C8B-B14F-4D97-AF65-F5344CB8AC3E}">
        <p14:creationId xmlns:p14="http://schemas.microsoft.com/office/powerpoint/2010/main" val="720384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Karam</a:t>
            </a:r>
            <a:r>
              <a:rPr lang="en-US" dirty="0"/>
              <a:t> et al.,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Studied implementation fidelity of Cognitive Tutor in real-world use (self-report surveys)</a:t>
            </a:r>
          </a:p>
          <a:p>
            <a:r>
              <a:rPr lang="en-US" dirty="0"/>
              <a:t>Only 45% of HS teachers reported using software for prescribed amount of time</a:t>
            </a:r>
          </a:p>
          <a:p>
            <a:r>
              <a:rPr lang="en-US" dirty="0"/>
              <a:t>Only 14% of HS teachers reported working with non-software recommended practices for prescribed amount of time</a:t>
            </a:r>
          </a:p>
          <a:p>
            <a:r>
              <a:rPr lang="en-US" dirty="0"/>
              <a:t>Only 30% of HS teachers reported spending as much time during software use working with students as prescribed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88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Effectiveness of 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 between more PD and prescribed pedagogical practices in Reasoning Mind (Miller et al., 2015)</a:t>
            </a:r>
          </a:p>
          <a:p>
            <a:endParaRPr lang="en-US" dirty="0"/>
          </a:p>
          <a:p>
            <a:r>
              <a:rPr lang="en-US" dirty="0"/>
              <a:t>No correlation between more PD and prescribed pedagogical practices in Cognitive Tutor (</a:t>
            </a:r>
            <a:r>
              <a:rPr lang="en-US" dirty="0" err="1"/>
              <a:t>Karam</a:t>
            </a:r>
            <a:r>
              <a:rPr lang="en-US" dirty="0"/>
              <a:t> et al., 2017)</a:t>
            </a:r>
          </a:p>
        </p:txBody>
      </p:sp>
    </p:spTree>
    <p:extLst>
      <p:ext uri="{BB962C8B-B14F-4D97-AF65-F5344CB8AC3E}">
        <p14:creationId xmlns:p14="http://schemas.microsoft.com/office/powerpoint/2010/main" val="915105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Adoption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Makes a lot of difference to how good implementation fidelity will be</a:t>
            </a:r>
          </a:p>
          <a:p>
            <a:endParaRPr lang="en-US" dirty="0"/>
          </a:p>
          <a:p>
            <a:r>
              <a:rPr lang="en-US" dirty="0"/>
              <a:t>State-level curriculum approval processes</a:t>
            </a:r>
          </a:p>
          <a:p>
            <a:r>
              <a:rPr lang="en-US" dirty="0"/>
              <a:t>Top-down decisions based on sales</a:t>
            </a:r>
          </a:p>
          <a:p>
            <a:r>
              <a:rPr lang="en-US" dirty="0"/>
              <a:t>Curriculum reviews by groups of teachers</a:t>
            </a:r>
          </a:p>
          <a:p>
            <a:r>
              <a:rPr lang="en-US" dirty="0"/>
              <a:t>Individual teachers’ decision-making</a:t>
            </a:r>
          </a:p>
          <a:p>
            <a:r>
              <a:rPr lang="en-US" dirty="0"/>
              <a:t>Individual learners</a:t>
            </a:r>
            <a:r>
              <a:rPr lang="en-US"/>
              <a:t>’ decision-making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88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3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the implementation director for Bob’s Discount Math Curriculum (BDMC)</a:t>
            </a:r>
          </a:p>
          <a:p>
            <a:endParaRPr lang="en-US" dirty="0"/>
          </a:p>
          <a:p>
            <a:r>
              <a:rPr lang="en-US" dirty="0"/>
              <a:t>1000 teachers use your system</a:t>
            </a:r>
          </a:p>
          <a:p>
            <a:endParaRPr lang="en-US" dirty="0"/>
          </a:p>
          <a:p>
            <a:r>
              <a:rPr lang="en-US" dirty="0"/>
              <a:t>Each teacher’s classes produce $3000 of profit after all expenses </a:t>
            </a:r>
            <a:r>
              <a:rPr lang="en-US" i="1" dirty="0"/>
              <a:t>except</a:t>
            </a:r>
            <a:r>
              <a:rPr lang="en-US" dirty="0"/>
              <a:t> implementation/PD/support</a:t>
            </a:r>
          </a:p>
        </p:txBody>
      </p:sp>
    </p:spTree>
    <p:extLst>
      <p:ext uri="{BB962C8B-B14F-4D97-AF65-F5344CB8AC3E}">
        <p14:creationId xmlns:p14="http://schemas.microsoft.com/office/powerpoint/2010/main" val="4070598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25379"/>
              </p:ext>
            </p:extLst>
          </p:nvPr>
        </p:nvGraphicFramePr>
        <p:xfrm>
          <a:off x="917864" y="1828800"/>
          <a:ext cx="7540335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"trouble-spotting data analysis"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 day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specific teacher data analysis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0.5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specific teacher classroom observation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 day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single-teacher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0.5 days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full-day multi-teacher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2 days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half-day multi-teacher PD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0.5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multi-teacher PD prep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 days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900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books and materials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9859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plan for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groups of 3-4</a:t>
            </a:r>
          </a:p>
          <a:p>
            <a:r>
              <a:rPr lang="en-US" dirty="0"/>
              <a:t>Let’s see if we can make the </a:t>
            </a:r>
            <a:r>
              <a:rPr lang="en-US" dirty="0" err="1"/>
              <a:t>BlueJeans</a:t>
            </a:r>
            <a:r>
              <a:rPr lang="en-US" dirty="0"/>
              <a:t> breakout room functionality work!</a:t>
            </a:r>
          </a:p>
          <a:p>
            <a:endParaRPr lang="en-US" dirty="0"/>
          </a:p>
          <a:p>
            <a:r>
              <a:rPr lang="en-US" dirty="0"/>
              <a:t>What forms of support will you use?</a:t>
            </a:r>
          </a:p>
          <a:p>
            <a:r>
              <a:rPr lang="en-US" dirty="0"/>
              <a:t>How much profit is left over after support?</a:t>
            </a:r>
          </a:p>
        </p:txBody>
      </p:sp>
    </p:spTree>
    <p:extLst>
      <p:ext uri="{BB962C8B-B14F-4D97-AF65-F5344CB8AC3E}">
        <p14:creationId xmlns:p14="http://schemas.microsoft.com/office/powerpoint/2010/main" val="1001215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your final profit into the chat window</a:t>
            </a:r>
          </a:p>
        </p:txBody>
      </p:sp>
    </p:spTree>
    <p:extLst>
      <p:ext uri="{BB962C8B-B14F-4D97-AF65-F5344CB8AC3E}">
        <p14:creationId xmlns:p14="http://schemas.microsoft.com/office/powerpoint/2010/main" val="10280641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Highest-profit group and </a:t>
            </a:r>
            <a:br>
              <a:rPr lang="en-US" dirty="0"/>
            </a:br>
            <a:r>
              <a:rPr lang="en-US" dirty="0"/>
              <a:t>lowest-profit 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read out what implementation support you offered, and why you chose this combination</a:t>
            </a:r>
          </a:p>
        </p:txBody>
      </p:sp>
    </p:spTree>
    <p:extLst>
      <p:ext uri="{BB962C8B-B14F-4D97-AF65-F5344CB8AC3E}">
        <p14:creationId xmlns:p14="http://schemas.microsoft.com/office/powerpoint/2010/main" val="386920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to ask during implementation (Feng et al., 2014, p. 564)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“Is this the quality of implementation we expected as creators of the intervention?” </a:t>
            </a:r>
          </a:p>
          <a:p>
            <a:r>
              <a:rPr lang="en-US" dirty="0"/>
              <a:t>“What actions can we take that might bring implementation up to our desired levels?”</a:t>
            </a:r>
          </a:p>
        </p:txBody>
      </p:sp>
    </p:spTree>
    <p:extLst>
      <p:ext uri="{BB962C8B-B14F-4D97-AF65-F5344CB8AC3E}">
        <p14:creationId xmlns:p14="http://schemas.microsoft.com/office/powerpoint/2010/main" val="34798916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this calculation change…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a non-profit like Reasoning Mind</a:t>
            </a:r>
          </a:p>
          <a:p>
            <a:r>
              <a:rPr lang="en-US" dirty="0"/>
              <a:t>And a for-profit like Carnegie Learning</a:t>
            </a:r>
          </a:p>
          <a:p>
            <a:endParaRPr lang="en-US" dirty="0"/>
          </a:p>
          <a:p>
            <a:r>
              <a:rPr lang="en-US" dirty="0"/>
              <a:t>What are the risks of too low a profit for each type of organization?</a:t>
            </a:r>
          </a:p>
        </p:txBody>
      </p:sp>
    </p:spTree>
    <p:extLst>
      <p:ext uri="{BB962C8B-B14F-4D97-AF65-F5344CB8AC3E}">
        <p14:creationId xmlns:p14="http://schemas.microsoft.com/office/powerpoint/2010/main" val="1810268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4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</p:txBody>
      </p:sp>
    </p:spTree>
    <p:extLst>
      <p:ext uri="{BB962C8B-B14F-4D97-AF65-F5344CB8AC3E}">
        <p14:creationId xmlns:p14="http://schemas.microsoft.com/office/powerpoint/2010/main" val="2434712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</p:txBody>
      </p:sp>
    </p:spTree>
    <p:extLst>
      <p:ext uri="{BB962C8B-B14F-4D97-AF65-F5344CB8AC3E}">
        <p14:creationId xmlns:p14="http://schemas.microsoft.com/office/powerpoint/2010/main" val="49006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13357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181895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peril of implementation fidelity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design a brilliant innovation</a:t>
            </a:r>
          </a:p>
          <a:p>
            <a:r>
              <a:rPr lang="en-US" dirty="0"/>
              <a:t>You refine it in carefully-controlled settings</a:t>
            </a:r>
          </a:p>
          <a:p>
            <a:pPr lvl="1"/>
            <a:r>
              <a:rPr lang="en-US" dirty="0"/>
              <a:t>Well-designed teacher professional development</a:t>
            </a:r>
          </a:p>
          <a:p>
            <a:pPr lvl="1"/>
            <a:r>
              <a:rPr lang="en-US" dirty="0"/>
              <a:t>Buy-in from school administrators</a:t>
            </a:r>
          </a:p>
          <a:p>
            <a:pPr lvl="1"/>
            <a:r>
              <a:rPr lang="en-US" dirty="0"/>
              <a:t>Monitoring of ongoing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55867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</Words>
  <Application>Microsoft Office PowerPoint</Application>
  <PresentationFormat>On-screen Show (4:3)</PresentationFormat>
  <Paragraphs>185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Big Data, Education, and Society</vt:lpstr>
      <vt:lpstr>Assignment 3</vt:lpstr>
      <vt:lpstr>Implementation Fidelity</vt:lpstr>
      <vt:lpstr>Questions to ask during implementation (Feng et al., 2014, p. 564)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The peril of implementation fidelity</vt:lpstr>
      <vt:lpstr>Failure to take medicine</vt:lpstr>
      <vt:lpstr>Carnegie Learning RAND study</vt:lpstr>
      <vt:lpstr>Chartiers Valley Substitute Teacher</vt:lpstr>
      <vt:lpstr>Does anyone have any personal examples of implementation fidelity failures  to share? </vt:lpstr>
      <vt:lpstr>Categories of implementation fidelity (Dane &amp; Schneider, 1998)</vt:lpstr>
      <vt:lpstr>What attributes influence implementation fidelity  (Carroll et al., 2007)</vt:lpstr>
      <vt:lpstr>How can we improve odds of good implementation fidelity?</vt:lpstr>
      <vt:lpstr>Reasoning Mind approach (Khachatryan et al., 2014)</vt:lpstr>
      <vt:lpstr>Reasoning Mind approach (Khachatryan et al., 2014)</vt:lpstr>
      <vt:lpstr>Reasoning Mind approach (Khachatryan et al., 2014)</vt:lpstr>
      <vt:lpstr>Reasoning Mind approach (Khachatryan et al., 2014)</vt:lpstr>
      <vt:lpstr>Thoughts</vt:lpstr>
      <vt:lpstr>Feng et al. (2014)  ASSISTments approach</vt:lpstr>
      <vt:lpstr>Feng et al. (2014)  ASSISTments log data analysis</vt:lpstr>
      <vt:lpstr>Feng et al. (2014)  actions taken</vt:lpstr>
      <vt:lpstr>Thoughts</vt:lpstr>
      <vt:lpstr>Carnegie Learning Implementation Fidelity Approach (Pane et al., 2014, p. 129)</vt:lpstr>
      <vt:lpstr>Thoughts</vt:lpstr>
      <vt:lpstr>Karam et al., 2017</vt:lpstr>
      <vt:lpstr>Effectiveness of PD</vt:lpstr>
      <vt:lpstr>Questions? Comments?</vt:lpstr>
      <vt:lpstr>How Does Adoption Occur?</vt:lpstr>
      <vt:lpstr>Questions? Comments?</vt:lpstr>
      <vt:lpstr>Activity</vt:lpstr>
      <vt:lpstr>Costs</vt:lpstr>
      <vt:lpstr>Create a plan for implementation</vt:lpstr>
      <vt:lpstr>Each group</vt:lpstr>
      <vt:lpstr>Highest-profit group and  lowest-profit group </vt:lpstr>
      <vt:lpstr>Should this calculation change…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206</cp:revision>
  <dcterms:created xsi:type="dcterms:W3CDTF">2013-08-27T11:33:40Z</dcterms:created>
  <dcterms:modified xsi:type="dcterms:W3CDTF">2020-03-20T19:48:45Z</dcterms:modified>
</cp:coreProperties>
</file>