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411" r:id="rId4"/>
    <p:sldId id="393" r:id="rId5"/>
    <p:sldId id="285" r:id="rId6"/>
    <p:sldId id="262" r:id="rId7"/>
    <p:sldId id="260" r:id="rId8"/>
    <p:sldId id="390" r:id="rId9"/>
    <p:sldId id="389" r:id="rId10"/>
    <p:sldId id="268" r:id="rId11"/>
    <p:sldId id="392" r:id="rId12"/>
    <p:sldId id="290" r:id="rId13"/>
    <p:sldId id="291" r:id="rId14"/>
    <p:sldId id="295" r:id="rId15"/>
    <p:sldId id="412" r:id="rId16"/>
    <p:sldId id="413" r:id="rId17"/>
    <p:sldId id="414" r:id="rId18"/>
    <p:sldId id="296" r:id="rId19"/>
    <p:sldId id="305" r:id="rId20"/>
    <p:sldId id="387" r:id="rId21"/>
    <p:sldId id="410" r:id="rId22"/>
    <p:sldId id="289" r:id="rId23"/>
    <p:sldId id="400" r:id="rId24"/>
    <p:sldId id="401" r:id="rId25"/>
    <p:sldId id="402" r:id="rId26"/>
    <p:sldId id="403" r:id="rId27"/>
    <p:sldId id="398" r:id="rId28"/>
    <p:sldId id="395" r:id="rId29"/>
    <p:sldId id="399" r:id="rId30"/>
    <p:sldId id="396" r:id="rId31"/>
    <p:sldId id="397" r:id="rId32"/>
    <p:sldId id="407" r:id="rId33"/>
    <p:sldId id="408" r:id="rId34"/>
    <p:sldId id="409" r:id="rId35"/>
    <p:sldId id="394" r:id="rId36"/>
    <p:sldId id="415" r:id="rId37"/>
    <p:sldId id="41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78" y="3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07B25-3290-4178-974E-2159918888D1}" type="slidenum">
              <a:rPr lang="en-US" smtClean="0"/>
              <a:t>29</a:t>
            </a:fld>
            <a:endParaRPr lang="en-US"/>
          </a:p>
        </p:txBody>
      </p:sp>
    </p:spTree>
    <p:extLst>
      <p:ext uri="{BB962C8B-B14F-4D97-AF65-F5344CB8AC3E}">
        <p14:creationId xmlns:p14="http://schemas.microsoft.com/office/powerpoint/2010/main" val="1601017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iazza.com/class/k5wwh3h78t24z1" TargetMode="External"/><Relationship Id="rId2" Type="http://schemas.openxmlformats.org/officeDocument/2006/relationships/hyperlink" Target="http://www.upenn.edu/learninganalytics/ryanbaker/BDES2020/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January 22, 2020</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457200" y="1600200"/>
            <a:ext cx="8534400" cy="5257800"/>
          </a:xfrm>
        </p:spPr>
        <p:txBody>
          <a:bodyPr>
            <a:normAutofit fontScale="92500" lnSpcReduction="10000"/>
          </a:bodyPr>
          <a:lstStyle/>
          <a:p>
            <a:r>
              <a:rPr lang="en-US" dirty="0"/>
              <a:t>Project Proposal 20% </a:t>
            </a:r>
          </a:p>
          <a:p>
            <a:pPr lvl="1"/>
            <a:r>
              <a:rPr lang="en-US" dirty="0"/>
              <a:t>Already posted on the course webpage</a:t>
            </a:r>
          </a:p>
          <a:p>
            <a:pPr lvl="1"/>
            <a:r>
              <a:rPr lang="en-US" dirty="0"/>
              <a:t>Proposal due Feb 21</a:t>
            </a:r>
          </a:p>
          <a:p>
            <a:pPr lvl="1"/>
            <a:r>
              <a:rPr lang="en-US" dirty="0"/>
              <a:t>Responses to your classmates’ proposals due Feb 25</a:t>
            </a:r>
          </a:p>
          <a:p>
            <a:r>
              <a:rPr lang="en-US" dirty="0"/>
              <a:t>Needs Assessment 20% </a:t>
            </a:r>
          </a:p>
          <a:p>
            <a:pPr lvl="1"/>
            <a:r>
              <a:rPr lang="en-US" dirty="0"/>
              <a:t>Due Mar 20</a:t>
            </a:r>
          </a:p>
          <a:p>
            <a:r>
              <a:rPr lang="en-US" dirty="0"/>
              <a:t>Risks and Challenges 20% </a:t>
            </a:r>
          </a:p>
          <a:p>
            <a:pPr lvl="1"/>
            <a:r>
              <a:rPr lang="en-US" dirty="0"/>
              <a:t>Due Apr 3</a:t>
            </a:r>
          </a:p>
          <a:p>
            <a:r>
              <a:rPr lang="en-US" dirty="0"/>
              <a:t>Final Project 20% </a:t>
            </a:r>
          </a:p>
          <a:p>
            <a:pPr lvl="1"/>
            <a:r>
              <a:rPr lang="en-US" dirty="0"/>
              <a:t>Due Apr 29</a:t>
            </a:r>
          </a:p>
          <a:p>
            <a:r>
              <a:rPr lang="en-US" dirty="0"/>
              <a:t>Class Participation 20% </a:t>
            </a:r>
          </a:p>
        </p:txBody>
      </p:sp>
    </p:spTree>
    <p:extLst>
      <p:ext uri="{BB962C8B-B14F-4D97-AF65-F5344CB8AC3E}">
        <p14:creationId xmlns:p14="http://schemas.microsoft.com/office/powerpoint/2010/main" val="104054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Extensions?</a:t>
            </a:r>
          </a:p>
        </p:txBody>
      </p:sp>
      <p:sp>
        <p:nvSpPr>
          <p:cNvPr id="3" name="Content Placeholder 2"/>
          <p:cNvSpPr>
            <a:spLocks noGrp="1"/>
          </p:cNvSpPr>
          <p:nvPr>
            <p:ph idx="1"/>
          </p:nvPr>
        </p:nvSpPr>
        <p:spPr/>
        <p:txBody>
          <a:bodyPr>
            <a:normAutofit fontScale="85000" lnSpcReduction="10000"/>
          </a:bodyPr>
          <a:lstStyle/>
          <a:p>
            <a:r>
              <a:rPr lang="en-US" dirty="0"/>
              <a:t>In this class, we will be engaged in an ongoing discussion about assignments</a:t>
            </a:r>
          </a:p>
          <a:p>
            <a:endParaRPr lang="en-US" dirty="0"/>
          </a:p>
          <a:p>
            <a:r>
              <a:rPr lang="en-US" dirty="0"/>
              <a:t>Therefore extensions for the assignments will only be available in case of instructor error or extreme circumstances (assignments in other classes, research studies, and so on do not count as extreme circumstances; serious injury, illness, or death in the family do count as extreme circumstances). Outside of these circumstances, late hand-ins will not be accepted (e.g. zero credit will be given). </a:t>
            </a:r>
          </a:p>
        </p:txBody>
      </p:sp>
    </p:spTree>
    <p:extLst>
      <p:ext uri="{BB962C8B-B14F-4D97-AF65-F5344CB8AC3E}">
        <p14:creationId xmlns:p14="http://schemas.microsoft.com/office/powerpoint/2010/main" val="3359347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Books</a:t>
            </a:r>
          </a:p>
        </p:txBody>
      </p:sp>
      <p:sp>
        <p:nvSpPr>
          <p:cNvPr id="3" name="Content Placeholder 2"/>
          <p:cNvSpPr>
            <a:spLocks noGrp="1"/>
          </p:cNvSpPr>
          <p:nvPr>
            <p:ph idx="1"/>
          </p:nvPr>
        </p:nvSpPr>
        <p:spPr/>
        <p:txBody>
          <a:bodyPr/>
          <a:lstStyle/>
          <a:p>
            <a:r>
              <a:rPr lang="en-US" dirty="0" err="1"/>
              <a:t>Trochim</a:t>
            </a:r>
            <a:r>
              <a:rPr lang="en-US" dirty="0"/>
              <a:t>, W.M.K., Donnelly, J.P. (2007) The Research Methods Knowledge Base. </a:t>
            </a:r>
          </a:p>
        </p:txBody>
      </p:sp>
    </p:spTree>
    <p:extLst>
      <p:ext uri="{BB962C8B-B14F-4D97-AF65-F5344CB8AC3E}">
        <p14:creationId xmlns:p14="http://schemas.microsoft.com/office/powerpoint/2010/main" val="2791840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Readings</a:t>
            </a:r>
          </a:p>
        </p:txBody>
      </p:sp>
      <p:sp>
        <p:nvSpPr>
          <p:cNvPr id="3" name="Content Placeholder 2"/>
          <p:cNvSpPr>
            <a:spLocks noGrp="1"/>
          </p:cNvSpPr>
          <p:nvPr>
            <p:ph idx="1"/>
          </p:nvPr>
        </p:nvSpPr>
        <p:spPr/>
        <p:txBody>
          <a:bodyPr/>
          <a:lstStyle/>
          <a:p>
            <a:r>
              <a:rPr lang="en-US" dirty="0"/>
              <a:t>Available on course webpage</a:t>
            </a:r>
          </a:p>
          <a:p>
            <a:endParaRPr lang="en-US" dirty="0"/>
          </a:p>
          <a:p>
            <a:r>
              <a:rPr lang="en-US" dirty="0"/>
              <a:t>http://www.upenn.edu/learninganalytics/ryanbaker/BDES2020/BDES-Readings.zip</a:t>
            </a:r>
          </a:p>
          <a:p>
            <a:endParaRPr lang="en-US" dirty="0"/>
          </a:p>
        </p:txBody>
      </p:sp>
    </p:spTree>
    <p:extLst>
      <p:ext uri="{BB962C8B-B14F-4D97-AF65-F5344CB8AC3E}">
        <p14:creationId xmlns:p14="http://schemas.microsoft.com/office/powerpoint/2010/main" val="3753122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Syllabus?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926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D823-C1F8-49A8-B342-0A96CC23498B}"/>
              </a:ext>
            </a:extLst>
          </p:cNvPr>
          <p:cNvSpPr>
            <a:spLocks noGrp="1"/>
          </p:cNvSpPr>
          <p:nvPr>
            <p:ph type="title"/>
          </p:nvPr>
        </p:nvSpPr>
        <p:spPr/>
        <p:txBody>
          <a:bodyPr/>
          <a:lstStyle/>
          <a:p>
            <a:r>
              <a:rPr lang="en-US" dirty="0"/>
              <a:t>“Supplemental Readings”</a:t>
            </a:r>
          </a:p>
        </p:txBody>
      </p:sp>
      <p:sp>
        <p:nvSpPr>
          <p:cNvPr id="3" name="Content Placeholder 2">
            <a:extLst>
              <a:ext uri="{FF2B5EF4-FFF2-40B4-BE49-F238E27FC236}">
                <a16:creationId xmlns:a16="http://schemas.microsoft.com/office/drawing/2014/main" id="{898F7C41-4905-45B1-B659-0723751C0BA1}"/>
              </a:ext>
            </a:extLst>
          </p:cNvPr>
          <p:cNvSpPr>
            <a:spLocks noGrp="1"/>
          </p:cNvSpPr>
          <p:nvPr>
            <p:ph idx="1"/>
          </p:nvPr>
        </p:nvSpPr>
        <p:spPr/>
        <p:txBody>
          <a:bodyPr>
            <a:normAutofit/>
          </a:bodyPr>
          <a:lstStyle/>
          <a:p>
            <a:r>
              <a:rPr lang="en-US" dirty="0"/>
              <a:t>So, here’s the problem</a:t>
            </a:r>
          </a:p>
          <a:p>
            <a:endParaRPr lang="en-US" dirty="0"/>
          </a:p>
          <a:p>
            <a:r>
              <a:rPr lang="en-US" dirty="0"/>
              <a:t>I have one more class of material than I have class sessions</a:t>
            </a:r>
          </a:p>
          <a:p>
            <a:endParaRPr lang="en-US" dirty="0"/>
          </a:p>
          <a:p>
            <a:r>
              <a:rPr lang="en-US" dirty="0"/>
              <a:t>Therefore, I’d like to offer an optional supplementary session on that topic</a:t>
            </a:r>
            <a:br>
              <a:rPr lang="en-US" dirty="0"/>
            </a:br>
            <a:r>
              <a:rPr lang="en-US" sz="2800" u="sng" dirty="0"/>
              <a:t>Big Data, Big Science, and Longitudinal Follow-up </a:t>
            </a:r>
            <a:endParaRPr lang="en-US" u="sng" dirty="0"/>
          </a:p>
        </p:txBody>
      </p:sp>
    </p:spTree>
    <p:extLst>
      <p:ext uri="{BB962C8B-B14F-4D97-AF65-F5344CB8AC3E}">
        <p14:creationId xmlns:p14="http://schemas.microsoft.com/office/powerpoint/2010/main" val="3916252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D823-C1F8-49A8-B342-0A96CC23498B}"/>
              </a:ext>
            </a:extLst>
          </p:cNvPr>
          <p:cNvSpPr>
            <a:spLocks noGrp="1"/>
          </p:cNvSpPr>
          <p:nvPr>
            <p:ph type="title"/>
          </p:nvPr>
        </p:nvSpPr>
        <p:spPr/>
        <p:txBody>
          <a:bodyPr/>
          <a:lstStyle/>
          <a:p>
            <a:r>
              <a:rPr lang="en-US" dirty="0"/>
              <a:t>It will be </a:t>
            </a:r>
            <a:r>
              <a:rPr lang="en-US" i="1" dirty="0"/>
              <a:t>optional</a:t>
            </a:r>
          </a:p>
        </p:txBody>
      </p:sp>
      <p:sp>
        <p:nvSpPr>
          <p:cNvPr id="3" name="Content Placeholder 2">
            <a:extLst>
              <a:ext uri="{FF2B5EF4-FFF2-40B4-BE49-F238E27FC236}">
                <a16:creationId xmlns:a16="http://schemas.microsoft.com/office/drawing/2014/main" id="{898F7C41-4905-45B1-B659-0723751C0BA1}"/>
              </a:ext>
            </a:extLst>
          </p:cNvPr>
          <p:cNvSpPr>
            <a:spLocks noGrp="1"/>
          </p:cNvSpPr>
          <p:nvPr>
            <p:ph idx="1"/>
          </p:nvPr>
        </p:nvSpPr>
        <p:spPr/>
        <p:txBody>
          <a:bodyPr>
            <a:normAutofit/>
          </a:bodyPr>
          <a:lstStyle/>
          <a:p>
            <a:r>
              <a:rPr lang="en-US" dirty="0"/>
              <a:t>Who would be interested in having an additional </a:t>
            </a:r>
            <a:r>
              <a:rPr lang="en-US" i="1" dirty="0"/>
              <a:t>optional</a:t>
            </a:r>
            <a:r>
              <a:rPr lang="en-US" dirty="0"/>
              <a:t> session on this topic?</a:t>
            </a:r>
          </a:p>
          <a:p>
            <a:endParaRPr lang="en-US" u="sng" dirty="0"/>
          </a:p>
          <a:p>
            <a:r>
              <a:rPr lang="en-US" dirty="0"/>
              <a:t>I mean, really, genuinely optional – you do not need to agree to this</a:t>
            </a:r>
          </a:p>
        </p:txBody>
      </p:sp>
    </p:spTree>
    <p:extLst>
      <p:ext uri="{BB962C8B-B14F-4D97-AF65-F5344CB8AC3E}">
        <p14:creationId xmlns:p14="http://schemas.microsoft.com/office/powerpoint/2010/main" val="445402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D823-C1F8-49A8-B342-0A96CC23498B}"/>
              </a:ext>
            </a:extLst>
          </p:cNvPr>
          <p:cNvSpPr>
            <a:spLocks noGrp="1"/>
          </p:cNvSpPr>
          <p:nvPr>
            <p:ph type="title"/>
          </p:nvPr>
        </p:nvSpPr>
        <p:spPr/>
        <p:txBody>
          <a:bodyPr/>
          <a:lstStyle/>
          <a:p>
            <a:r>
              <a:rPr lang="en-US" dirty="0"/>
              <a:t>It was a majority</a:t>
            </a:r>
          </a:p>
        </p:txBody>
      </p:sp>
      <p:sp>
        <p:nvSpPr>
          <p:cNvPr id="3" name="Content Placeholder 2">
            <a:extLst>
              <a:ext uri="{FF2B5EF4-FFF2-40B4-BE49-F238E27FC236}">
                <a16:creationId xmlns:a16="http://schemas.microsoft.com/office/drawing/2014/main" id="{898F7C41-4905-45B1-B659-0723751C0BA1}"/>
              </a:ext>
            </a:extLst>
          </p:cNvPr>
          <p:cNvSpPr>
            <a:spLocks noGrp="1"/>
          </p:cNvSpPr>
          <p:nvPr>
            <p:ph idx="1"/>
          </p:nvPr>
        </p:nvSpPr>
        <p:spPr/>
        <p:txBody>
          <a:bodyPr>
            <a:normAutofit/>
          </a:bodyPr>
          <a:lstStyle/>
          <a:p>
            <a:r>
              <a:rPr lang="en-US" dirty="0"/>
              <a:t>Doodle poll</a:t>
            </a:r>
            <a:br>
              <a:rPr lang="en-US" dirty="0"/>
            </a:br>
            <a:r>
              <a:rPr lang="en-US" dirty="0"/>
              <a:t>https://doodle.com/poll/9bf9t7ztyx6ggei4</a:t>
            </a:r>
            <a:endParaRPr lang="en-US" u="sng" dirty="0"/>
          </a:p>
        </p:txBody>
      </p:sp>
    </p:spTree>
    <p:extLst>
      <p:ext uri="{BB962C8B-B14F-4D97-AF65-F5344CB8AC3E}">
        <p14:creationId xmlns:p14="http://schemas.microsoft.com/office/powerpoint/2010/main" val="1837049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Project Proposal</a:t>
            </a:r>
          </a:p>
        </p:txBody>
      </p:sp>
      <p:sp>
        <p:nvSpPr>
          <p:cNvPr id="3" name="Content Placeholder 2"/>
          <p:cNvSpPr>
            <a:spLocks noGrp="1"/>
          </p:cNvSpPr>
          <p:nvPr>
            <p:ph idx="1"/>
          </p:nvPr>
        </p:nvSpPr>
        <p:spPr/>
        <p:txBody>
          <a:bodyPr>
            <a:normAutofit/>
          </a:bodyPr>
          <a:lstStyle/>
          <a:p>
            <a:r>
              <a:rPr lang="en-US" dirty="0"/>
              <a:t>Let’s go to the course webpage to look at it</a:t>
            </a:r>
          </a:p>
          <a:p>
            <a:endParaRPr lang="en-US" dirty="0"/>
          </a:p>
          <a:p>
            <a:r>
              <a:rPr lang="en-US" dirty="0"/>
              <a:t>Questions? Concerns? Comments?</a:t>
            </a:r>
          </a:p>
          <a:p>
            <a:endParaRPr lang="en-US" dirty="0"/>
          </a:p>
        </p:txBody>
      </p:sp>
    </p:spTree>
    <p:extLst>
      <p:ext uri="{BB962C8B-B14F-4D97-AF65-F5344CB8AC3E}">
        <p14:creationId xmlns:p14="http://schemas.microsoft.com/office/powerpoint/2010/main" val="4033128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Piazzas Discussion Forum</a:t>
            </a:r>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a:t>Will be incorporated into participation grade, along with in-person class participation</a:t>
            </a:r>
          </a:p>
          <a:p>
            <a:pPr lvl="1"/>
            <a:r>
              <a:rPr lang="en-US" dirty="0"/>
              <a:t>Just showing up to class and sitting silently does not count as class participation</a:t>
            </a:r>
          </a:p>
          <a:p>
            <a:r>
              <a:rPr lang="en-US" dirty="0"/>
              <a:t>No specific guidelines on how many posts you should make, or word length</a:t>
            </a:r>
          </a:p>
          <a:p>
            <a:endParaRPr lang="en-US" dirty="0"/>
          </a:p>
          <a:p>
            <a:r>
              <a:rPr lang="en-US" dirty="0"/>
              <a:t>If you have a question for me that is not completely specific (e.g. why did I get a B?), </a:t>
            </a:r>
            <a:r>
              <a:rPr lang="en-US" b="1" dirty="0"/>
              <a:t>please post it to the forum</a:t>
            </a:r>
          </a:p>
          <a:p>
            <a:pPr lvl="1"/>
            <a:r>
              <a:rPr lang="en-US" dirty="0"/>
              <a:t>I get hundreds of real emails a day, I will read the forum first</a:t>
            </a:r>
          </a:p>
          <a:p>
            <a:pPr lvl="1"/>
            <a:endParaRPr lang="en-US" dirty="0"/>
          </a:p>
          <a:p>
            <a:r>
              <a:rPr lang="en-US" dirty="0"/>
              <a:t>Posting in response to assignments </a:t>
            </a:r>
            <a:r>
              <a:rPr lang="en-US" i="1" dirty="0"/>
              <a:t>does not </a:t>
            </a:r>
            <a:r>
              <a:rPr lang="en-US" dirty="0"/>
              <a:t>contribute to your class participation grade</a:t>
            </a:r>
          </a:p>
        </p:txBody>
      </p:sp>
    </p:spTree>
    <p:extLst>
      <p:ext uri="{BB962C8B-B14F-4D97-AF65-F5344CB8AC3E}">
        <p14:creationId xmlns:p14="http://schemas.microsoft.com/office/powerpoint/2010/main" val="353771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Welcome to </a:t>
            </a:r>
            <a:br>
              <a:rPr lang="en-US" dirty="0"/>
            </a:br>
            <a:r>
              <a:rPr lang="en-US" dirty="0"/>
              <a:t>EDUC 623: </a:t>
            </a:r>
            <a:br>
              <a:rPr lang="en-US" dirty="0"/>
            </a:br>
            <a:r>
              <a:rPr lang="en-US" dirty="0"/>
              <a:t>Big Data, Education, and Society</a:t>
            </a:r>
          </a:p>
        </p:txBody>
      </p:sp>
      <p:sp>
        <p:nvSpPr>
          <p:cNvPr id="3" name="Content Placeholder 2"/>
          <p:cNvSpPr>
            <a:spLocks noGrp="1"/>
          </p:cNvSpPr>
          <p:nvPr>
            <p:ph idx="1"/>
          </p:nvPr>
        </p:nvSpPr>
        <p:spPr>
          <a:xfrm>
            <a:off x="457200" y="1905000"/>
            <a:ext cx="8229600" cy="4525963"/>
          </a:xfrm>
        </p:spPr>
        <p:txBody>
          <a:bodyPr>
            <a:normAutofit/>
          </a:bodyPr>
          <a:lstStyle/>
          <a:p>
            <a:r>
              <a:rPr lang="en-US" dirty="0"/>
              <a:t>Discussion-style course where we’ll discuss…</a:t>
            </a:r>
            <a:br>
              <a:rPr lang="en-US" dirty="0"/>
            </a:br>
            <a:endParaRPr lang="en-US" dirty="0"/>
          </a:p>
        </p:txBody>
      </p:sp>
    </p:spTree>
    <p:extLst>
      <p:ext uri="{BB962C8B-B14F-4D97-AF65-F5344CB8AC3E}">
        <p14:creationId xmlns:p14="http://schemas.microsoft.com/office/powerpoint/2010/main" val="3124289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get in touch with me</a:t>
            </a:r>
          </a:p>
        </p:txBody>
      </p:sp>
      <p:sp>
        <p:nvSpPr>
          <p:cNvPr id="3" name="Content Placeholder 2"/>
          <p:cNvSpPr>
            <a:spLocks noGrp="1"/>
          </p:cNvSpPr>
          <p:nvPr>
            <p:ph idx="1"/>
          </p:nvPr>
        </p:nvSpPr>
        <p:spPr>
          <a:xfrm>
            <a:off x="457200" y="1600200"/>
            <a:ext cx="8763000" cy="5105400"/>
          </a:xfrm>
        </p:spPr>
        <p:txBody>
          <a:bodyPr>
            <a:normAutofit fontScale="85000" lnSpcReduction="20000"/>
          </a:bodyPr>
          <a:lstStyle/>
          <a:p>
            <a:r>
              <a:rPr lang="en-US" dirty="0"/>
              <a:t>Post to the forum</a:t>
            </a:r>
          </a:p>
          <a:p>
            <a:pPr lvl="1"/>
            <a:r>
              <a:rPr lang="en-US" dirty="0"/>
              <a:t>Strongly preferred for all questions that could be of interest to other students</a:t>
            </a:r>
          </a:p>
          <a:p>
            <a:r>
              <a:rPr lang="en-US" dirty="0"/>
              <a:t>Come to office hours, 230p-330p Thursdays</a:t>
            </a:r>
          </a:p>
          <a:p>
            <a:pPr lvl="1"/>
            <a:r>
              <a:rPr lang="en-US" dirty="0"/>
              <a:t>When this needs to be rescheduled or shortened, I will post to Canvas</a:t>
            </a:r>
          </a:p>
          <a:p>
            <a:r>
              <a:rPr lang="en-US" sz="3000" dirty="0"/>
              <a:t>Set up a meeting penn.learninganalytics@gmail.com</a:t>
            </a:r>
          </a:p>
          <a:p>
            <a:r>
              <a:rPr lang="en-US" sz="3000" dirty="0"/>
              <a:t>Hand in your work ryanbaker.handin@gmail.com</a:t>
            </a:r>
          </a:p>
          <a:p>
            <a:pPr lvl="1"/>
            <a:r>
              <a:rPr lang="en-US" sz="2600" dirty="0"/>
              <a:t>But see special note for first assignment!</a:t>
            </a:r>
          </a:p>
          <a:p>
            <a:r>
              <a:rPr lang="en-US" sz="3000" dirty="0"/>
              <a:t>Questions on grades, being late, or missing class ryanshaunbaker@gmail.com</a:t>
            </a:r>
          </a:p>
          <a:p>
            <a:pPr lvl="1"/>
            <a:endParaRPr lang="en-US" dirty="0"/>
          </a:p>
          <a:p>
            <a:r>
              <a:rPr lang="en-US" dirty="0"/>
              <a:t>Use the right approach, get a much faster response</a:t>
            </a:r>
          </a:p>
          <a:p>
            <a:pPr lvl="1"/>
            <a:endParaRPr lang="en-US" dirty="0"/>
          </a:p>
        </p:txBody>
      </p:sp>
    </p:spTree>
    <p:extLst>
      <p:ext uri="{BB962C8B-B14F-4D97-AF65-F5344CB8AC3E}">
        <p14:creationId xmlns:p14="http://schemas.microsoft.com/office/powerpoint/2010/main" val="3186710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Concerns?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1380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fontScale="92500" lnSpcReduction="10000"/>
          </a:bodyPr>
          <a:lstStyle/>
          <a:p>
            <a:r>
              <a:rPr lang="en-US" dirty="0"/>
              <a:t>Everyone please</a:t>
            </a:r>
          </a:p>
          <a:p>
            <a:endParaRPr lang="en-US" dirty="0"/>
          </a:p>
          <a:p>
            <a:r>
              <a:rPr lang="en-US" dirty="0"/>
              <a:t>Say your name</a:t>
            </a:r>
          </a:p>
          <a:p>
            <a:r>
              <a:rPr lang="en-US" dirty="0"/>
              <a:t>Say your preferred pronoun (completely optional)</a:t>
            </a:r>
          </a:p>
          <a:p>
            <a:r>
              <a:rPr lang="en-US" dirty="0"/>
              <a:t>Say what program you’re studying in </a:t>
            </a:r>
          </a:p>
          <a:p>
            <a:r>
              <a:rPr lang="en-US" dirty="0"/>
              <a:t>Say what your current job is (if you have one)</a:t>
            </a:r>
          </a:p>
          <a:p>
            <a:r>
              <a:rPr lang="en-US" dirty="0"/>
              <a:t>Say why you’re interested in the material in this class </a:t>
            </a:r>
          </a:p>
          <a:p>
            <a:r>
              <a:rPr lang="en-US" dirty="0"/>
              <a:t>Say what you hope to be doing in 5 years</a:t>
            </a:r>
          </a:p>
        </p:txBody>
      </p:sp>
    </p:spTree>
    <p:extLst>
      <p:ext uri="{BB962C8B-B14F-4D97-AF65-F5344CB8AC3E}">
        <p14:creationId xmlns:p14="http://schemas.microsoft.com/office/powerpoint/2010/main" val="127015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education different than it was 30 years ago?</a:t>
            </a:r>
          </a:p>
        </p:txBody>
      </p:sp>
      <p:sp>
        <p:nvSpPr>
          <p:cNvPr id="3" name="Content Placeholder 2"/>
          <p:cNvSpPr>
            <a:spLocks noGrp="1"/>
          </p:cNvSpPr>
          <p:nvPr>
            <p:ph idx="1"/>
          </p:nvPr>
        </p:nvSpPr>
        <p:spPr>
          <a:xfrm>
            <a:off x="457200" y="1600200"/>
            <a:ext cx="8229600" cy="5105400"/>
          </a:xfrm>
        </p:spPr>
        <p:txBody>
          <a:bodyPr>
            <a:normAutofit/>
          </a:bodyPr>
          <a:lstStyle/>
          <a:p>
            <a:endParaRPr lang="en-US" dirty="0"/>
          </a:p>
        </p:txBody>
      </p:sp>
    </p:spTree>
    <p:extLst>
      <p:ext uri="{BB962C8B-B14F-4D97-AF65-F5344CB8AC3E}">
        <p14:creationId xmlns:p14="http://schemas.microsoft.com/office/powerpoint/2010/main" val="345637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might education </a:t>
            </a:r>
            <a:br>
              <a:rPr lang="en-US" dirty="0"/>
            </a:br>
            <a:r>
              <a:rPr lang="en-US" dirty="0"/>
              <a:t>be like in 30 years?</a:t>
            </a:r>
          </a:p>
        </p:txBody>
      </p:sp>
      <p:sp>
        <p:nvSpPr>
          <p:cNvPr id="3" name="Content Placeholder 2"/>
          <p:cNvSpPr>
            <a:spLocks noGrp="1"/>
          </p:cNvSpPr>
          <p:nvPr>
            <p:ph idx="1"/>
          </p:nvPr>
        </p:nvSpPr>
        <p:spPr>
          <a:xfrm>
            <a:off x="457200" y="1600200"/>
            <a:ext cx="8229600" cy="5029200"/>
          </a:xfrm>
        </p:spPr>
        <p:txBody>
          <a:bodyPr>
            <a:normAutofit/>
          </a:bodyPr>
          <a:lstStyle/>
          <a:p>
            <a:endParaRPr lang="en-US" dirty="0"/>
          </a:p>
        </p:txBody>
      </p:sp>
    </p:spTree>
    <p:extLst>
      <p:ext uri="{BB962C8B-B14F-4D97-AF65-F5344CB8AC3E}">
        <p14:creationId xmlns:p14="http://schemas.microsoft.com/office/powerpoint/2010/main" val="244379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non-school learning different than it was 30 years ago?</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6292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might non-school learning be different in 30 years?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3438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was data used in education 30 years ago?</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3439419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data being used in education today?</a:t>
            </a:r>
          </a:p>
        </p:txBody>
      </p:sp>
      <p:sp>
        <p:nvSpPr>
          <p:cNvPr id="3" name="Content Placeholder 2"/>
          <p:cNvSpPr>
            <a:spLocks noGrp="1"/>
          </p:cNvSpPr>
          <p:nvPr>
            <p:ph idx="1"/>
          </p:nvPr>
        </p:nvSpPr>
        <p:spPr>
          <a:xfrm>
            <a:off x="457200" y="1600200"/>
            <a:ext cx="8229600" cy="5181600"/>
          </a:xfrm>
        </p:spPr>
        <p:txBody>
          <a:bodyPr>
            <a:normAutofit/>
          </a:bodyPr>
          <a:lstStyle/>
          <a:p>
            <a:endParaRPr lang="en-US" dirty="0"/>
          </a:p>
        </p:txBody>
      </p:sp>
    </p:spTree>
    <p:extLst>
      <p:ext uri="{BB962C8B-B14F-4D97-AF65-F5344CB8AC3E}">
        <p14:creationId xmlns:p14="http://schemas.microsoft.com/office/powerpoint/2010/main" val="2282751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might data be used in education in 30 years?</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4180504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Welcome to </a:t>
            </a:r>
            <a:br>
              <a:rPr lang="en-US" dirty="0"/>
            </a:br>
            <a:r>
              <a:rPr lang="en-US" dirty="0"/>
              <a:t>EDUC 623: </a:t>
            </a:r>
            <a:br>
              <a:rPr lang="en-US" dirty="0"/>
            </a:br>
            <a:r>
              <a:rPr lang="en-US" dirty="0"/>
              <a:t>Big Data, Education, and Society</a:t>
            </a:r>
          </a:p>
        </p:txBody>
      </p:sp>
      <p:sp>
        <p:nvSpPr>
          <p:cNvPr id="3" name="Content Placeholder 2"/>
          <p:cNvSpPr>
            <a:spLocks noGrp="1"/>
          </p:cNvSpPr>
          <p:nvPr>
            <p:ph idx="1"/>
          </p:nvPr>
        </p:nvSpPr>
        <p:spPr>
          <a:xfrm>
            <a:off x="457200" y="1905000"/>
            <a:ext cx="8229600" cy="4525963"/>
          </a:xfrm>
        </p:spPr>
        <p:txBody>
          <a:bodyPr>
            <a:normAutofit/>
          </a:bodyPr>
          <a:lstStyle/>
          <a:p>
            <a:r>
              <a:rPr lang="en-US" dirty="0"/>
              <a:t>Discussion-style course where we’ll discuss…</a:t>
            </a:r>
            <a:br>
              <a:rPr lang="en-US" dirty="0"/>
            </a:br>
            <a:r>
              <a:rPr lang="en-US" dirty="0"/>
              <a:t>Big Data, Education, and Society</a:t>
            </a:r>
          </a:p>
          <a:p>
            <a:endParaRPr lang="en-US" dirty="0"/>
          </a:p>
        </p:txBody>
      </p:sp>
    </p:spTree>
    <p:extLst>
      <p:ext uri="{BB962C8B-B14F-4D97-AF65-F5344CB8AC3E}">
        <p14:creationId xmlns:p14="http://schemas.microsoft.com/office/powerpoint/2010/main" val="2025021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big data?</a:t>
            </a:r>
          </a:p>
        </p:txBody>
      </p:sp>
      <p:sp>
        <p:nvSpPr>
          <p:cNvPr id="3" name="Content Placeholder 2"/>
          <p:cNvSpPr>
            <a:spLocks noGrp="1"/>
          </p:cNvSpPr>
          <p:nvPr>
            <p:ph idx="1"/>
          </p:nvPr>
        </p:nvSpPr>
        <p:spPr/>
        <p:txBody>
          <a:bodyPr/>
          <a:lstStyle/>
          <a:p>
            <a:r>
              <a:rPr lang="en-US" dirty="0"/>
              <a:t>Your thoughts?</a:t>
            </a:r>
          </a:p>
        </p:txBody>
      </p:sp>
    </p:spTree>
    <p:extLst>
      <p:ext uri="{BB962C8B-B14F-4D97-AF65-F5344CB8AC3E}">
        <p14:creationId xmlns:p14="http://schemas.microsoft.com/office/powerpoint/2010/main" val="530562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What makes big data different than the data we had in education 50 years ago?</a:t>
            </a:r>
          </a:p>
        </p:txBody>
      </p:sp>
      <p:sp>
        <p:nvSpPr>
          <p:cNvPr id="3" name="Content Placeholder 2"/>
          <p:cNvSpPr>
            <a:spLocks noGrp="1"/>
          </p:cNvSpPr>
          <p:nvPr>
            <p:ph idx="1"/>
          </p:nvPr>
        </p:nvSpPr>
        <p:spPr/>
        <p:txBody>
          <a:bodyPr/>
          <a:lstStyle/>
          <a:p>
            <a:r>
              <a:rPr lang="en-US" dirty="0"/>
              <a:t>Your thoughts?</a:t>
            </a:r>
          </a:p>
          <a:p>
            <a:endParaRPr lang="en-US" dirty="0"/>
          </a:p>
        </p:txBody>
      </p:sp>
    </p:spTree>
    <p:extLst>
      <p:ext uri="{BB962C8B-B14F-4D97-AF65-F5344CB8AC3E}">
        <p14:creationId xmlns:p14="http://schemas.microsoft.com/office/powerpoint/2010/main" val="2743359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These are the issues we will talk about this semester</a:t>
            </a:r>
          </a:p>
        </p:txBody>
      </p:sp>
      <p:sp>
        <p:nvSpPr>
          <p:cNvPr id="3" name="Content Placeholder 2"/>
          <p:cNvSpPr>
            <a:spLocks noGrp="1"/>
          </p:cNvSpPr>
          <p:nvPr>
            <p:ph idx="1"/>
          </p:nvPr>
        </p:nvSpPr>
        <p:spPr/>
        <p:txBody>
          <a:bodyPr/>
          <a:lstStyle/>
          <a:p>
            <a:r>
              <a:rPr lang="en-US" dirty="0"/>
              <a:t>How society and technology are changing</a:t>
            </a:r>
          </a:p>
          <a:p>
            <a:r>
              <a:rPr lang="en-US" dirty="0"/>
              <a:t>How these changes create great opportunities for learning</a:t>
            </a:r>
          </a:p>
          <a:p>
            <a:r>
              <a:rPr lang="en-US" dirty="0"/>
              <a:t>How these changes may create risks for learners</a:t>
            </a:r>
          </a:p>
          <a:p>
            <a:r>
              <a:rPr lang="en-US" dirty="0"/>
              <a:t>And how we can make good decisions in order to reduce these risks</a:t>
            </a:r>
          </a:p>
        </p:txBody>
      </p:sp>
    </p:spTree>
    <p:extLst>
      <p:ext uri="{BB962C8B-B14F-4D97-AF65-F5344CB8AC3E}">
        <p14:creationId xmlns:p14="http://schemas.microsoft.com/office/powerpoint/2010/main" val="2195134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differences</a:t>
            </a:r>
          </a:p>
        </p:txBody>
      </p:sp>
      <p:sp>
        <p:nvSpPr>
          <p:cNvPr id="3" name="Content Placeholder 2"/>
          <p:cNvSpPr>
            <a:spLocks noGrp="1"/>
          </p:cNvSpPr>
          <p:nvPr>
            <p:ph idx="1"/>
          </p:nvPr>
        </p:nvSpPr>
        <p:spPr/>
        <p:txBody>
          <a:bodyPr>
            <a:normAutofit lnSpcReduction="10000"/>
          </a:bodyPr>
          <a:lstStyle/>
          <a:p>
            <a:r>
              <a:rPr lang="en-US" dirty="0"/>
              <a:t>We will also try to discuss how national differences in both culture and policy may impact both opportunities and risks</a:t>
            </a:r>
          </a:p>
          <a:p>
            <a:endParaRPr lang="en-US" dirty="0"/>
          </a:p>
          <a:p>
            <a:r>
              <a:rPr lang="en-US" dirty="0"/>
              <a:t>Germany and China have adopted polar different policies on student data – the USA is in the middle – and major impacts are already being seen, at least in the scientific community</a:t>
            </a:r>
          </a:p>
        </p:txBody>
      </p:sp>
    </p:spTree>
    <p:extLst>
      <p:ext uri="{BB962C8B-B14F-4D97-AF65-F5344CB8AC3E}">
        <p14:creationId xmlns:p14="http://schemas.microsoft.com/office/powerpoint/2010/main" val="3391392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54022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next class</a:t>
            </a:r>
          </a:p>
        </p:txBody>
      </p:sp>
      <p:sp>
        <p:nvSpPr>
          <p:cNvPr id="3" name="Content Placeholder 2"/>
          <p:cNvSpPr>
            <a:spLocks noGrp="1"/>
          </p:cNvSpPr>
          <p:nvPr>
            <p:ph idx="1"/>
          </p:nvPr>
        </p:nvSpPr>
        <p:spPr/>
        <p:txBody>
          <a:bodyPr>
            <a:normAutofit fontScale="92500" lnSpcReduction="20000"/>
          </a:bodyPr>
          <a:lstStyle/>
          <a:p>
            <a:r>
              <a:rPr lang="en-US" dirty="0"/>
              <a:t>Read the project proposal assignment</a:t>
            </a:r>
          </a:p>
          <a:p>
            <a:endParaRPr lang="en-US" dirty="0"/>
          </a:p>
          <a:p>
            <a:r>
              <a:rPr lang="en-US" dirty="0"/>
              <a:t>Start thinking about project ideas</a:t>
            </a:r>
          </a:p>
          <a:p>
            <a:endParaRPr lang="en-US" dirty="0"/>
          </a:p>
          <a:p>
            <a:r>
              <a:rPr lang="en-US" dirty="0"/>
              <a:t>Next week, I’ll ask you to speak for about one minute about a project idea – be prepared to do that</a:t>
            </a:r>
          </a:p>
          <a:p>
            <a:pPr lvl="1"/>
            <a:r>
              <a:rPr lang="en-US" dirty="0"/>
              <a:t>This does </a:t>
            </a:r>
            <a:r>
              <a:rPr lang="en-US" i="1" dirty="0"/>
              <a:t>not</a:t>
            </a:r>
            <a:r>
              <a:rPr lang="en-US" dirty="0"/>
              <a:t> need to be your eventual project idea; it is just </a:t>
            </a:r>
            <a:r>
              <a:rPr lang="en-US" i="1" dirty="0"/>
              <a:t>an</a:t>
            </a:r>
            <a:r>
              <a:rPr lang="en-US" dirty="0"/>
              <a:t> idea</a:t>
            </a:r>
          </a:p>
          <a:p>
            <a:pPr lvl="1"/>
            <a:r>
              <a:rPr lang="en-US" dirty="0"/>
              <a:t>Everyone will speak next week, even if you have a group</a:t>
            </a:r>
          </a:p>
        </p:txBody>
      </p:sp>
    </p:spTree>
    <p:extLst>
      <p:ext uri="{BB962C8B-B14F-4D97-AF65-F5344CB8AC3E}">
        <p14:creationId xmlns:p14="http://schemas.microsoft.com/office/powerpoint/2010/main" val="485781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14C4-AD1D-45B1-A251-47AB12EF28EB}"/>
              </a:ext>
            </a:extLst>
          </p:cNvPr>
          <p:cNvSpPr>
            <a:spLocks noGrp="1"/>
          </p:cNvSpPr>
          <p:nvPr>
            <p:ph type="title"/>
          </p:nvPr>
        </p:nvSpPr>
        <p:spPr/>
        <p:txBody>
          <a:bodyPr/>
          <a:lstStyle/>
          <a:p>
            <a:r>
              <a:rPr lang="en-US" dirty="0"/>
              <a:t>Norbert Wiener story</a:t>
            </a:r>
          </a:p>
        </p:txBody>
      </p:sp>
      <p:sp>
        <p:nvSpPr>
          <p:cNvPr id="3" name="Content Placeholder 2">
            <a:extLst>
              <a:ext uri="{FF2B5EF4-FFF2-40B4-BE49-F238E27FC236}">
                <a16:creationId xmlns:a16="http://schemas.microsoft.com/office/drawing/2014/main" id="{E68F7B4B-0746-4D9E-BE29-1F5DEE79C0C7}"/>
              </a:ext>
            </a:extLst>
          </p:cNvPr>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224024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14C4-AD1D-45B1-A251-47AB12EF28EB}"/>
              </a:ext>
            </a:extLst>
          </p:cNvPr>
          <p:cNvSpPr>
            <a:spLocks noGrp="1"/>
          </p:cNvSpPr>
          <p:nvPr>
            <p:ph type="title"/>
          </p:nvPr>
        </p:nvSpPr>
        <p:spPr/>
        <p:txBody>
          <a:bodyPr/>
          <a:lstStyle/>
          <a:p>
            <a:r>
              <a:rPr lang="en-US" dirty="0"/>
              <a:t>Before next class</a:t>
            </a:r>
          </a:p>
        </p:txBody>
      </p:sp>
      <p:sp>
        <p:nvSpPr>
          <p:cNvPr id="3" name="Content Placeholder 2">
            <a:extLst>
              <a:ext uri="{FF2B5EF4-FFF2-40B4-BE49-F238E27FC236}">
                <a16:creationId xmlns:a16="http://schemas.microsoft.com/office/drawing/2014/main" id="{E68F7B4B-0746-4D9E-BE29-1F5DEE79C0C7}"/>
              </a:ext>
            </a:extLst>
          </p:cNvPr>
          <p:cNvSpPr>
            <a:spLocks noGrp="1"/>
          </p:cNvSpPr>
          <p:nvPr>
            <p:ph idx="1"/>
          </p:nvPr>
        </p:nvSpPr>
        <p:spPr/>
        <p:txBody>
          <a:bodyPr>
            <a:normAutofit fontScale="85000" lnSpcReduction="20000"/>
          </a:bodyPr>
          <a:lstStyle/>
          <a:p>
            <a:r>
              <a:rPr lang="en-US" dirty="0"/>
              <a:t>Please email me</a:t>
            </a:r>
          </a:p>
          <a:p>
            <a:r>
              <a:rPr lang="en-US" dirty="0"/>
              <a:t>Your name</a:t>
            </a:r>
          </a:p>
          <a:p>
            <a:r>
              <a:rPr lang="en-US" dirty="0"/>
              <a:t>Your current program (if applicable)</a:t>
            </a:r>
          </a:p>
          <a:p>
            <a:r>
              <a:rPr lang="en-US" dirty="0"/>
              <a:t>A current representative picture of you</a:t>
            </a:r>
          </a:p>
          <a:p>
            <a:r>
              <a:rPr lang="en-US" dirty="0"/>
              <a:t>Your preferred pronoun (completely optional)</a:t>
            </a:r>
          </a:p>
          <a:p>
            <a:endParaRPr lang="en-US" dirty="0"/>
          </a:p>
          <a:p>
            <a:r>
              <a:rPr lang="en-US" dirty="0"/>
              <a:t>No joke, I have great difficulty in recognizing faces</a:t>
            </a:r>
          </a:p>
          <a:p>
            <a:r>
              <a:rPr lang="en-US" dirty="0"/>
              <a:t>I have been known to fail to recognize close colleagues and friends </a:t>
            </a:r>
          </a:p>
          <a:p>
            <a:r>
              <a:rPr lang="en-US" dirty="0"/>
              <a:t>This will reduce the probability that I embarrass myself by calling you by the wrong name</a:t>
            </a:r>
          </a:p>
          <a:p>
            <a:endParaRPr lang="en-US" dirty="0"/>
          </a:p>
        </p:txBody>
      </p:sp>
    </p:spTree>
    <p:extLst>
      <p:ext uri="{BB962C8B-B14F-4D97-AF65-F5344CB8AC3E}">
        <p14:creationId xmlns:p14="http://schemas.microsoft.com/office/powerpoint/2010/main" val="410759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fontScale="70000" lnSpcReduction="20000"/>
          </a:bodyPr>
          <a:lstStyle/>
          <a:p>
            <a:r>
              <a:rPr lang="en-US" dirty="0"/>
              <a:t>The growth of learning analytics and educational data mining has been met with both optimism and concern. Excitement about the possibilities of individualized, personalized, adaptive learning have emerged. But concerns that student privacy will be jeopardized, and that student futures will be forever shaped by data from long ago – or warped by an errant prediction about the student years into the future – have emerged as well. </a:t>
            </a:r>
          </a:p>
          <a:p>
            <a:endParaRPr lang="en-US" dirty="0"/>
          </a:p>
          <a:p>
            <a:r>
              <a:rPr lang="en-US" dirty="0"/>
              <a:t>In this class, we will discuss what learning analytics can do, what it has the potential to do for good, and what the potential is for harm. We will discuss multiple uses and applications of analytics, where simple steps can mitigate risk, the relationship between validity and risk, and where risk mitigation will do more harm than good. We will do so in the context of real-world educational systems, challenges, problems, and with reference to original sources as much as possible</a:t>
            </a:r>
          </a:p>
        </p:txBody>
      </p:sp>
    </p:spTree>
    <p:extLst>
      <p:ext uri="{BB962C8B-B14F-4D97-AF65-F5344CB8AC3E}">
        <p14:creationId xmlns:p14="http://schemas.microsoft.com/office/powerpoint/2010/main" val="2103047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a:t>
            </a:r>
          </a:p>
        </p:txBody>
      </p:sp>
      <p:sp>
        <p:nvSpPr>
          <p:cNvPr id="3" name="Content Placeholder 2"/>
          <p:cNvSpPr>
            <a:spLocks noGrp="1"/>
          </p:cNvSpPr>
          <p:nvPr>
            <p:ph idx="1"/>
          </p:nvPr>
        </p:nvSpPr>
        <p:spPr/>
        <p:txBody>
          <a:bodyPr/>
          <a:lstStyle/>
          <a:p>
            <a:r>
              <a:rPr lang="en-US" dirty="0"/>
              <a:t>Reading/discussion/projects</a:t>
            </a:r>
          </a:p>
          <a:p>
            <a:endParaRPr lang="en-US" dirty="0"/>
          </a:p>
          <a:p>
            <a:r>
              <a:rPr lang="en-US" dirty="0"/>
              <a:t>This is not going to be a lecture class</a:t>
            </a:r>
          </a:p>
          <a:p>
            <a:endParaRPr lang="en-US" dirty="0"/>
          </a:p>
        </p:txBody>
      </p:sp>
    </p:spTree>
    <p:extLst>
      <p:ext uri="{BB962C8B-B14F-4D97-AF65-F5344CB8AC3E}">
        <p14:creationId xmlns:p14="http://schemas.microsoft.com/office/powerpoint/2010/main" val="3008376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times</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Wednesday 2pm-350pm</a:t>
            </a:r>
          </a:p>
          <a:p>
            <a:endParaRPr lang="en-US" dirty="0"/>
          </a:p>
          <a:p>
            <a:r>
              <a:rPr lang="en-US" dirty="0"/>
              <a:t>But you’re here right now, right?</a:t>
            </a:r>
          </a:p>
          <a:p>
            <a:endParaRPr lang="en-US" dirty="0"/>
          </a:p>
        </p:txBody>
      </p:sp>
    </p:spTree>
    <p:extLst>
      <p:ext uri="{BB962C8B-B14F-4D97-AF65-F5344CB8AC3E}">
        <p14:creationId xmlns:p14="http://schemas.microsoft.com/office/powerpoint/2010/main" val="2084664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Prerequisites</a:t>
            </a:r>
          </a:p>
        </p:txBody>
      </p:sp>
      <p:sp>
        <p:nvSpPr>
          <p:cNvPr id="3" name="Content Placeholder 2"/>
          <p:cNvSpPr>
            <a:spLocks noGrp="1"/>
          </p:cNvSpPr>
          <p:nvPr>
            <p:ph idx="1"/>
          </p:nvPr>
        </p:nvSpPr>
        <p:spPr/>
        <p:txBody>
          <a:bodyPr/>
          <a:lstStyle/>
          <a:p>
            <a:r>
              <a:rPr lang="en-US" dirty="0"/>
              <a:t>None</a:t>
            </a:r>
          </a:p>
          <a:p>
            <a:endParaRPr lang="en-US" dirty="0"/>
          </a:p>
          <a:p>
            <a:r>
              <a:rPr lang="en-US" i="1" dirty="0"/>
              <a:t>Some </a:t>
            </a:r>
            <a:r>
              <a:rPr lang="en-US" dirty="0"/>
              <a:t>prior experience with statistics or data mining recommended</a:t>
            </a:r>
          </a:p>
          <a:p>
            <a:endParaRPr lang="en-US" i="1" dirty="0"/>
          </a:p>
          <a:p>
            <a:r>
              <a:rPr lang="en-US" dirty="0"/>
              <a:t>More so that you’re familiar with these methods can do – we will not actually conduct data mining or statistical analysis in this class</a:t>
            </a:r>
          </a:p>
          <a:p>
            <a:endParaRPr lang="en-US" dirty="0"/>
          </a:p>
        </p:txBody>
      </p:sp>
    </p:spTree>
    <p:extLst>
      <p:ext uri="{BB962C8B-B14F-4D97-AF65-F5344CB8AC3E}">
        <p14:creationId xmlns:p14="http://schemas.microsoft.com/office/powerpoint/2010/main" val="1281652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website</a:t>
            </a:r>
          </a:p>
        </p:txBody>
      </p:sp>
      <p:sp>
        <p:nvSpPr>
          <p:cNvPr id="3" name="Content Placeholder 2"/>
          <p:cNvSpPr>
            <a:spLocks noGrp="1"/>
          </p:cNvSpPr>
          <p:nvPr>
            <p:ph idx="1"/>
          </p:nvPr>
        </p:nvSpPr>
        <p:spPr/>
        <p:txBody>
          <a:bodyPr/>
          <a:lstStyle/>
          <a:p>
            <a:r>
              <a:rPr lang="en-US" dirty="0">
                <a:hlinkClick r:id="rId2"/>
              </a:rPr>
              <a:t>www.upenn.edu/learninganalytics/ryanbaker/BDES2020/index.html</a:t>
            </a:r>
            <a:endParaRPr lang="en-US" dirty="0"/>
          </a:p>
          <a:p>
            <a:endParaRPr lang="en-US" dirty="0"/>
          </a:p>
          <a:p>
            <a:r>
              <a:rPr lang="en-US" dirty="0"/>
              <a:t>We will use Piazza for the discussion forum</a:t>
            </a:r>
          </a:p>
          <a:p>
            <a:r>
              <a:rPr lang="en-US" dirty="0">
                <a:hlinkClick r:id="rId3"/>
              </a:rPr>
              <a:t>https://piazza.com/class/k5wwh3h78t24z1</a:t>
            </a:r>
            <a:endParaRPr lang="en-US" dirty="0"/>
          </a:p>
        </p:txBody>
      </p:sp>
    </p:spTree>
    <p:extLst>
      <p:ext uri="{BB962C8B-B14F-4D97-AF65-F5344CB8AC3E}">
        <p14:creationId xmlns:p14="http://schemas.microsoft.com/office/powerpoint/2010/main" val="281376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a:t>This class will have one primary project with multiple sub-assignments</a:t>
            </a:r>
          </a:p>
          <a:p>
            <a:endParaRPr lang="en-US" dirty="0"/>
          </a:p>
          <a:p>
            <a:r>
              <a:rPr lang="en-US" dirty="0"/>
              <a:t>In this project, you will propose a learning analytics application</a:t>
            </a:r>
          </a:p>
          <a:p>
            <a:endParaRPr lang="en-US" dirty="0"/>
          </a:p>
          <a:p>
            <a:r>
              <a:rPr lang="en-US" dirty="0"/>
              <a:t>You can conduct this project individually, in pairs, or groups of 3</a:t>
            </a:r>
          </a:p>
          <a:p>
            <a:pPr lvl="1"/>
            <a:r>
              <a:rPr lang="en-US" dirty="0"/>
              <a:t>You need to pick your group for the first assignment – you will keep this group for the rest of the semester </a:t>
            </a:r>
          </a:p>
        </p:txBody>
      </p:sp>
    </p:spTree>
    <p:extLst>
      <p:ext uri="{BB962C8B-B14F-4D97-AF65-F5344CB8AC3E}">
        <p14:creationId xmlns:p14="http://schemas.microsoft.com/office/powerpoint/2010/main" val="1385372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1283</Words>
  <Application>Microsoft Office PowerPoint</Application>
  <PresentationFormat>On-screen Show (4:3)</PresentationFormat>
  <Paragraphs>146</Paragraphs>
  <Slides>37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Big Data, Education, and Society</vt:lpstr>
      <vt:lpstr>Welcome to  EDUC 623:  Big Data, Education, and Society</vt:lpstr>
      <vt:lpstr>Welcome to  EDUC 623:  Big Data, Education, and Society</vt:lpstr>
      <vt:lpstr>Course goals</vt:lpstr>
      <vt:lpstr>Format</vt:lpstr>
      <vt:lpstr>Course times</vt:lpstr>
      <vt:lpstr>Course Prerequisites</vt:lpstr>
      <vt:lpstr>Course website</vt:lpstr>
      <vt:lpstr>Assignments</vt:lpstr>
      <vt:lpstr>Assignments</vt:lpstr>
      <vt:lpstr>Extensions?</vt:lpstr>
      <vt:lpstr>Required Books</vt:lpstr>
      <vt:lpstr>Other Readings</vt:lpstr>
      <vt:lpstr>Questions about Syllabus?</vt:lpstr>
      <vt:lpstr>“Supplemental Readings”</vt:lpstr>
      <vt:lpstr>It will be optional</vt:lpstr>
      <vt:lpstr>It was a majority</vt:lpstr>
      <vt:lpstr>Project Proposal</vt:lpstr>
      <vt:lpstr>Piazzas Discussion Forum</vt:lpstr>
      <vt:lpstr>Ways to get in touch with me</vt:lpstr>
      <vt:lpstr>Questions? Concerns? Comments?</vt:lpstr>
      <vt:lpstr>Introductions</vt:lpstr>
      <vt:lpstr>How is education different than it was 30 years ago?</vt:lpstr>
      <vt:lpstr>What might education  be like in 30 years?</vt:lpstr>
      <vt:lpstr>How is non-school learning different than it was 30 years ago?</vt:lpstr>
      <vt:lpstr>How might non-school learning be different in 30 years?</vt:lpstr>
      <vt:lpstr>How was data used in education 30 years ago?</vt:lpstr>
      <vt:lpstr>How is data being used in education today?</vt:lpstr>
      <vt:lpstr>How might data be used in education in 30 years?</vt:lpstr>
      <vt:lpstr>What is big data?</vt:lpstr>
      <vt:lpstr>What makes big data different than the data we had in education 50 years ago?</vt:lpstr>
      <vt:lpstr>These are the issues we will talk about this semester</vt:lpstr>
      <vt:lpstr>National differences</vt:lpstr>
      <vt:lpstr>Questions? Comments?</vt:lpstr>
      <vt:lpstr>For next class</vt:lpstr>
      <vt:lpstr>Norbert Wiener story</vt:lpstr>
      <vt:lpstr>Before next class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97</cp:revision>
  <dcterms:created xsi:type="dcterms:W3CDTF">2013-08-27T11:33:40Z</dcterms:created>
  <dcterms:modified xsi:type="dcterms:W3CDTF">2020-01-28T17:41:47Z</dcterms:modified>
</cp:coreProperties>
</file>