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0" y="4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d2dd868d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d2dd868d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 -- Class brainstorm, 20 min. Pair	2:00 - 2:20</a:t>
            </a:r>
            <a:endParaRPr/>
          </a:p>
          <a:p>
            <a:pPr marL="0" lvl="0" indent="0" algn="l" rtl="0">
              <a:spcBef>
                <a:spcPts val="0"/>
              </a:spcBef>
              <a:spcAft>
                <a:spcPts val="0"/>
              </a:spcAft>
              <a:buNone/>
            </a:pPr>
            <a:endParaRPr/>
          </a:p>
          <a:p>
            <a:pPr marL="0" lvl="0" indent="0" algn="l" rtl="0">
              <a:spcBef>
                <a:spcPts val="0"/>
              </a:spcBef>
              <a:spcAft>
                <a:spcPts val="0"/>
              </a:spcAft>
              <a:buNone/>
            </a:pPr>
            <a:r>
              <a:rPr lang="en"/>
              <a:t>Reading 1 - Assistments  -10 		2:30</a:t>
            </a:r>
            <a:endParaRPr/>
          </a:p>
          <a:p>
            <a:pPr marL="0" lvl="0" indent="0" algn="l" rtl="0">
              <a:spcBef>
                <a:spcPts val="0"/>
              </a:spcBef>
              <a:spcAft>
                <a:spcPts val="0"/>
              </a:spcAft>
              <a:buNone/>
            </a:pPr>
            <a:endParaRPr/>
          </a:p>
          <a:p>
            <a:pPr marL="0" lvl="0" indent="0" algn="l" rtl="0">
              <a:spcBef>
                <a:spcPts val="0"/>
              </a:spcBef>
              <a:spcAft>
                <a:spcPts val="0"/>
              </a:spcAft>
              <a:buNone/>
            </a:pPr>
            <a:r>
              <a:rPr lang="en"/>
              <a:t>Reading 2 - Lumilo -10			2:40</a:t>
            </a:r>
            <a:endParaRPr/>
          </a:p>
          <a:p>
            <a:pPr marL="0" lvl="0" indent="0" algn="l" rtl="0">
              <a:spcBef>
                <a:spcPts val="0"/>
              </a:spcBef>
              <a:spcAft>
                <a:spcPts val="0"/>
              </a:spcAft>
              <a:buNone/>
            </a:pPr>
            <a:endParaRPr/>
          </a:p>
          <a:p>
            <a:pPr marL="0" lvl="0" indent="0" algn="l" rtl="0">
              <a:spcBef>
                <a:spcPts val="0"/>
              </a:spcBef>
              <a:spcAft>
                <a:spcPts val="0"/>
              </a:spcAft>
              <a:buNone/>
            </a:pPr>
            <a:r>
              <a:rPr lang="en"/>
              <a:t>Reading 3 - Dashboards - 10			2:50</a:t>
            </a:r>
            <a:endParaRPr/>
          </a:p>
          <a:p>
            <a:pPr marL="0" lvl="0" indent="0" algn="l" rtl="0">
              <a:spcBef>
                <a:spcPts val="0"/>
              </a:spcBef>
              <a:spcAft>
                <a:spcPts val="0"/>
              </a:spcAft>
              <a:buNone/>
            </a:pPr>
            <a:endParaRPr/>
          </a:p>
          <a:p>
            <a:pPr marL="0" lvl="0" indent="0" algn="l" rtl="0">
              <a:spcBef>
                <a:spcPts val="0"/>
              </a:spcBef>
              <a:spcAft>
                <a:spcPts val="0"/>
              </a:spcAft>
              <a:buNone/>
            </a:pPr>
            <a:r>
              <a:rPr lang="en"/>
              <a:t>Reading Compare/Contrast - 10 min. - </a:t>
            </a:r>
            <a:endParaRPr/>
          </a:p>
          <a:p>
            <a:pPr marL="0" lvl="0" indent="457200" algn="l" rtl="0">
              <a:spcBef>
                <a:spcPts val="0"/>
              </a:spcBef>
              <a:spcAft>
                <a:spcPts val="0"/>
              </a:spcAft>
              <a:buNone/>
            </a:pPr>
            <a:r>
              <a:rPr lang="en"/>
              <a:t>small group &gt; whole class		3:00</a:t>
            </a:r>
            <a:endParaRPr/>
          </a:p>
          <a:p>
            <a:pPr marL="0" lvl="0" indent="0" algn="l" rtl="0">
              <a:spcBef>
                <a:spcPts val="0"/>
              </a:spcBef>
              <a:spcAft>
                <a:spcPts val="0"/>
              </a:spcAft>
              <a:buNone/>
            </a:pPr>
            <a:endParaRPr/>
          </a:p>
          <a:p>
            <a:pPr marL="0" lvl="0" indent="0" algn="l" rtl="0">
              <a:spcBef>
                <a:spcPts val="0"/>
              </a:spcBef>
              <a:spcAft>
                <a:spcPts val="0"/>
              </a:spcAft>
              <a:buNone/>
            </a:pPr>
            <a:r>
              <a:rPr lang="en"/>
              <a:t>Design Activity - 40 min.</a:t>
            </a:r>
            <a:endParaRPr/>
          </a:p>
          <a:p>
            <a:pPr marL="0" lvl="0" indent="0" algn="l" rtl="0">
              <a:spcBef>
                <a:spcPts val="0"/>
              </a:spcBef>
              <a:spcAft>
                <a:spcPts val="0"/>
              </a:spcAft>
              <a:buNone/>
            </a:pPr>
            <a:endParaRPr/>
          </a:p>
          <a:p>
            <a:pPr marL="0" lvl="0" indent="457200" algn="l" rtl="0">
              <a:spcBef>
                <a:spcPts val="0"/>
              </a:spcBef>
              <a:spcAft>
                <a:spcPts val="0"/>
              </a:spcAft>
              <a:buNone/>
            </a:pPr>
            <a:r>
              <a:rPr lang="en"/>
              <a:t>Card Brainstorm 1 - 3 min - solo	3:05</a:t>
            </a:r>
            <a:endParaRPr/>
          </a:p>
          <a:p>
            <a:pPr marL="0" lvl="0" indent="0" algn="l" rtl="0">
              <a:spcBef>
                <a:spcPts val="0"/>
              </a:spcBef>
              <a:spcAft>
                <a:spcPts val="0"/>
              </a:spcAft>
              <a:buNone/>
            </a:pPr>
            <a:endParaRPr/>
          </a:p>
          <a:p>
            <a:pPr marL="0" lvl="0" indent="457200" algn="l" rtl="0">
              <a:spcBef>
                <a:spcPts val="0"/>
              </a:spcBef>
              <a:spcAft>
                <a:spcPts val="0"/>
              </a:spcAft>
              <a:buNone/>
            </a:pPr>
            <a:r>
              <a:rPr lang="en"/>
              <a:t>Card Brainstorm 2 </a:t>
            </a:r>
            <a:endParaRPr/>
          </a:p>
          <a:p>
            <a:pPr marL="0" lvl="0" indent="457200" algn="l" rtl="0">
              <a:spcBef>
                <a:spcPts val="0"/>
              </a:spcBef>
              <a:spcAft>
                <a:spcPts val="0"/>
              </a:spcAft>
              <a:buNone/>
            </a:pPr>
            <a:r>
              <a:rPr lang="en"/>
              <a:t>(with EDM Methods) - 3 min -solo	3:10	</a:t>
            </a:r>
            <a:endParaRPr/>
          </a:p>
          <a:p>
            <a:pPr marL="0" lvl="0" indent="0" algn="l" rtl="0">
              <a:spcBef>
                <a:spcPts val="0"/>
              </a:spcBef>
              <a:spcAft>
                <a:spcPts val="0"/>
              </a:spcAft>
              <a:buNone/>
            </a:pPr>
            <a:endParaRPr/>
          </a:p>
          <a:p>
            <a:pPr marL="0" lvl="0" indent="457200" algn="l" rtl="0">
              <a:spcBef>
                <a:spcPts val="0"/>
              </a:spcBef>
              <a:spcAft>
                <a:spcPts val="0"/>
              </a:spcAft>
              <a:buNone/>
            </a:pPr>
            <a:r>
              <a:rPr lang="en"/>
              <a:t>Card Sort - 4 min - solo		3:15	</a:t>
            </a:r>
            <a:endParaRPr/>
          </a:p>
          <a:p>
            <a:pPr marL="0" lvl="0" indent="0" algn="l" rtl="0">
              <a:spcBef>
                <a:spcPts val="0"/>
              </a:spcBef>
              <a:spcAft>
                <a:spcPts val="0"/>
              </a:spcAft>
              <a:buNone/>
            </a:pPr>
            <a:endParaRPr/>
          </a:p>
          <a:p>
            <a:pPr marL="0" lvl="0" indent="457200" algn="l" rtl="0">
              <a:spcBef>
                <a:spcPts val="0"/>
              </a:spcBef>
              <a:spcAft>
                <a:spcPts val="0"/>
              </a:spcAft>
              <a:buNone/>
            </a:pPr>
            <a:r>
              <a:rPr lang="en"/>
              <a:t>Partner Card Sort - 10 min -pair	3:25</a:t>
            </a:r>
            <a:endParaRPr/>
          </a:p>
          <a:p>
            <a:pPr marL="0" lvl="0" indent="0" algn="l" rtl="0">
              <a:spcBef>
                <a:spcPts val="0"/>
              </a:spcBef>
              <a:spcAft>
                <a:spcPts val="0"/>
              </a:spcAft>
              <a:buNone/>
            </a:pPr>
            <a:endParaRPr/>
          </a:p>
          <a:p>
            <a:pPr marL="0" lvl="0" indent="457200" algn="l" rtl="0">
              <a:spcBef>
                <a:spcPts val="0"/>
              </a:spcBef>
              <a:spcAft>
                <a:spcPts val="0"/>
              </a:spcAft>
              <a:buNone/>
            </a:pPr>
            <a:r>
              <a:rPr lang="en"/>
              <a:t>Share Top Card - 15 min - </a:t>
            </a:r>
            <a:endParaRPr/>
          </a:p>
          <a:p>
            <a:pPr marL="0" lvl="0" indent="457200" algn="l" rtl="0">
              <a:spcBef>
                <a:spcPts val="0"/>
              </a:spcBef>
              <a:spcAft>
                <a:spcPts val="0"/>
              </a:spcAft>
              <a:buNone/>
            </a:pPr>
            <a:r>
              <a:rPr lang="en"/>
              <a:t>whole class				3:40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df772f258_1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6df772f258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df772f258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df772f258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e90d896ea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e90d896e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df772f258_1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df772f258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And as you all talked about last week, reports for educators that incorporate predictive analytics of student outcomes.</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e90d896ea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e90d896e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Some other categories of reports more directed at teachers and administrators</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df772f258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df772f258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those are a few categories?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Any other categories we can think of?</a:t>
            </a:r>
            <a:endParaRPr sz="1400"/>
          </a:p>
          <a:p>
            <a:pPr marL="0" lvl="0" indent="0" algn="l" rtl="0">
              <a:spcBef>
                <a:spcPts val="0"/>
              </a:spcBef>
              <a:spcAft>
                <a:spcPts val="0"/>
              </a:spcAft>
              <a:buNone/>
            </a:pPr>
            <a:r>
              <a:rPr lang="en" sz="1400"/>
              <a:t>Or systems that you’re not quite sure where they fit?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Quick show of hands --</a:t>
            </a:r>
            <a:endParaRPr sz="1400"/>
          </a:p>
          <a:p>
            <a:pPr marL="0" lvl="0" indent="0" algn="l" rtl="0">
              <a:spcBef>
                <a:spcPts val="0"/>
              </a:spcBef>
              <a:spcAft>
                <a:spcPts val="0"/>
              </a:spcAft>
              <a:buNone/>
            </a:pPr>
            <a:r>
              <a:rPr lang="en" sz="1400"/>
              <a:t>Who has used reports in some of these kind of systems?</a:t>
            </a:r>
            <a:endParaRPr sz="1400"/>
          </a:p>
          <a:p>
            <a:pPr marL="0" lvl="0" indent="0" algn="l" rtl="0">
              <a:spcBef>
                <a:spcPts val="0"/>
              </a:spcBef>
              <a:spcAft>
                <a:spcPts val="0"/>
              </a:spcAft>
              <a:buNone/>
            </a:pP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df772f258_1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df772f258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r>
              <a:rPr lang="en" sz="1400"/>
              <a:t>1 minute brainstorm on your own.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Now, find a partner and compare notes for few minutes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What were some examples of useful reporting?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What about not so useful?</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Anyone have reports in common?That you both had used?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Any interesting disagreements between partners? One of you thought a system rocked, another didn’t?</a:t>
            </a:r>
            <a:endParaRPr sz="1400"/>
          </a:p>
          <a:p>
            <a:pPr marL="0" lvl="0" indent="0" algn="l" rtl="0">
              <a:spcBef>
                <a:spcPts val="0"/>
              </a:spcBef>
              <a:spcAft>
                <a:spcPts val="0"/>
              </a:spcAft>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e90d896ea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e90d896e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9b3f250b33131fc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9b3f250b33131f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we know a thing or two about these reports from having used them, </a:t>
            </a:r>
            <a:endParaRPr sz="1400"/>
          </a:p>
          <a:p>
            <a:pPr marL="0" lvl="0" indent="0" algn="l" rtl="0">
              <a:spcBef>
                <a:spcPts val="0"/>
              </a:spcBef>
              <a:spcAft>
                <a:spcPts val="0"/>
              </a:spcAft>
              <a:buNone/>
            </a:pPr>
            <a:r>
              <a:rPr lang="en" sz="1400"/>
              <a:t>but also, in the readings, we looked at a few approaches to reports for educators in the era of big data.</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Three approaches to getting information to teachers.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&gt;Assistments is redefining how homework works in the classroom</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solidFill>
                  <a:schemeClr val="dk1"/>
                </a:solidFill>
              </a:rPr>
              <a:t>&gt;And Holstein is bringing AR into the classrooms combined with intelligent tutors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&gt;Wise and Jung (Young?) are doing user-centered work in the trenches with college teachers to see how they use instructional dashboards</a:t>
            </a:r>
            <a:endParaRPr sz="1400"/>
          </a:p>
          <a:p>
            <a:pPr marL="0" lvl="0" indent="0" algn="l" rtl="0">
              <a:spcBef>
                <a:spcPts val="0"/>
              </a:spcBef>
              <a:spcAft>
                <a:spcPts val="0"/>
              </a:spcAft>
              <a:buNone/>
            </a:pPr>
            <a:r>
              <a:rPr lang="en" sz="1400"/>
              <a:t>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9b3f250b33131fc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9b3f250b33131fc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high level, can someone give us the big picture for this article?</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2pm- 350</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e90d896ea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e90d896e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400"/>
              <a:t>Let’s talk for a bit about what was prompting this project?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e90d896ea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e90d896e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issue that’s discussed. .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e90d896ea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e90d896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get a clear picture about what some of this work is working against</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e90d896ea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e90d896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These are some of the problems that stuck out for me: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The first three are big themes in discussions I’ve had with teachers and administrators.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You all may have been involved in similar discussions</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But once you’ve scheduled for interim testing, computer adaptive testing, state test practice testing, unit testing, teachers are justifiably concerned about the impact on instructional time</a:t>
            </a:r>
            <a:endParaRPr sz="1200">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r>
              <a:rPr lang="en" sz="1200" b="1"/>
              <a:t>Article Notes:</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n" sz="1200"/>
              <a:t>Grain-size feedback, p. 3 example</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 sz="1200"/>
              <a:t>A transfer model [4] is a cognitive model that contains a group of</a:t>
            </a:r>
            <a:endParaRPr sz="1200"/>
          </a:p>
          <a:p>
            <a:pPr marL="0" lvl="0" indent="0" algn="l" rtl="0">
              <a:spcBef>
                <a:spcPts val="0"/>
              </a:spcBef>
              <a:spcAft>
                <a:spcPts val="0"/>
              </a:spcAft>
              <a:buClr>
                <a:schemeClr val="dk1"/>
              </a:buClr>
              <a:buSzPts val="1100"/>
              <a:buFont typeface="Arial"/>
              <a:buNone/>
            </a:pPr>
            <a:r>
              <a:rPr lang="en" sz="1200"/>
              <a:t>knowledge components and maps existing questions (original items and</a:t>
            </a:r>
            <a:endParaRPr sz="1200"/>
          </a:p>
          <a:p>
            <a:pPr marL="0" lvl="0" indent="0" algn="l" rtl="0">
              <a:spcBef>
                <a:spcPts val="0"/>
              </a:spcBef>
              <a:spcAft>
                <a:spcPts val="0"/>
              </a:spcAft>
              <a:buClr>
                <a:schemeClr val="dk1"/>
              </a:buClr>
              <a:buSzPts val="1100"/>
              <a:buFont typeface="Arial"/>
              <a:buNone/>
            </a:pPr>
            <a:r>
              <a:rPr lang="en" sz="1200"/>
              <a:t>scaffolding questions) to knowledge components. It also indicates the</a:t>
            </a:r>
            <a:endParaRPr sz="1200"/>
          </a:p>
          <a:p>
            <a:pPr marL="0" lvl="0" indent="0" algn="l" rtl="0">
              <a:spcBef>
                <a:spcPts val="0"/>
              </a:spcBef>
              <a:spcAft>
                <a:spcPts val="0"/>
              </a:spcAft>
              <a:buClr>
                <a:schemeClr val="dk1"/>
              </a:buClr>
              <a:buSzPts val="1100"/>
              <a:buFont typeface="Arial"/>
              <a:buNone/>
            </a:pPr>
            <a:r>
              <a:rPr lang="en" sz="1200"/>
              <a:t>number of times a particular knowledge component has been applied for a</a:t>
            </a:r>
            <a:endParaRPr sz="1200"/>
          </a:p>
          <a:p>
            <a:pPr marL="0" lvl="0" indent="0" algn="l" rtl="0">
              <a:spcBef>
                <a:spcPts val="0"/>
              </a:spcBef>
              <a:spcAft>
                <a:spcPts val="0"/>
              </a:spcAft>
              <a:buNone/>
            </a:pPr>
            <a:r>
              <a:rPr lang="en" sz="1200"/>
              <a:t>given question. It is called a “transfer model” since the intent is to predict learning and knowledge transfer. Transfer models are useful in selecting the</a:t>
            </a:r>
            <a:endParaRPr sz="1200"/>
          </a:p>
          <a:p>
            <a:pPr marL="0" lvl="0" indent="0" algn="l" rtl="0">
              <a:spcBef>
                <a:spcPts val="0"/>
              </a:spcBef>
              <a:spcAft>
                <a:spcPts val="0"/>
              </a:spcAft>
              <a:buNone/>
            </a:pPr>
            <a:r>
              <a:rPr lang="en" sz="1200"/>
              <a:t>next problem. The next section shows that transfer models are important for</a:t>
            </a:r>
            <a:endParaRPr sz="1200"/>
          </a:p>
          <a:p>
            <a:pPr marL="0" lvl="0" indent="0" algn="l" rtl="0">
              <a:spcBef>
                <a:spcPts val="0"/>
              </a:spcBef>
              <a:spcAft>
                <a:spcPts val="0"/>
              </a:spcAft>
              <a:buNone/>
            </a:pPr>
            <a:r>
              <a:rPr lang="en" sz="1200"/>
              <a:t>quality reporting.</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39 &gt; WPI1300 (174) -- unordered list</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e90d896ea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e90d896ea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Not that it was on Assistments to solve these issues, but from your vantage points are schools still struggling with</a:t>
            </a:r>
            <a:endParaRPr sz="1400"/>
          </a:p>
          <a:p>
            <a:pPr marL="0" lvl="0" indent="0" algn="l" rtl="0">
              <a:spcBef>
                <a:spcPts val="0"/>
              </a:spcBef>
              <a:spcAft>
                <a:spcPts val="0"/>
              </a:spcAft>
              <a:buNone/>
            </a:pPr>
            <a:r>
              <a:rPr lang="en" sz="1400"/>
              <a:t>These issues in 2020?</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Or have there been changes</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e90d896ea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e90d896e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if educators weren’t getting what they needed from state testing reports,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Assistments offered them a different set of reports.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Apologies about the visibility of the figures.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From the descriptions, did any of these strike you as surprising?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Did any seem more useful for teachers? Less useful?</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How can you picture them being used?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What kind of decisions would they inform?</a:t>
            </a:r>
            <a:endParaRPr sz="1400"/>
          </a:p>
          <a:p>
            <a:pPr marL="0" lvl="0" indent="0" algn="l" rtl="0">
              <a:spcBef>
                <a:spcPts val="0"/>
              </a:spcBef>
              <a:spcAft>
                <a:spcPts val="0"/>
              </a:spcAft>
              <a:buNone/>
            </a:pP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90d896ea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e90d896e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This is a more current report in Assistments though not the most current, which interfaces with Google Classroom.</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This is a screenshot from when I used Assistments a few years ago, and I have a little sidebar on my experience with the program.</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[Story about red “X”s, how reporting can break down at multiple levels, and the fragility of implementation]</a:t>
            </a: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e90d896ea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e90d896e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e90d896ea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e90d896e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here is a more recent video highlighted on the Assistments homepage</a:t>
            </a:r>
            <a:endParaRPr/>
          </a:p>
          <a:p>
            <a:pPr marL="0" lvl="0" indent="0" algn="l" rtl="0">
              <a:spcBef>
                <a:spcPts val="0"/>
              </a:spcBef>
              <a:spcAft>
                <a:spcPts val="0"/>
              </a:spcAft>
              <a:buNone/>
            </a:pPr>
            <a:endParaRPr/>
          </a:p>
          <a:p>
            <a:pPr marL="0" lvl="0" indent="0" algn="l" rtl="0">
              <a:spcBef>
                <a:spcPts val="0"/>
              </a:spcBef>
              <a:spcAft>
                <a:spcPts val="0"/>
              </a:spcAft>
              <a:buNone/>
            </a:pPr>
            <a:r>
              <a:rPr lang="en"/>
              <a:t>*More of a focus on Organizational Routines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b3f250b33131fc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b3f250b33131fc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 kind of a  related vein, let’s shift to the Holstein article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df772f258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df772f258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Great to meet all of you!</a:t>
            </a:r>
            <a:endParaRPr sz="1400"/>
          </a:p>
          <a:p>
            <a:pPr marL="0" lvl="0" indent="0" algn="l" rtl="0">
              <a:spcBef>
                <a:spcPts val="0"/>
              </a:spcBef>
              <a:spcAft>
                <a:spcPts val="0"/>
              </a:spcAft>
              <a:buNone/>
            </a:pPr>
            <a:r>
              <a:rPr lang="en" sz="1400"/>
              <a:t>I recently graduated from TC.</a:t>
            </a:r>
            <a:endParaRPr sz="1400"/>
          </a:p>
          <a:p>
            <a:pPr marL="0" lvl="0" indent="0" algn="l" rtl="0">
              <a:spcBef>
                <a:spcPts val="0"/>
              </a:spcBef>
              <a:spcAft>
                <a:spcPts val="0"/>
              </a:spcAft>
              <a:buNone/>
            </a:pPr>
            <a:r>
              <a:rPr lang="en" sz="1400"/>
              <a:t>Worked as a teacher and school administrator for over 20 years now.</a:t>
            </a:r>
            <a:endParaRPr sz="1400"/>
          </a:p>
          <a:p>
            <a:pPr marL="0" lvl="0" indent="0" algn="l" rtl="0">
              <a:spcBef>
                <a:spcPts val="0"/>
              </a:spcBef>
              <a:spcAft>
                <a:spcPts val="0"/>
              </a:spcAft>
              <a:buNone/>
            </a:pPr>
            <a:r>
              <a:rPr lang="en" sz="1400"/>
              <a:t>So, this topic is near and dear to my heart.</a:t>
            </a:r>
            <a:endParaRPr sz="1400"/>
          </a:p>
          <a:p>
            <a:pPr marL="0" lvl="0" indent="0" algn="l" rtl="0">
              <a:spcBef>
                <a:spcPts val="0"/>
              </a:spcBef>
              <a:spcAft>
                <a:spcPts val="0"/>
              </a:spcAft>
              <a:buNone/>
            </a:pPr>
            <a:r>
              <a:rPr lang="en" sz="1400"/>
              <a:t>I’ve managed information systems for schools and been a teacher trying to make them work for me and my research has focused on how educators use some of these systems.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So, I’m really excited to get into this topic today.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Unfortunately, I’m not going to be able to get everyone’s name today, but I’d like to get a little sense of where everyone’s coming from.</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I’m going to just ask a few questions and get a show of hands, so I can understand the experience in the classroom.</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Who’s been a classroom teacher? Raise your hand.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Who’s been some variety of school leaders or administrator?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Who’s worked in some other capacity in schools? Specialist? Technology? </a:t>
            </a:r>
            <a:endParaRPr sz="14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6e90d896e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6e90d896e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go straight to the video this time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e90d896ea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e90d896ea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Actively involving educational practitioners and other stakeholders throughout the design of educational technologies can help ensure their alignment with real-world needs, values, and constraints, and their usefulness and usability in actual educational contexts (Bonsignore, DiSalvo, DiSalvo, &amp; Yip, 2017; Prieto-Alvarez, Martinez-Maldonado, &amp; Anderson, 2018; Schuler &amp; Namioka, 1993).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Yet given the complexity of learning analytics (LA) systems, it can be challenging for stakeholders to meaningfully contribute to their design (cf. Martinez-Maldonado et al., 2016; Mavrikis, Gutierrez-Santos, Geraniou, Noss, &amp; Poulovassilis, 2013; Prieto-Alvarez et al., 2018). </a:t>
            </a:r>
            <a:endParaRPr sz="1400">
              <a:solidFill>
                <a:schemeClr val="dk1"/>
              </a:solidFill>
            </a:endParaRPr>
          </a:p>
          <a:p>
            <a:pPr marL="0" lvl="0" indent="0" algn="l" rtl="0">
              <a:spcBef>
                <a:spcPts val="0"/>
              </a:spcBef>
              <a:spcAft>
                <a:spcPts val="0"/>
              </a:spcAft>
              <a:buNone/>
            </a:pPr>
            <a:r>
              <a:rPr lang="en" sz="1400">
                <a:solidFill>
                  <a:schemeClr val="dk1"/>
                </a:solidFill>
              </a:rPr>
              <a:t>&gt;For example, teachers and students may have limited data literacy or limited understanding of the potentials of state-of-the-art data gathering, processing, or visualization techniques (Martinez-Maldonado et al., 2016; Mavrikis et al., 2013).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Effectively co-designing LA systems with practitioners thus requires </a:t>
            </a:r>
            <a:r>
              <a:rPr lang="en" sz="1400" b="1">
                <a:solidFill>
                  <a:schemeClr val="dk1"/>
                </a:solidFill>
              </a:rPr>
              <a:t>generative design techniques</a:t>
            </a:r>
            <a:r>
              <a:rPr lang="en" sz="1400">
                <a:solidFill>
                  <a:schemeClr val="dk1"/>
                </a:solidFill>
              </a:rPr>
              <a:t> and strategies for eliciting end-user desires, needs, values, and constraints, </a:t>
            </a:r>
            <a:r>
              <a:rPr lang="en" sz="1400" b="1">
                <a:solidFill>
                  <a:schemeClr val="dk1"/>
                </a:solidFill>
              </a:rPr>
              <a:t>untethered by specific pre-existing technologies or users’ understandings of what is currently possible.</a:t>
            </a:r>
            <a:r>
              <a:rPr lang="en" sz="1400">
                <a:solidFill>
                  <a:schemeClr val="dk1"/>
                </a:solidFill>
              </a:rPr>
              <a:t>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In addition, meaningfully involving non-technical stakeholders throughout the whole design process requires prototyping methods that can aid them in understanding </a:t>
            </a:r>
            <a:r>
              <a:rPr lang="en" sz="1400" b="1">
                <a:solidFill>
                  <a:schemeClr val="dk1"/>
                </a:solidFill>
              </a:rPr>
              <a:t>the consequences of particular design choices in complex LA systems</a:t>
            </a:r>
            <a:r>
              <a:rPr lang="en" sz="1400">
                <a:solidFill>
                  <a:schemeClr val="dk1"/>
                </a:solidFill>
              </a:rPr>
              <a:t> (e.g., how particular analytic measures, coupled with specific parameter settings and visualizations, might behave when used for different student populations), so that they can provide informed design feedback.</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Also mentioned,</a:t>
            </a:r>
            <a:endParaRPr sz="1400">
              <a:solidFill>
                <a:schemeClr val="dk1"/>
              </a:solidFill>
            </a:endParaRPr>
          </a:p>
          <a:p>
            <a:pPr marL="0" lvl="0" indent="0" algn="l" rtl="0">
              <a:spcBef>
                <a:spcPts val="0"/>
              </a:spcBef>
              <a:spcAft>
                <a:spcPts val="0"/>
              </a:spcAft>
              <a:buNone/>
            </a:pPr>
            <a:r>
              <a:rPr lang="en" sz="1400">
                <a:solidFill>
                  <a:schemeClr val="dk1"/>
                </a:solidFill>
              </a:rPr>
              <a:t>&gt;Teacher feelings of being un- or under-utilized?</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&gt; evidence that IT help high achieving students more?</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e90d896ea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e90d896ea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this seems like a lot of work. Is this overkill? Do LA tools really need more participatory design steps?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Why? Why not?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*Cost-benefit</a:t>
            </a:r>
            <a:endParaRPr sz="1400"/>
          </a:p>
          <a:p>
            <a:pPr marL="0" lvl="0" indent="0" algn="l" rtl="0">
              <a:spcBef>
                <a:spcPts val="0"/>
              </a:spcBef>
              <a:spcAft>
                <a:spcPts val="0"/>
              </a:spcAft>
              <a:buNone/>
            </a:pPr>
            <a:r>
              <a:rPr lang="en" sz="1400"/>
              <a:t>*complex algorithms</a:t>
            </a:r>
            <a:endParaRPr sz="1400"/>
          </a:p>
          <a:p>
            <a:pPr marL="0" lvl="0" indent="0" algn="l" rtl="0">
              <a:spcBef>
                <a:spcPts val="0"/>
              </a:spcBef>
              <a:spcAft>
                <a:spcPts val="0"/>
              </a:spcAft>
              <a:buNone/>
            </a:pPr>
            <a:r>
              <a:rPr lang="en" sz="1400"/>
              <a:t>*high stakes of new tech</a:t>
            </a:r>
            <a:endParaRPr sz="1400"/>
          </a:p>
          <a:p>
            <a:pPr marL="0" lvl="0" indent="0" algn="l" rtl="0">
              <a:spcBef>
                <a:spcPts val="0"/>
              </a:spcBef>
              <a:spcAft>
                <a:spcPts val="0"/>
              </a:spcAft>
              <a:buNone/>
            </a:pPr>
            <a:r>
              <a:rPr lang="en" sz="1400"/>
              <a:t>*high motivational cost of failed implementation for schools (researchers can still have valuable findings, but…)</a:t>
            </a:r>
            <a:endParaRPr sz="1400"/>
          </a:p>
          <a:p>
            <a:pPr marL="0" lvl="0" indent="0" algn="l" rtl="0">
              <a:spcBef>
                <a:spcPts val="0"/>
              </a:spcBef>
              <a:spcAft>
                <a:spcPts val="0"/>
              </a:spcAft>
              <a:buNone/>
            </a:pP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e90d896ea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e90d896ea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In particular, a teacher’s use of real-time teacher analytics served as an equalizing force in the classroom. That is, whereas the use of AI tutors in K–12 has sometimes been shown in prior studies to increase achievement gaps — favouring students who are better prepared to learn from these systems (Rau, 2015; Reich &amp; Ito, 2017) — teachers’ use of real-time analytics in the classroom had the effect of narrowing the gap in learning outcomes across students of varying prior domain knowledge (Holstein et al., 2018b). This effect appeared to be mediated by a shift in the way teachers distributed their time across students during a class session. Without Lumilo, teachers distributed their time relatively evenly across students of varying prior domain knowledge. However, when using Lumilo, teachers allocated significantly more time towards students detected as struggling or exhibiting maladaptive learning behaviours — resulting in a </a:t>
            </a:r>
            <a:r>
              <a:rPr lang="en" sz="1400" b="1"/>
              <a:t>dramatic shift of teachers’ time and attention towards students with lower prior domain knowledge.</a:t>
            </a:r>
            <a:endParaRPr sz="1400" b="1"/>
          </a:p>
          <a:p>
            <a:pPr marL="0" lvl="0" indent="0" algn="l" rtl="0">
              <a:spcBef>
                <a:spcPts val="0"/>
              </a:spcBef>
              <a:spcAft>
                <a:spcPts val="0"/>
              </a:spcAft>
              <a:buNone/>
            </a:pPr>
            <a:endParaRPr sz="1400" b="1"/>
          </a:p>
          <a:p>
            <a:pPr marL="0" lvl="0" indent="0" algn="l" rtl="0">
              <a:spcBef>
                <a:spcPts val="0"/>
              </a:spcBef>
              <a:spcAft>
                <a:spcPts val="0"/>
              </a:spcAft>
              <a:buNone/>
            </a:pPr>
            <a:endParaRPr sz="1400" b="1"/>
          </a:p>
          <a:p>
            <a:pPr marL="0" lvl="0" indent="0" algn="l" rtl="0">
              <a:spcBef>
                <a:spcPts val="0"/>
              </a:spcBef>
              <a:spcAft>
                <a:spcPts val="0"/>
              </a:spcAft>
              <a:buNone/>
            </a:pPr>
            <a:r>
              <a:rPr lang="en" sz="1400" b="1"/>
              <a:t>I was interested that. . .</a:t>
            </a:r>
            <a:endParaRPr sz="1400" b="1"/>
          </a:p>
          <a:p>
            <a:pPr marL="0" lvl="0" indent="0" algn="l" rtl="0">
              <a:spcBef>
                <a:spcPts val="0"/>
              </a:spcBef>
              <a:spcAft>
                <a:spcPts val="0"/>
              </a:spcAft>
              <a:buNone/>
            </a:pPr>
            <a:r>
              <a:rPr lang="en" sz="1400" b="1"/>
              <a:t>Teachers thought they tried to spend more time</a:t>
            </a:r>
            <a:endParaRPr sz="1400" b="1"/>
          </a:p>
          <a:p>
            <a:pPr marL="0" lvl="0" indent="0" algn="l" rtl="0">
              <a:spcBef>
                <a:spcPts val="0"/>
              </a:spcBef>
              <a:spcAft>
                <a:spcPts val="0"/>
              </a:spcAft>
              <a:buNone/>
            </a:pPr>
            <a:r>
              <a:rPr lang="en" sz="1400" b="1"/>
              <a:t>“Although all participating teachers reported attempting to devote most of their time to students whom they expected would struggle with the material, we found no significant relationships between students’ pre- or post-test scores and teachers’ time allocation across students.”</a:t>
            </a:r>
            <a:endParaRPr sz="1400"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e90d896ea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e90d896ea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 last thoughts on Lumilo?</a:t>
            </a:r>
            <a:endParaRPr/>
          </a:p>
          <a:p>
            <a:pPr marL="0" lvl="0" indent="0" algn="l" rtl="0">
              <a:spcBef>
                <a:spcPts val="0"/>
              </a:spcBef>
              <a:spcAft>
                <a:spcPts val="0"/>
              </a:spcAft>
              <a:buNone/>
            </a:pPr>
            <a:endParaRPr/>
          </a:p>
          <a:p>
            <a:pPr marL="0" lvl="0" indent="0" algn="l" rtl="0">
              <a:spcBef>
                <a:spcPts val="0"/>
              </a:spcBef>
              <a:spcAft>
                <a:spcPts val="0"/>
              </a:spcAft>
              <a:buNone/>
            </a:pPr>
            <a:r>
              <a:rPr lang="en"/>
              <a:t>Do you think we’ll be getting emails from salespeople selling to schools in the next few years?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6e90d896ea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6e90d896ea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e90d896ea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e90d896ea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b3f250b33131fc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9b3f250b33131fc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And another approach, this time with postsecondary teachers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What’s the big picture of this study?</a:t>
            </a: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90d896ea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90d896e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*Focuses on teacher reflection, Process of changing information to action</a:t>
            </a:r>
            <a:endParaRPr sz="1400"/>
          </a:p>
          <a:p>
            <a:pPr marL="0" lvl="0" indent="0" algn="l" rtl="0">
              <a:spcBef>
                <a:spcPts val="0"/>
              </a:spcBef>
              <a:spcAft>
                <a:spcPts val="0"/>
              </a:spcAft>
              <a:buNone/>
            </a:pPr>
            <a:r>
              <a:rPr lang="en" sz="1400"/>
              <a:t>*Not real-time tool</a:t>
            </a:r>
            <a:endParaRPr sz="1400"/>
          </a:p>
          <a:p>
            <a:pPr marL="0" lvl="0" indent="0" algn="l" rtl="0">
              <a:spcBef>
                <a:spcPts val="0"/>
              </a:spcBef>
              <a:spcAft>
                <a:spcPts val="0"/>
              </a:spcAft>
              <a:buNone/>
            </a:pPr>
            <a:r>
              <a:rPr lang="en" sz="1400"/>
              <a:t>*Based in Teacher Inquiry Cycles - LA can support. TIC offer framework for making analytics actionable</a:t>
            </a:r>
            <a:endParaRPr sz="1400"/>
          </a:p>
          <a:p>
            <a:pPr marL="0" lvl="0" indent="0" algn="l" rtl="0">
              <a:spcBef>
                <a:spcPts val="0"/>
              </a:spcBef>
              <a:spcAft>
                <a:spcPts val="0"/>
              </a:spcAft>
              <a:buNone/>
            </a:pPr>
            <a:r>
              <a:rPr lang="en" sz="1400"/>
              <a:t>*Prototype already exists</a:t>
            </a:r>
            <a:endParaRPr sz="1400"/>
          </a:p>
          <a:p>
            <a:pPr marL="0" lvl="0" indent="0" algn="l" rtl="0">
              <a:spcBef>
                <a:spcPts val="0"/>
              </a:spcBef>
              <a:spcAft>
                <a:spcPts val="0"/>
              </a:spcAft>
              <a:buNone/>
            </a:pPr>
            <a:r>
              <a:rPr lang="en" sz="1400"/>
              <a:t>*Basically one method.</a:t>
            </a:r>
            <a:endParaRPr sz="1400"/>
          </a:p>
          <a:p>
            <a:pPr marL="0" lvl="0" indent="0" algn="l" rtl="0">
              <a:spcBef>
                <a:spcPts val="0"/>
              </a:spcBef>
              <a:spcAft>
                <a:spcPts val="0"/>
              </a:spcAft>
              <a:buNone/>
            </a:pPr>
            <a:r>
              <a:rPr lang="en" sz="1400"/>
              <a:t>*working across organizational silos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*Detectors  - drill down to student work - summary metrics -resource use - icons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*Product is a model to describe instructors’ use of analytics (not a product or a process)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generate a model that offers a set of useful categories for conceptualizing instructors’ analytics use and making recommendations for analytics design and implementation to support actionability and impact.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 semi-structured interview format was used to allow for follow-up of interesting topics emerging throughout the interviews. The protocol began with an initial set of questions about teaching background, technology skills, and expectations for the dashboard. The main part of the interview asked instructors to load the dashboard and then walk through their process of use following a series of prompts that asked them about 1) what they looked at in the analytics, 2) how they made sense of the information provided, 3) any instructional decisions made based on this, and 4) whether they checked the impact of their decisions in the analytics. This process was repeated for each of the views individual instructors had available to them, each time using the relevant visualizations to concretize their responses. A final set of questions elicited overall reflections on their analytics use, including any challenges encountered.</a:t>
            </a:r>
            <a:endParaRPr sz="1400"/>
          </a:p>
          <a:p>
            <a:pPr marL="0" lvl="0" indent="0" algn="l" rtl="0">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r>
              <a:rPr lang="en" sz="1400"/>
              <a:t>“low frequency and overall levels of usage of an analytics dashboard for an online video and annotation system by 14 instructors given access for the course of a year. Dazo, Stepanek, Chauhan, Dorn (2017)”</a:t>
            </a:r>
            <a:endParaRPr sz="1400"/>
          </a:p>
          <a:p>
            <a:pPr marL="0" lvl="0" indent="0" algn="l" rtl="0">
              <a:lnSpc>
                <a:spcPct val="115000"/>
              </a:lnSpc>
              <a:spcBef>
                <a:spcPts val="1600"/>
              </a:spcBef>
              <a:spcAft>
                <a:spcPts val="0"/>
              </a:spcAft>
              <a:buClr>
                <a:schemeClr val="dk1"/>
              </a:buClr>
              <a:buSzPts val="1100"/>
              <a:buFont typeface="Arial"/>
              <a:buNone/>
            </a:pPr>
            <a:endParaRPr sz="1400"/>
          </a:p>
          <a:p>
            <a:pPr marL="0" lvl="0" indent="0" algn="l" rtl="0">
              <a:lnSpc>
                <a:spcPct val="115000"/>
              </a:lnSpc>
              <a:spcBef>
                <a:spcPts val="1600"/>
              </a:spcBef>
              <a:spcAft>
                <a:spcPts val="1600"/>
              </a:spcAft>
              <a:buClr>
                <a:schemeClr val="dk1"/>
              </a:buClr>
              <a:buSzPts val="1100"/>
              <a:buFont typeface="Arial"/>
              <a:buNone/>
            </a:pPr>
            <a:r>
              <a:rPr lang="en" sz="1400"/>
              <a:t>“Instructor difficulties in integrating the use of tools into their daily teaching activities”</a:t>
            </a: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e90d896ea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e90d896e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“study how instructors work with and act on learning analytics in authentic teaching contexts (Wise, Knight, &amp; Ochoa, 2018) and develop robust conceptualizations of these processes.”</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e90d896e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e90d896e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e90d896ea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e90d896e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 work starts with this basic model for teachers using analytics.</a:t>
            </a:r>
            <a:endParaRPr sz="1400"/>
          </a:p>
          <a:p>
            <a:pPr marL="0" lvl="0" indent="0" algn="l" rtl="0">
              <a:spcBef>
                <a:spcPts val="0"/>
              </a:spcBef>
              <a:spcAft>
                <a:spcPts val="0"/>
              </a:spcAft>
              <a:buNone/>
            </a:pPr>
            <a:r>
              <a:rPr lang="en" sz="1400"/>
              <a:t>Explicitly based on an inquiry or data use cycle</a:t>
            </a:r>
            <a:endParaRPr sz="1400"/>
          </a:p>
          <a:p>
            <a:pPr marL="0" lvl="0" indent="0" algn="l" rtl="0">
              <a:spcBef>
                <a:spcPts val="0"/>
              </a:spcBef>
              <a:spcAft>
                <a:spcPts val="0"/>
              </a:spcAft>
              <a:buNone/>
            </a:pP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6e90d896ea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6e90d896e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And, after analyzing interviews with teachers it ends here:</a:t>
            </a:r>
            <a:endParaRPr sz="1400"/>
          </a:p>
          <a:p>
            <a:pPr marL="0" lvl="0" indent="0" algn="l" rtl="0">
              <a:lnSpc>
                <a:spcPct val="115000"/>
              </a:lnSpc>
              <a:spcBef>
                <a:spcPts val="1600"/>
              </a:spcBef>
              <a:spcAft>
                <a:spcPts val="0"/>
              </a:spcAft>
              <a:buNone/>
            </a:pPr>
            <a:r>
              <a:rPr lang="en" sz="1400"/>
              <a:t>What were the elaborations or differences that struck you?</a:t>
            </a:r>
            <a:endParaRPr sz="1400"/>
          </a:p>
          <a:p>
            <a:pPr marL="0" lvl="0" indent="0" algn="l" rtl="0">
              <a:lnSpc>
                <a:spcPct val="115000"/>
              </a:lnSpc>
              <a:spcBef>
                <a:spcPts val="1600"/>
              </a:spcBef>
              <a:spcAft>
                <a:spcPts val="0"/>
              </a:spcAft>
              <a:buNone/>
            </a:pPr>
            <a:endParaRPr sz="1400"/>
          </a:p>
          <a:p>
            <a:pPr marL="0" lvl="0" indent="0" algn="l" rtl="0">
              <a:lnSpc>
                <a:spcPct val="115000"/>
              </a:lnSpc>
              <a:spcBef>
                <a:spcPts val="1600"/>
              </a:spcBef>
              <a:spcAft>
                <a:spcPts val="0"/>
              </a:spcAft>
              <a:buClr>
                <a:schemeClr val="dk1"/>
              </a:buClr>
              <a:buSzPts val="1100"/>
              <a:buFont typeface="Arial"/>
              <a:buNone/>
            </a:pPr>
            <a:r>
              <a:rPr lang="en" sz="1400"/>
              <a:t>RQ1: How Do Instructors Ask Questions of the Analytics?</a:t>
            </a:r>
            <a:endParaRPr sz="1400"/>
          </a:p>
          <a:p>
            <a:pPr marL="0" lvl="0" indent="457200" algn="l" rtl="0">
              <a:lnSpc>
                <a:spcPct val="115000"/>
              </a:lnSpc>
              <a:spcBef>
                <a:spcPts val="1600"/>
              </a:spcBef>
              <a:spcAft>
                <a:spcPts val="0"/>
              </a:spcAft>
              <a:buClr>
                <a:schemeClr val="dk1"/>
              </a:buClr>
              <a:buSzPts val="1100"/>
              <a:buFont typeface="Arial"/>
              <a:buNone/>
            </a:pPr>
            <a:r>
              <a:rPr lang="en" sz="1400"/>
              <a:t>Come with General curiosity - How much do students use materials?</a:t>
            </a:r>
            <a:endParaRPr sz="1400"/>
          </a:p>
          <a:p>
            <a:pPr marL="0" lvl="0" indent="457200" algn="l" rtl="0">
              <a:lnSpc>
                <a:spcPct val="115000"/>
              </a:lnSpc>
              <a:spcBef>
                <a:spcPts val="1600"/>
              </a:spcBef>
              <a:spcAft>
                <a:spcPts val="0"/>
              </a:spcAft>
              <a:buClr>
                <a:schemeClr val="dk1"/>
              </a:buClr>
              <a:buSzPts val="1100"/>
              <a:buFont typeface="Arial"/>
              <a:buNone/>
            </a:pPr>
            <a:r>
              <a:rPr lang="en" sz="1400"/>
              <a:t>Develop new questions in viewing data</a:t>
            </a:r>
            <a:endParaRPr sz="1400"/>
          </a:p>
          <a:p>
            <a:pPr marL="0" lvl="0" indent="0" algn="l" rtl="0">
              <a:lnSpc>
                <a:spcPct val="115000"/>
              </a:lnSpc>
              <a:spcBef>
                <a:spcPts val="1600"/>
              </a:spcBef>
              <a:spcAft>
                <a:spcPts val="0"/>
              </a:spcAft>
              <a:buClr>
                <a:schemeClr val="dk1"/>
              </a:buClr>
              <a:buSzPts val="1100"/>
              <a:buFont typeface="Arial"/>
              <a:buNone/>
            </a:pPr>
            <a:r>
              <a:rPr lang="en" sz="1400"/>
              <a:t>RQ2: How Do Instructors Interpret the Analytics?</a:t>
            </a:r>
            <a:endParaRPr sz="1400"/>
          </a:p>
          <a:p>
            <a:pPr marL="0" lvl="0" indent="0" algn="l" rtl="0">
              <a:lnSpc>
                <a:spcPct val="115000"/>
              </a:lnSpc>
              <a:spcBef>
                <a:spcPts val="1600"/>
              </a:spcBef>
              <a:spcAft>
                <a:spcPts val="0"/>
              </a:spcAft>
              <a:buClr>
                <a:schemeClr val="dk1"/>
              </a:buClr>
              <a:buSzPts val="1100"/>
              <a:buFont typeface="Arial"/>
              <a:buNone/>
            </a:pPr>
            <a:r>
              <a:rPr lang="en" sz="1400"/>
              <a:t>	Get oriented</a:t>
            </a:r>
            <a:endParaRPr sz="1400"/>
          </a:p>
          <a:p>
            <a:pPr marL="0" lvl="0" indent="0" algn="l" rtl="0">
              <a:lnSpc>
                <a:spcPct val="115000"/>
              </a:lnSpc>
              <a:spcBef>
                <a:spcPts val="1600"/>
              </a:spcBef>
              <a:spcAft>
                <a:spcPts val="0"/>
              </a:spcAft>
              <a:buClr>
                <a:schemeClr val="dk1"/>
              </a:buClr>
              <a:buSzPts val="1100"/>
              <a:buFont typeface="Arial"/>
              <a:buNone/>
            </a:pPr>
            <a:r>
              <a:rPr lang="en" sz="1400"/>
              <a:t>	Apply focused attention</a:t>
            </a:r>
            <a:endParaRPr sz="1400"/>
          </a:p>
          <a:p>
            <a:pPr marL="0" lvl="0" indent="0" algn="l" rtl="0">
              <a:lnSpc>
                <a:spcPct val="115000"/>
              </a:lnSpc>
              <a:spcBef>
                <a:spcPts val="1600"/>
              </a:spcBef>
              <a:spcAft>
                <a:spcPts val="0"/>
              </a:spcAft>
              <a:buClr>
                <a:schemeClr val="dk1"/>
              </a:buClr>
              <a:buSzPts val="1100"/>
              <a:buFont typeface="Arial"/>
              <a:buNone/>
            </a:pPr>
            <a:r>
              <a:rPr lang="en" sz="1400"/>
              <a:t>	Need for reference point (absolute or relative)</a:t>
            </a:r>
            <a:endParaRPr sz="1400"/>
          </a:p>
          <a:p>
            <a:pPr marL="0" lvl="0" indent="457200" algn="l" rtl="0">
              <a:lnSpc>
                <a:spcPct val="115000"/>
              </a:lnSpc>
              <a:spcBef>
                <a:spcPts val="1600"/>
              </a:spcBef>
              <a:spcAft>
                <a:spcPts val="0"/>
              </a:spcAft>
              <a:buClr>
                <a:schemeClr val="dk1"/>
              </a:buClr>
              <a:buSzPts val="1100"/>
              <a:buFont typeface="Arial"/>
              <a:buNone/>
            </a:pPr>
            <a:r>
              <a:rPr lang="en" sz="1400"/>
              <a:t>Comparisons over time</a:t>
            </a:r>
            <a:endParaRPr sz="1400"/>
          </a:p>
          <a:p>
            <a:pPr marL="0" lvl="0" indent="0" algn="l" rtl="0">
              <a:lnSpc>
                <a:spcPct val="115000"/>
              </a:lnSpc>
              <a:spcBef>
                <a:spcPts val="1600"/>
              </a:spcBef>
              <a:spcAft>
                <a:spcPts val="0"/>
              </a:spcAft>
              <a:buClr>
                <a:schemeClr val="dk1"/>
              </a:buClr>
              <a:buSzPts val="1100"/>
              <a:buFont typeface="Arial"/>
              <a:buNone/>
            </a:pPr>
            <a:r>
              <a:rPr lang="en" sz="1400"/>
              <a:t>5.2.2. Explaining Patterns</a:t>
            </a:r>
            <a:endParaRPr sz="1400"/>
          </a:p>
          <a:p>
            <a:pPr marL="0" lvl="0" indent="457200" algn="l" rtl="0">
              <a:lnSpc>
                <a:spcPct val="115000"/>
              </a:lnSpc>
              <a:spcBef>
                <a:spcPts val="1600"/>
              </a:spcBef>
              <a:spcAft>
                <a:spcPts val="0"/>
              </a:spcAft>
              <a:buClr>
                <a:schemeClr val="dk1"/>
              </a:buClr>
              <a:buSzPts val="1100"/>
              <a:buFont typeface="Arial"/>
              <a:buNone/>
            </a:pPr>
            <a:r>
              <a:rPr lang="en" sz="1400"/>
              <a:t>Triangulating data  with other sources of information</a:t>
            </a:r>
            <a:endParaRPr sz="1400"/>
          </a:p>
          <a:p>
            <a:pPr marL="0" lvl="0" indent="457200" algn="l" rtl="0">
              <a:lnSpc>
                <a:spcPct val="115000"/>
              </a:lnSpc>
              <a:spcBef>
                <a:spcPts val="1600"/>
              </a:spcBef>
              <a:spcAft>
                <a:spcPts val="0"/>
              </a:spcAft>
              <a:buClr>
                <a:schemeClr val="dk1"/>
              </a:buClr>
              <a:buSzPts val="1100"/>
              <a:buFont typeface="Arial"/>
              <a:buNone/>
            </a:pPr>
            <a:r>
              <a:rPr lang="en" sz="1400"/>
              <a:t>Used contextual knowledge of course and students</a:t>
            </a:r>
            <a:endParaRPr sz="1400"/>
          </a:p>
          <a:p>
            <a:pPr marL="0" lvl="0" indent="457200" algn="l" rtl="0">
              <a:lnSpc>
                <a:spcPct val="115000"/>
              </a:lnSpc>
              <a:spcBef>
                <a:spcPts val="1600"/>
              </a:spcBef>
              <a:spcAft>
                <a:spcPts val="0"/>
              </a:spcAft>
              <a:buClr>
                <a:schemeClr val="dk1"/>
              </a:buClr>
              <a:buSzPts val="1100"/>
              <a:buFont typeface="Arial"/>
              <a:buNone/>
            </a:pPr>
            <a:r>
              <a:rPr lang="en" sz="1400"/>
              <a:t>Inconsistent attribution of cause</a:t>
            </a:r>
            <a:endParaRPr sz="1400"/>
          </a:p>
          <a:p>
            <a:pPr marL="0" lvl="0" indent="0" algn="l" rtl="0">
              <a:lnSpc>
                <a:spcPct val="115000"/>
              </a:lnSpc>
              <a:spcBef>
                <a:spcPts val="1600"/>
              </a:spcBef>
              <a:spcAft>
                <a:spcPts val="0"/>
              </a:spcAft>
              <a:buClr>
                <a:schemeClr val="dk1"/>
              </a:buClr>
              <a:buSzPts val="1100"/>
              <a:buFont typeface="Arial"/>
              <a:buNone/>
            </a:pPr>
            <a:r>
              <a:rPr lang="en" sz="1400"/>
              <a:t>5.2.3 affective aspects</a:t>
            </a:r>
            <a:endParaRPr sz="1400"/>
          </a:p>
          <a:p>
            <a:pPr marL="0" lvl="0" indent="457200" algn="l" rtl="0">
              <a:lnSpc>
                <a:spcPct val="115000"/>
              </a:lnSpc>
              <a:spcBef>
                <a:spcPts val="1600"/>
              </a:spcBef>
              <a:spcAft>
                <a:spcPts val="0"/>
              </a:spcAft>
              <a:buNone/>
            </a:pPr>
            <a:r>
              <a:rPr lang="en" sz="1400"/>
              <a:t>Provoked affective response</a:t>
            </a:r>
            <a:endParaRPr sz="1400"/>
          </a:p>
          <a:p>
            <a:pPr marL="0" lvl="0" indent="0" algn="l" rtl="0">
              <a:lnSpc>
                <a:spcPct val="115000"/>
              </a:lnSpc>
              <a:spcBef>
                <a:spcPts val="1600"/>
              </a:spcBef>
              <a:spcAft>
                <a:spcPts val="0"/>
              </a:spcAft>
              <a:buClr>
                <a:schemeClr val="dk1"/>
              </a:buClr>
              <a:buSzPts val="1100"/>
              <a:buFont typeface="Arial"/>
              <a:buNone/>
            </a:pPr>
            <a:r>
              <a:rPr lang="en" sz="1400"/>
              <a:t>RQ3: How Do Instructors Respond to the Analytics?</a:t>
            </a:r>
            <a:endParaRPr sz="1400"/>
          </a:p>
          <a:p>
            <a:pPr marL="0" lvl="0" indent="457200" algn="l" rtl="0">
              <a:lnSpc>
                <a:spcPct val="115000"/>
              </a:lnSpc>
              <a:spcBef>
                <a:spcPts val="1600"/>
              </a:spcBef>
              <a:spcAft>
                <a:spcPts val="0"/>
              </a:spcAft>
              <a:buClr>
                <a:schemeClr val="dk1"/>
              </a:buClr>
              <a:buSzPts val="1100"/>
              <a:buFont typeface="Arial"/>
              <a:buNone/>
            </a:pPr>
            <a:r>
              <a:rPr lang="en" sz="1400"/>
              <a:t>Take action</a:t>
            </a:r>
            <a:endParaRPr sz="1400"/>
          </a:p>
          <a:p>
            <a:pPr marL="0" lvl="0" indent="0" algn="l" rtl="0">
              <a:lnSpc>
                <a:spcPct val="115000"/>
              </a:lnSpc>
              <a:spcBef>
                <a:spcPts val="1600"/>
              </a:spcBef>
              <a:spcAft>
                <a:spcPts val="0"/>
              </a:spcAft>
              <a:buClr>
                <a:schemeClr val="dk1"/>
              </a:buClr>
              <a:buSzPts val="1100"/>
              <a:buFont typeface="Arial"/>
              <a:buNone/>
            </a:pPr>
            <a:r>
              <a:rPr lang="en" sz="1400"/>
              <a:t>		Whole class scaffolding</a:t>
            </a:r>
            <a:endParaRPr sz="1400"/>
          </a:p>
          <a:p>
            <a:pPr marL="0" lvl="0" indent="0" algn="l" rtl="0">
              <a:lnSpc>
                <a:spcPct val="115000"/>
              </a:lnSpc>
              <a:spcBef>
                <a:spcPts val="1600"/>
              </a:spcBef>
              <a:spcAft>
                <a:spcPts val="0"/>
              </a:spcAft>
              <a:buClr>
                <a:schemeClr val="dk1"/>
              </a:buClr>
              <a:buSzPts val="1100"/>
              <a:buFont typeface="Arial"/>
              <a:buNone/>
            </a:pPr>
            <a:r>
              <a:rPr lang="en" sz="1400"/>
              <a:t>		Targeted scaffolding</a:t>
            </a:r>
            <a:endParaRPr sz="1400"/>
          </a:p>
          <a:p>
            <a:pPr marL="0" lvl="0" indent="0" algn="l" rtl="0">
              <a:lnSpc>
                <a:spcPct val="115000"/>
              </a:lnSpc>
              <a:spcBef>
                <a:spcPts val="1600"/>
              </a:spcBef>
              <a:spcAft>
                <a:spcPts val="0"/>
              </a:spcAft>
              <a:buClr>
                <a:schemeClr val="dk1"/>
              </a:buClr>
              <a:buSzPts val="1100"/>
              <a:buFont typeface="Arial"/>
              <a:buNone/>
            </a:pPr>
            <a:r>
              <a:rPr lang="en" sz="1400"/>
              <a:t>		Revising the course elements</a:t>
            </a:r>
            <a:endParaRPr sz="1400"/>
          </a:p>
          <a:p>
            <a:pPr marL="0" lvl="0" indent="457200" algn="l" rtl="0">
              <a:lnSpc>
                <a:spcPct val="115000"/>
              </a:lnSpc>
              <a:spcBef>
                <a:spcPts val="1600"/>
              </a:spcBef>
              <a:spcAft>
                <a:spcPts val="0"/>
              </a:spcAft>
              <a:buClr>
                <a:schemeClr val="dk1"/>
              </a:buClr>
              <a:buSzPts val="1100"/>
              <a:buFont typeface="Arial"/>
              <a:buNone/>
            </a:pPr>
            <a:r>
              <a:rPr lang="en" sz="1400"/>
              <a:t>Wait and See</a:t>
            </a:r>
            <a:endParaRPr sz="1400"/>
          </a:p>
          <a:p>
            <a:pPr marL="0" lvl="0" indent="457200" algn="l" rtl="0">
              <a:lnSpc>
                <a:spcPct val="115000"/>
              </a:lnSpc>
              <a:spcBef>
                <a:spcPts val="1600"/>
              </a:spcBef>
              <a:spcAft>
                <a:spcPts val="0"/>
              </a:spcAft>
              <a:buClr>
                <a:schemeClr val="dk1"/>
              </a:buClr>
              <a:buSzPts val="1100"/>
              <a:buFont typeface="Arial"/>
              <a:buNone/>
            </a:pPr>
            <a:r>
              <a:rPr lang="en" sz="1400"/>
              <a:t>Reflect on pedagogy</a:t>
            </a:r>
            <a:endParaRPr sz="1400"/>
          </a:p>
          <a:p>
            <a:pPr marL="0" lvl="0" indent="0" algn="l" rtl="0">
              <a:lnSpc>
                <a:spcPct val="115000"/>
              </a:lnSpc>
              <a:spcBef>
                <a:spcPts val="1600"/>
              </a:spcBef>
              <a:spcAft>
                <a:spcPts val="0"/>
              </a:spcAft>
              <a:buClr>
                <a:schemeClr val="dk1"/>
              </a:buClr>
              <a:buSzPts val="1100"/>
              <a:buFont typeface="Arial"/>
              <a:buNone/>
            </a:pPr>
            <a:r>
              <a:rPr lang="en" sz="1400"/>
              <a:t>RQ4: How Do Instructors Check the Impact of Actions Taken in Response to the Analytics?</a:t>
            </a:r>
            <a:endParaRPr sz="1400"/>
          </a:p>
          <a:p>
            <a:pPr marL="0" lvl="0" indent="0" algn="l" rtl="0">
              <a:lnSpc>
                <a:spcPct val="115000"/>
              </a:lnSpc>
              <a:spcBef>
                <a:spcPts val="1600"/>
              </a:spcBef>
              <a:spcAft>
                <a:spcPts val="0"/>
              </a:spcAft>
              <a:buClr>
                <a:schemeClr val="dk1"/>
              </a:buClr>
              <a:buSzPts val="1100"/>
              <a:buFont typeface="Arial"/>
              <a:buNone/>
            </a:pPr>
            <a:r>
              <a:rPr lang="en" sz="1400"/>
              <a:t>RQ5: What Are Other Important Aspects of Instructors’ Process of Analytics Use?</a:t>
            </a:r>
            <a:endParaRPr sz="1400"/>
          </a:p>
          <a:p>
            <a:pPr marL="0" lvl="0" indent="457200" algn="l" rtl="0">
              <a:lnSpc>
                <a:spcPct val="115000"/>
              </a:lnSpc>
              <a:spcBef>
                <a:spcPts val="1600"/>
              </a:spcBef>
              <a:spcAft>
                <a:spcPts val="0"/>
              </a:spcAft>
              <a:buClr>
                <a:schemeClr val="dk1"/>
              </a:buClr>
              <a:buSzPts val="1100"/>
              <a:buFont typeface="Arial"/>
              <a:buNone/>
            </a:pPr>
            <a:r>
              <a:rPr lang="en" sz="1400"/>
              <a:t>Transparency with students</a:t>
            </a:r>
            <a:endParaRPr sz="1400"/>
          </a:p>
          <a:p>
            <a:pPr marL="0" lvl="0" indent="457200" algn="l" rtl="0">
              <a:lnSpc>
                <a:spcPct val="115000"/>
              </a:lnSpc>
              <a:spcBef>
                <a:spcPts val="1600"/>
              </a:spcBef>
              <a:spcAft>
                <a:spcPts val="1600"/>
              </a:spcAft>
              <a:buClr>
                <a:schemeClr val="dk1"/>
              </a:buClr>
              <a:buSzPts val="1100"/>
              <a:buFont typeface="Arial"/>
              <a:buNone/>
            </a:pPr>
            <a:r>
              <a:rPr lang="en" sz="1400"/>
              <a:t>Collaborative interpretation</a:t>
            </a: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e90d896ea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6e90d896ea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2"/>
                </a:solidFill>
              </a:rPr>
              <a:t>But we live in a world of limited resources.</a:t>
            </a:r>
            <a:endParaRPr sz="1800">
              <a:solidFill>
                <a:schemeClr val="dk2"/>
              </a:solidFill>
            </a:endParaRPr>
          </a:p>
          <a:p>
            <a:pPr marL="0" lvl="0" indent="0" algn="l" rtl="0">
              <a:lnSpc>
                <a:spcPct val="115000"/>
              </a:lnSpc>
              <a:spcBef>
                <a:spcPts val="1600"/>
              </a:spcBef>
              <a:spcAft>
                <a:spcPts val="1600"/>
              </a:spcAft>
              <a:buNone/>
            </a:pPr>
            <a:r>
              <a:rPr lang="en" sz="1800">
                <a:solidFill>
                  <a:schemeClr val="dk2"/>
                </a:solidFill>
              </a:rPr>
              <a:t>So, let’s just pretend for a moment that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e90d896ea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6e90d896e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t>you are a foundation. </a:t>
            </a:r>
            <a:endParaRPr sz="1800"/>
          </a:p>
          <a:p>
            <a:pPr marL="0" lvl="0" indent="0" algn="l" rtl="0">
              <a:lnSpc>
                <a:spcPct val="115000"/>
              </a:lnSpc>
              <a:spcBef>
                <a:spcPts val="1600"/>
              </a:spcBef>
              <a:spcAft>
                <a:spcPts val="0"/>
              </a:spcAft>
              <a:buClr>
                <a:schemeClr val="dk1"/>
              </a:buClr>
              <a:buSzPts val="1100"/>
              <a:buFont typeface="Arial"/>
              <a:buNone/>
            </a:pPr>
            <a:r>
              <a:rPr lang="en" sz="1800"/>
              <a:t>You have a 100,000 to fund all, some, or none of these projects</a:t>
            </a:r>
            <a:endParaRPr sz="1800">
              <a:solidFill>
                <a:schemeClr val="dk1"/>
              </a:solidFill>
            </a:endParaRPr>
          </a:p>
          <a:p>
            <a:pPr marL="0" lvl="0" indent="0" algn="l" rtl="0">
              <a:spcBef>
                <a:spcPts val="1600"/>
              </a:spcBef>
              <a:spcAft>
                <a:spcPts val="0"/>
              </a:spcAft>
              <a:buNone/>
            </a:pPr>
            <a:r>
              <a:rPr lang="en" sz="1800"/>
              <a:t>&gt;Make a small group of 3-4 and see what kind of consensus you can reach</a:t>
            </a:r>
            <a:endParaRPr sz="18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6e90d896ea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6e90d896ea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e90d896ea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6e90d896e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1400"/>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We can define organizational routines as “a repetitive, recognizable</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pattern of interdependent actions, involving multiple actors” (Feldman and</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Pentland 2003, 311). Organizational routines structure day-to-day practice in</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schools by more or less framing and focusing interactions among school staff</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(March and Simon 1958; Nelson and Winter 1982). At the school level, or-</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ganizational routines include school improvement planning, teacher hiring,</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rPr>
              <a:t>teacher evaluations, and grade team meetings, among others.</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9b3f250b33131fc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9b3f250b33131fc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Hand out cards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Pens?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e90d896ea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e90d896ea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a:solidFill>
                  <a:schemeClr val="dk1"/>
                </a:solidFill>
              </a:rPr>
              <a:t>Holstein et al. used a superpowers prompt with teachers..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So. . .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e90d896ea_0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e90d896e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90d896ea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90d896ea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a this activity, let’s look back to the big picture of reporting in schools. .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df772f258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6df772f258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r>
              <a:rPr lang="en" sz="1400"/>
              <a:t>Last week it looks like you covered some pretty high level work on applying predictive analytics at scale.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Today will be more in the weeds around how educators actually use reports.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So… </a:t>
            </a:r>
            <a:endParaRPr sz="1400"/>
          </a:p>
          <a:p>
            <a:pPr marL="0" lvl="0" indent="0" algn="l" rtl="0">
              <a:spcBef>
                <a:spcPts val="0"/>
              </a:spcBef>
              <a:spcAft>
                <a:spcPts val="0"/>
              </a:spcAft>
              <a:buNone/>
            </a:pPr>
            <a:r>
              <a:rPr lang="en" sz="1400"/>
              <a:t>I’m very curious about the kind of reports you may have used.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I’m going to run through some categories and then get some observations from you about the systems you’ve used. </a:t>
            </a:r>
            <a:endParaRPr sz="1400"/>
          </a:p>
          <a:p>
            <a:pPr marL="0" lvl="0" indent="0" algn="l" rtl="0">
              <a:spcBef>
                <a:spcPts val="0"/>
              </a:spcBef>
              <a:spcAft>
                <a:spcPts val="0"/>
              </a:spcAft>
              <a:buNone/>
            </a:pPr>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6e90d896ea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6e90d896e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Now,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ddb6ac6a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ddb6ac6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Now,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Pick a User</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ddb6ac6a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ddb6ac6a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Pick a reporting context, </a:t>
            </a: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ddb6ac6a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ddb6ac6a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heck pick two contexts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And pretend you have Reporting Super Powers!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What would you want to see?</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Understand better about students</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Just know about students</a:t>
            </a:r>
            <a:endParaRPr sz="1400">
              <a:solidFill>
                <a:schemeClr val="dk1"/>
              </a:solidFill>
            </a:endParaRPr>
          </a:p>
          <a:p>
            <a:pPr marL="0" lvl="0" indent="0" algn="l" rtl="0">
              <a:spcBef>
                <a:spcPts val="0"/>
              </a:spcBef>
              <a:spcAft>
                <a:spcPts val="0"/>
              </a:spcAft>
              <a:buNone/>
            </a:pPr>
            <a:r>
              <a:rPr lang="en" sz="1400">
                <a:solidFill>
                  <a:schemeClr val="dk1"/>
                </a:solidFill>
              </a:rPr>
              <a:t>Visualize easily</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What might your understanding look like?</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How would you want to see the information?</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Take a few minutes to write down some ideas, one idea on each card</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6e90d896ea_0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6e90d896ea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bring back some of the Big Data methods you discussed a couple of weeks ago.</a:t>
            </a:r>
            <a:endParaRPr/>
          </a:p>
          <a:p>
            <a:pPr marL="0" lvl="0" indent="0" algn="l" rtl="0">
              <a:spcBef>
                <a:spcPts val="0"/>
              </a:spcBef>
              <a:spcAft>
                <a:spcPts val="0"/>
              </a:spcAft>
              <a:buNone/>
            </a:pPr>
            <a:endParaRPr/>
          </a:p>
          <a:p>
            <a:pPr marL="0" lvl="0" indent="0" algn="l" rtl="0">
              <a:spcBef>
                <a:spcPts val="0"/>
              </a:spcBef>
              <a:spcAft>
                <a:spcPts val="0"/>
              </a:spcAft>
              <a:buNone/>
            </a:pPr>
            <a:r>
              <a:rPr lang="en"/>
              <a:t>Stick with your same persona</a:t>
            </a:r>
            <a:endParaRPr/>
          </a:p>
          <a:p>
            <a:pPr marL="0" lvl="0" indent="0" algn="l" rtl="0">
              <a:spcBef>
                <a:spcPts val="0"/>
              </a:spcBef>
              <a:spcAft>
                <a:spcPts val="0"/>
              </a:spcAft>
              <a:buNone/>
            </a:pPr>
            <a:endParaRPr/>
          </a:p>
          <a:p>
            <a:pPr marL="0" lvl="0" indent="0" algn="l" rtl="0">
              <a:spcBef>
                <a:spcPts val="0"/>
              </a:spcBef>
              <a:spcAft>
                <a:spcPts val="0"/>
              </a:spcAft>
              <a:buNone/>
            </a:pPr>
            <a:r>
              <a:rPr lang="en"/>
              <a:t>And let’s add a few more idea cards</a:t>
            </a:r>
            <a:endParaRPr/>
          </a:p>
          <a:p>
            <a:pPr marL="0" lvl="0" indent="0" algn="l" rtl="0">
              <a:spcBef>
                <a:spcPts val="0"/>
              </a:spcBef>
              <a:spcAft>
                <a:spcPts val="0"/>
              </a:spcAft>
              <a:buNone/>
            </a:pPr>
            <a:r>
              <a:rPr lang="en"/>
              <a:t>Now playing with some possibilities of connecting these reporting processes to these core methods?</a:t>
            </a:r>
            <a:endParaRPr/>
          </a:p>
          <a:p>
            <a:pPr marL="0" lvl="0" indent="0" algn="l" rtl="0">
              <a:spcBef>
                <a:spcPts val="0"/>
              </a:spcBef>
              <a:spcAft>
                <a:spcPts val="0"/>
              </a:spcAft>
              <a:buNone/>
            </a:pPr>
            <a:endParaRPr/>
          </a:p>
          <a:p>
            <a:pPr marL="0" lvl="0" indent="0" algn="l" rtl="0">
              <a:spcBef>
                <a:spcPts val="0"/>
              </a:spcBef>
              <a:spcAft>
                <a:spcPts val="0"/>
              </a:spcAft>
              <a:buNone/>
            </a:pPr>
            <a:r>
              <a:rPr lang="en"/>
              <a:t>Could we, for example, picture using. .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6e90d896ea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6e90d896ea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predictive methods for reporting in student data warehouses (as in the BrightBytes presentation last week)</a:t>
            </a:r>
            <a:endParaRPr/>
          </a:p>
          <a:p>
            <a:pPr marL="0" lvl="0" indent="0" algn="l" rtl="0">
              <a:spcBef>
                <a:spcPts val="0"/>
              </a:spcBef>
              <a:spcAft>
                <a:spcPts val="0"/>
              </a:spcAft>
              <a:buNone/>
            </a:pPr>
            <a:endParaRPr/>
          </a:p>
          <a:p>
            <a:pPr marL="0" lvl="0" indent="0" algn="l" rtl="0">
              <a:spcBef>
                <a:spcPts val="0"/>
              </a:spcBef>
              <a:spcAft>
                <a:spcPts val="0"/>
              </a:spcAft>
              <a:buNone/>
            </a:pPr>
            <a:r>
              <a:rPr lang="en"/>
              <a:t>Or. . .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6e90d896ea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6e90d896ea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develop ways to visualize classroom observation feedback for teachers in a way that motivates changes in practice</a:t>
            </a:r>
            <a:endParaRPr/>
          </a:p>
          <a:p>
            <a:pPr marL="0" lvl="0" indent="0" algn="l" rtl="0">
              <a:spcBef>
                <a:spcPts val="0"/>
              </a:spcBef>
              <a:spcAft>
                <a:spcPts val="0"/>
              </a:spcAft>
              <a:buNone/>
            </a:pPr>
            <a:endParaRPr/>
          </a:p>
          <a:p>
            <a:pPr marL="0" lvl="0" indent="0" algn="l" rtl="0">
              <a:spcBef>
                <a:spcPts val="0"/>
              </a:spcBef>
              <a:spcAft>
                <a:spcPts val="0"/>
              </a:spcAft>
              <a:buNone/>
            </a:pPr>
            <a:r>
              <a:rPr lang="en"/>
              <a:t>Or. .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e90d896ea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e90d896e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Connect SEL reporting to gradebook data to look for relationships between student engagement and classroom assignments and attendance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&gt;Take another couple minutes on your own to brainstorm and add a few more cards to your deck</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e90d896ea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e90d896ea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take a minute and sort you cards - most important on top.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6e90d896ea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6e90d896ea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Now find a partner -- </a:t>
            </a:r>
            <a:endParaRPr sz="1400">
              <a:solidFill>
                <a:schemeClr val="dk1"/>
              </a:solidFill>
            </a:endParaRPr>
          </a:p>
          <a:p>
            <a:pPr marL="0" lvl="0" indent="0" algn="l" rtl="0">
              <a:spcBef>
                <a:spcPts val="0"/>
              </a:spcBef>
              <a:spcAft>
                <a:spcPts val="0"/>
              </a:spcAft>
              <a:buNone/>
            </a:pPr>
            <a:r>
              <a:rPr lang="en" sz="1400">
                <a:solidFill>
                  <a:schemeClr val="dk1"/>
                </a:solidFill>
              </a:rPr>
              <a:t>Compare you stacks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Discuss your rankings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Feel free to add new cards to your deck if you have new ideas.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We will share out in about 8 minutes.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6e90d896e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6e90d896e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Once upon a time school reports </a:t>
            </a:r>
            <a:endParaRPr sz="1400"/>
          </a:p>
          <a:p>
            <a:pPr marL="0" lvl="0" indent="0" algn="l" rtl="0">
              <a:spcBef>
                <a:spcPts val="0"/>
              </a:spcBef>
              <a:spcAft>
                <a:spcPts val="0"/>
              </a:spcAft>
              <a:buNone/>
            </a:pPr>
            <a:r>
              <a:rPr lang="en" sz="1400"/>
              <a:t>might have meant something like these</a:t>
            </a:r>
            <a:endParaRPr sz="1400"/>
          </a:p>
          <a:p>
            <a:pPr marL="0" lvl="0" indent="0" algn="l" rtl="0">
              <a:spcBef>
                <a:spcPts val="0"/>
              </a:spcBef>
              <a:spcAft>
                <a:spcPts val="0"/>
              </a:spcAft>
              <a:buNone/>
            </a:pPr>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6e90d896ea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6e90d896ea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e90d896ea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e90d896e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6e90d896ea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6e90d896e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7ddb6ac6a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7ddb6ac6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ddb6ac6a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ddb6ac6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9b3f250b33131fc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9b3f250b33131fc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d2dd868d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d2dd868d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d2dd868d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d2dd868d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7d2dd868d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7d2dd868d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7d2dd868d4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7d2dd868d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df772f258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6df772f258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Now they can mean...</a:t>
            </a:r>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7d2dd868d4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7d2dd868d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df772f258_1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df772f258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There is reporting for assessment systems --</a:t>
            </a:r>
            <a:endParaRPr sz="1400"/>
          </a:p>
          <a:p>
            <a:pPr marL="0" lvl="0" indent="0" algn="l" rtl="0">
              <a:spcBef>
                <a:spcPts val="0"/>
              </a:spcBef>
              <a:spcAft>
                <a:spcPts val="0"/>
              </a:spcAft>
              <a:buNone/>
            </a:pP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df772f258_1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6df772f258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Reports for instructors generated from instructional software. </a:t>
            </a:r>
            <a:endParaRPr sz="1400"/>
          </a:p>
          <a:p>
            <a:pPr marL="0" lvl="0" indent="0" algn="l" rtl="0">
              <a:spcBef>
                <a:spcPts val="0"/>
              </a:spcBef>
              <a:spcAft>
                <a:spcPts val="0"/>
              </a:spcAft>
              <a:buNone/>
            </a:pP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kGxQsN0DBUU"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Dexjdmfv2c4"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t>Big Data, Education, and Society</a:t>
            </a:r>
            <a:endParaRPr sz="440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February 12,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Behavior and Social-Emotional Learning Systems </a:t>
            </a:r>
            <a:endParaRPr/>
          </a:p>
        </p:txBody>
      </p:sp>
      <p:pic>
        <p:nvPicPr>
          <p:cNvPr id="116" name="Google Shape;116;p22"/>
          <p:cNvPicPr preferRelativeResize="0"/>
          <p:nvPr/>
        </p:nvPicPr>
        <p:blipFill>
          <a:blip r:embed="rId3">
            <a:alphaModFix/>
          </a:blip>
          <a:stretch>
            <a:fillRect/>
          </a:stretch>
        </p:blipFill>
        <p:spPr>
          <a:xfrm>
            <a:off x="355975" y="1682813"/>
            <a:ext cx="5109301" cy="2420825"/>
          </a:xfrm>
          <a:prstGeom prst="rect">
            <a:avLst/>
          </a:prstGeom>
          <a:noFill/>
          <a:ln>
            <a:noFill/>
          </a:ln>
        </p:spPr>
      </p:pic>
      <p:pic>
        <p:nvPicPr>
          <p:cNvPr id="117" name="Google Shape;117;p22"/>
          <p:cNvPicPr preferRelativeResize="0"/>
          <p:nvPr/>
        </p:nvPicPr>
        <p:blipFill>
          <a:blip r:embed="rId4">
            <a:alphaModFix/>
          </a:blip>
          <a:stretch>
            <a:fillRect/>
          </a:stretch>
        </p:blipFill>
        <p:spPr>
          <a:xfrm>
            <a:off x="5344475" y="1170125"/>
            <a:ext cx="3647124" cy="3547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Data Warehouses</a:t>
            </a:r>
            <a:endParaRPr/>
          </a:p>
        </p:txBody>
      </p:sp>
      <p:pic>
        <p:nvPicPr>
          <p:cNvPr id="123" name="Google Shape;123;p23"/>
          <p:cNvPicPr preferRelativeResize="0"/>
          <p:nvPr/>
        </p:nvPicPr>
        <p:blipFill>
          <a:blip r:embed="rId3">
            <a:alphaModFix/>
          </a:blip>
          <a:stretch>
            <a:fillRect/>
          </a:stretch>
        </p:blipFill>
        <p:spPr>
          <a:xfrm>
            <a:off x="2949300" y="2252500"/>
            <a:ext cx="3631625" cy="2720225"/>
          </a:xfrm>
          <a:prstGeom prst="rect">
            <a:avLst/>
          </a:prstGeom>
          <a:noFill/>
          <a:ln>
            <a:noFill/>
          </a:ln>
        </p:spPr>
      </p:pic>
      <p:pic>
        <p:nvPicPr>
          <p:cNvPr id="124" name="Google Shape;124;p23"/>
          <p:cNvPicPr preferRelativeResize="0"/>
          <p:nvPr/>
        </p:nvPicPr>
        <p:blipFill>
          <a:blip r:embed="rId4">
            <a:alphaModFix/>
          </a:blip>
          <a:stretch>
            <a:fillRect/>
          </a:stretch>
        </p:blipFill>
        <p:spPr>
          <a:xfrm>
            <a:off x="5369400" y="571500"/>
            <a:ext cx="3133825" cy="2350375"/>
          </a:xfrm>
          <a:prstGeom prst="rect">
            <a:avLst/>
          </a:prstGeom>
          <a:noFill/>
          <a:ln>
            <a:noFill/>
          </a:ln>
        </p:spPr>
      </p:pic>
      <p:pic>
        <p:nvPicPr>
          <p:cNvPr id="125" name="Google Shape;125;p23"/>
          <p:cNvPicPr preferRelativeResize="0"/>
          <p:nvPr/>
        </p:nvPicPr>
        <p:blipFill>
          <a:blip r:embed="rId5">
            <a:alphaModFix/>
          </a:blip>
          <a:stretch>
            <a:fillRect/>
          </a:stretch>
        </p:blipFill>
        <p:spPr>
          <a:xfrm>
            <a:off x="394875" y="1108650"/>
            <a:ext cx="2488600" cy="2567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Special Education Reporting</a:t>
            </a:r>
            <a:endParaRPr/>
          </a:p>
        </p:txBody>
      </p:sp>
      <p:pic>
        <p:nvPicPr>
          <p:cNvPr id="131" name="Google Shape;131;p24"/>
          <p:cNvPicPr preferRelativeResize="0"/>
          <p:nvPr/>
        </p:nvPicPr>
        <p:blipFill>
          <a:blip r:embed="rId3">
            <a:alphaModFix/>
          </a:blip>
          <a:stretch>
            <a:fillRect/>
          </a:stretch>
        </p:blipFill>
        <p:spPr>
          <a:xfrm>
            <a:off x="792625" y="1700125"/>
            <a:ext cx="3562175" cy="2852575"/>
          </a:xfrm>
          <a:prstGeom prst="rect">
            <a:avLst/>
          </a:prstGeom>
          <a:noFill/>
          <a:ln>
            <a:noFill/>
          </a:ln>
        </p:spPr>
      </p:pic>
      <p:pic>
        <p:nvPicPr>
          <p:cNvPr id="132" name="Google Shape;132;p24"/>
          <p:cNvPicPr preferRelativeResize="0"/>
          <p:nvPr/>
        </p:nvPicPr>
        <p:blipFill>
          <a:blip r:embed="rId4">
            <a:alphaModFix/>
          </a:blip>
          <a:stretch>
            <a:fillRect/>
          </a:stretch>
        </p:blipFill>
        <p:spPr>
          <a:xfrm>
            <a:off x="4856800" y="1074550"/>
            <a:ext cx="3674326" cy="250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Predictive Analytics on Students</a:t>
            </a:r>
            <a:endParaRPr/>
          </a:p>
        </p:txBody>
      </p:sp>
      <p:pic>
        <p:nvPicPr>
          <p:cNvPr id="138" name="Google Shape;138;p25"/>
          <p:cNvPicPr preferRelativeResize="0"/>
          <p:nvPr/>
        </p:nvPicPr>
        <p:blipFill>
          <a:blip r:embed="rId3">
            <a:alphaModFix/>
          </a:blip>
          <a:stretch>
            <a:fillRect/>
          </a:stretch>
        </p:blipFill>
        <p:spPr>
          <a:xfrm>
            <a:off x="744676" y="1288000"/>
            <a:ext cx="5050551" cy="3550701"/>
          </a:xfrm>
          <a:prstGeom prst="rect">
            <a:avLst/>
          </a:prstGeom>
          <a:noFill/>
          <a:ln>
            <a:noFill/>
          </a:ln>
        </p:spPr>
      </p:pic>
      <p:pic>
        <p:nvPicPr>
          <p:cNvPr id="139" name="Google Shape;139;p25"/>
          <p:cNvPicPr preferRelativeResize="0"/>
          <p:nvPr/>
        </p:nvPicPr>
        <p:blipFill>
          <a:blip r:embed="rId4">
            <a:alphaModFix/>
          </a:blip>
          <a:stretch>
            <a:fillRect/>
          </a:stretch>
        </p:blipFill>
        <p:spPr>
          <a:xfrm>
            <a:off x="6008249" y="1073650"/>
            <a:ext cx="2824050" cy="3481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06400" algn="l" rtl="0">
              <a:lnSpc>
                <a:spcPct val="200000"/>
              </a:lnSpc>
              <a:spcBef>
                <a:spcPts val="0"/>
              </a:spcBef>
              <a:spcAft>
                <a:spcPts val="0"/>
              </a:spcAft>
              <a:buClr>
                <a:srgbClr val="000000"/>
              </a:buClr>
              <a:buSzPts val="2800"/>
              <a:buChar char="●"/>
            </a:pPr>
            <a:r>
              <a:rPr lang="en" sz="2800">
                <a:solidFill>
                  <a:srgbClr val="000000"/>
                </a:solidFill>
              </a:rPr>
              <a:t>School Accountability Reports</a:t>
            </a:r>
            <a:endParaRPr sz="2800">
              <a:solidFill>
                <a:srgbClr val="000000"/>
              </a:solidFill>
            </a:endParaRPr>
          </a:p>
          <a:p>
            <a:pPr marL="457200" lvl="0" indent="-406400" algn="l" rtl="0">
              <a:lnSpc>
                <a:spcPct val="200000"/>
              </a:lnSpc>
              <a:spcBef>
                <a:spcPts val="0"/>
              </a:spcBef>
              <a:spcAft>
                <a:spcPts val="0"/>
              </a:spcAft>
              <a:buClr>
                <a:srgbClr val="000000"/>
              </a:buClr>
              <a:buSzPts val="2800"/>
              <a:buChar char="●"/>
            </a:pPr>
            <a:r>
              <a:rPr lang="en" sz="2800">
                <a:solidFill>
                  <a:srgbClr val="000000"/>
                </a:solidFill>
              </a:rPr>
              <a:t>Teacher Observations / Evaluations</a:t>
            </a:r>
            <a:endParaRPr sz="2800">
              <a:solidFill>
                <a:srgbClr val="000000"/>
              </a:solidFill>
            </a:endParaRPr>
          </a:p>
          <a:p>
            <a:pPr marL="457200" lvl="0" indent="-406400" algn="l" rtl="0">
              <a:lnSpc>
                <a:spcPct val="200000"/>
              </a:lnSpc>
              <a:spcBef>
                <a:spcPts val="0"/>
              </a:spcBef>
              <a:spcAft>
                <a:spcPts val="0"/>
              </a:spcAft>
              <a:buClr>
                <a:srgbClr val="000000"/>
              </a:buClr>
              <a:buSzPts val="2800"/>
              <a:buChar char="●"/>
            </a:pPr>
            <a:r>
              <a:rPr lang="en" sz="2800">
                <a:solidFill>
                  <a:srgbClr val="000000"/>
                </a:solidFill>
              </a:rPr>
              <a:t>Class Observations / Learning Walks</a:t>
            </a:r>
            <a:endParaRPr sz="2800">
              <a:solidFill>
                <a:srgbClr val="000000"/>
              </a:solidFill>
            </a:endParaRPr>
          </a:p>
          <a:p>
            <a:pPr marL="0" lvl="0" indent="0" algn="l" rtl="0">
              <a:spcBef>
                <a:spcPts val="160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p:nvPr/>
        </p:nvSpPr>
        <p:spPr>
          <a:xfrm>
            <a:off x="3368838" y="2065625"/>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Student Data Warehouses</a:t>
            </a:r>
            <a:endParaRPr sz="2400"/>
          </a:p>
        </p:txBody>
      </p:sp>
      <p:sp>
        <p:nvSpPr>
          <p:cNvPr id="151" name="Google Shape;151;p27"/>
          <p:cNvSpPr/>
          <p:nvPr/>
        </p:nvSpPr>
        <p:spPr>
          <a:xfrm>
            <a:off x="472175" y="34190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SIS / LMS</a:t>
            </a:r>
            <a:endParaRPr sz="2400"/>
          </a:p>
        </p:txBody>
      </p:sp>
      <p:sp>
        <p:nvSpPr>
          <p:cNvPr id="152" name="Google Shape;152;p27"/>
          <p:cNvSpPr/>
          <p:nvPr/>
        </p:nvSpPr>
        <p:spPr>
          <a:xfrm>
            <a:off x="6265500" y="2065625"/>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Predictive</a:t>
            </a:r>
            <a:endParaRPr sz="2400"/>
          </a:p>
          <a:p>
            <a:pPr marL="0" lvl="0" indent="0" algn="ctr" rtl="0">
              <a:spcBef>
                <a:spcPts val="0"/>
              </a:spcBef>
              <a:spcAft>
                <a:spcPts val="0"/>
              </a:spcAft>
              <a:buNone/>
            </a:pPr>
            <a:r>
              <a:rPr lang="en" sz="2400"/>
              <a:t>Analytics</a:t>
            </a:r>
            <a:endParaRPr sz="2400"/>
          </a:p>
        </p:txBody>
      </p:sp>
      <p:sp>
        <p:nvSpPr>
          <p:cNvPr id="153" name="Google Shape;153;p27"/>
          <p:cNvSpPr/>
          <p:nvPr/>
        </p:nvSpPr>
        <p:spPr>
          <a:xfrm>
            <a:off x="6265525" y="34190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Instructional Technology</a:t>
            </a:r>
            <a:endParaRPr sz="2400"/>
          </a:p>
        </p:txBody>
      </p:sp>
      <p:sp>
        <p:nvSpPr>
          <p:cNvPr id="154" name="Google Shape;154;p27"/>
          <p:cNvSpPr/>
          <p:nvPr/>
        </p:nvSpPr>
        <p:spPr>
          <a:xfrm>
            <a:off x="3368838" y="34190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Assessment Systems</a:t>
            </a:r>
            <a:endParaRPr sz="2400"/>
          </a:p>
        </p:txBody>
      </p:sp>
      <p:sp>
        <p:nvSpPr>
          <p:cNvPr id="155" name="Google Shape;155;p27"/>
          <p:cNvSpPr/>
          <p:nvPr/>
        </p:nvSpPr>
        <p:spPr>
          <a:xfrm>
            <a:off x="472175" y="2065625"/>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Behavior and SEL</a:t>
            </a:r>
            <a:endParaRPr sz="2400"/>
          </a:p>
        </p:txBody>
      </p:sp>
      <p:sp>
        <p:nvSpPr>
          <p:cNvPr id="156" name="Google Shape;156;p27"/>
          <p:cNvSpPr/>
          <p:nvPr/>
        </p:nvSpPr>
        <p:spPr>
          <a:xfrm>
            <a:off x="472200" y="378935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School Accountability</a:t>
            </a:r>
            <a:endParaRPr sz="2400"/>
          </a:p>
        </p:txBody>
      </p:sp>
      <p:sp>
        <p:nvSpPr>
          <p:cNvPr id="157" name="Google Shape;157;p27"/>
          <p:cNvSpPr/>
          <p:nvPr/>
        </p:nvSpPr>
        <p:spPr>
          <a:xfrm>
            <a:off x="3368850" y="378935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Teacher Observations</a:t>
            </a:r>
            <a:endParaRPr sz="2400"/>
          </a:p>
        </p:txBody>
      </p:sp>
      <p:sp>
        <p:nvSpPr>
          <p:cNvPr id="158" name="Google Shape;158;p27"/>
          <p:cNvSpPr/>
          <p:nvPr/>
        </p:nvSpPr>
        <p:spPr>
          <a:xfrm>
            <a:off x="6265500" y="378935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Class Observations</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a:p>
            <a:pPr marL="457200" lvl="0" indent="-355600" algn="l" rtl="0">
              <a:lnSpc>
                <a:spcPct val="100000"/>
              </a:lnSpc>
              <a:spcBef>
                <a:spcPts val="0"/>
              </a:spcBef>
              <a:spcAft>
                <a:spcPts val="0"/>
              </a:spcAft>
              <a:buSzPts val="2000"/>
              <a:buChar char="●"/>
            </a:pPr>
            <a:r>
              <a:rPr lang="en" sz="2000"/>
              <a:t>Reports in schools that you found useful</a:t>
            </a:r>
            <a:endParaRPr sz="2000"/>
          </a:p>
          <a:p>
            <a:pPr marL="457200" lvl="0" indent="0" algn="l" rtl="0">
              <a:lnSpc>
                <a:spcPct val="100000"/>
              </a:lnSpc>
              <a:spcBef>
                <a:spcPts val="0"/>
              </a:spcBef>
              <a:spcAft>
                <a:spcPts val="0"/>
              </a:spcAft>
              <a:buNone/>
            </a:pPr>
            <a:endParaRPr sz="2000"/>
          </a:p>
          <a:p>
            <a:pPr marL="457200" lvl="0" indent="-355600" algn="l" rtl="0">
              <a:lnSpc>
                <a:spcPct val="100000"/>
              </a:lnSpc>
              <a:spcBef>
                <a:spcPts val="0"/>
              </a:spcBef>
              <a:spcAft>
                <a:spcPts val="0"/>
              </a:spcAft>
              <a:buSzPts val="2000"/>
              <a:buChar char="●"/>
            </a:pPr>
            <a:r>
              <a:rPr lang="en" sz="2000"/>
              <a:t>Reports that weren’t so useful</a:t>
            </a:r>
            <a:endParaRPr sz="2000"/>
          </a:p>
          <a:p>
            <a:pPr marL="457200" lvl="0" indent="0" algn="l" rtl="0">
              <a:lnSpc>
                <a:spcPct val="100000"/>
              </a:lnSpc>
              <a:spcBef>
                <a:spcPts val="0"/>
              </a:spcBef>
              <a:spcAft>
                <a:spcPts val="0"/>
              </a:spcAft>
              <a:buNone/>
            </a:pPr>
            <a:endParaRPr sz="2000"/>
          </a:p>
          <a:p>
            <a:pPr marL="457200" lvl="0" indent="-355600" algn="l" rtl="0">
              <a:lnSpc>
                <a:spcPct val="100000"/>
              </a:lnSpc>
              <a:spcBef>
                <a:spcPts val="0"/>
              </a:spcBef>
              <a:spcAft>
                <a:spcPts val="0"/>
              </a:spcAft>
              <a:buSzPts val="2000"/>
              <a:buChar char="●"/>
            </a:pPr>
            <a:r>
              <a:rPr lang="en" sz="2000"/>
              <a:t>What made some reports useful and others not so much?</a:t>
            </a:r>
            <a:endParaRPr sz="2000"/>
          </a:p>
          <a:p>
            <a:pPr marL="0" lvl="0" indent="0" algn="l" rtl="0">
              <a:spcBef>
                <a:spcPts val="0"/>
              </a:spcBef>
              <a:spcAft>
                <a:spcPts val="0"/>
              </a:spcAft>
              <a:buNone/>
            </a:pPr>
            <a:endParaRPr/>
          </a:p>
          <a:p>
            <a:pPr marL="0" lvl="0" indent="0" algn="l" rtl="0">
              <a:spcBef>
                <a:spcPts val="1600"/>
              </a:spcBef>
              <a:spcAft>
                <a:spcPts val="1600"/>
              </a:spcAft>
              <a:buNone/>
            </a:pPr>
            <a:r>
              <a:rPr lang="en"/>
              <a:t>*if you can’t think of an example as an educator, fine to use an example from another context, e.g. employee, student</a:t>
            </a:r>
            <a:endParaRPr/>
          </a:p>
        </p:txBody>
      </p:sp>
      <p:sp>
        <p:nvSpPr>
          <p:cNvPr id="164" name="Google Shape;16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for a minute on your own about. . .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Notes</a:t>
            </a:r>
            <a:endParaRPr/>
          </a:p>
        </p:txBody>
      </p:sp>
      <p:sp>
        <p:nvSpPr>
          <p:cNvPr id="170" name="Google Shape;170;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Readings</a:t>
            </a:r>
            <a:endParaRPr/>
          </a:p>
        </p:txBody>
      </p:sp>
      <p:sp>
        <p:nvSpPr>
          <p:cNvPr id="176" name="Google Shape;176;p30"/>
          <p:cNvSpPr txBox="1">
            <a:spLocks noGrp="1"/>
          </p:cNvSpPr>
          <p:nvPr>
            <p:ph type="body" idx="1"/>
          </p:nvPr>
        </p:nvSpPr>
        <p:spPr>
          <a:xfrm>
            <a:off x="380975"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Feng &amp; Heffernan, 2006</a:t>
            </a:r>
            <a:endParaRPr/>
          </a:p>
          <a:p>
            <a:pPr marL="0" lvl="0" indent="0" algn="l" rtl="0">
              <a:spcBef>
                <a:spcPts val="1600"/>
              </a:spcBef>
              <a:spcAft>
                <a:spcPts val="0"/>
              </a:spcAft>
              <a:buNone/>
            </a:pPr>
            <a:endParaRPr/>
          </a:p>
          <a:p>
            <a:pPr marL="0" lvl="0" indent="0" algn="l" rtl="0">
              <a:spcBef>
                <a:spcPts val="1600"/>
              </a:spcBef>
              <a:spcAft>
                <a:spcPts val="0"/>
              </a:spcAft>
              <a:buNone/>
            </a:pPr>
            <a:r>
              <a:rPr lang="en"/>
              <a:t>Holstein, McLaren, &amp; Aleven, 2019</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Wise &amp; Jung, 2019</a:t>
            </a:r>
            <a:endParaRPr/>
          </a:p>
        </p:txBody>
      </p:sp>
      <p:pic>
        <p:nvPicPr>
          <p:cNvPr id="177" name="Google Shape;177;p30"/>
          <p:cNvPicPr preferRelativeResize="0"/>
          <p:nvPr/>
        </p:nvPicPr>
        <p:blipFill>
          <a:blip r:embed="rId3">
            <a:alphaModFix/>
          </a:blip>
          <a:stretch>
            <a:fillRect/>
          </a:stretch>
        </p:blipFill>
        <p:spPr>
          <a:xfrm>
            <a:off x="4352063" y="861838"/>
            <a:ext cx="3629025" cy="847725"/>
          </a:xfrm>
          <a:prstGeom prst="rect">
            <a:avLst/>
          </a:prstGeom>
          <a:noFill/>
          <a:ln>
            <a:noFill/>
          </a:ln>
        </p:spPr>
      </p:pic>
      <p:pic>
        <p:nvPicPr>
          <p:cNvPr id="178" name="Google Shape;178;p30"/>
          <p:cNvPicPr preferRelativeResize="0"/>
          <p:nvPr/>
        </p:nvPicPr>
        <p:blipFill>
          <a:blip r:embed="rId4">
            <a:alphaModFix/>
          </a:blip>
          <a:stretch>
            <a:fillRect/>
          </a:stretch>
        </p:blipFill>
        <p:spPr>
          <a:xfrm>
            <a:off x="4361588" y="1998250"/>
            <a:ext cx="3876675" cy="685800"/>
          </a:xfrm>
          <a:prstGeom prst="rect">
            <a:avLst/>
          </a:prstGeom>
          <a:noFill/>
          <a:ln>
            <a:noFill/>
          </a:ln>
        </p:spPr>
      </p:pic>
      <p:pic>
        <p:nvPicPr>
          <p:cNvPr id="179" name="Google Shape;179;p30"/>
          <p:cNvPicPr preferRelativeResize="0"/>
          <p:nvPr/>
        </p:nvPicPr>
        <p:blipFill>
          <a:blip r:embed="rId5">
            <a:alphaModFix/>
          </a:blip>
          <a:stretch>
            <a:fillRect/>
          </a:stretch>
        </p:blipFill>
        <p:spPr>
          <a:xfrm>
            <a:off x="4572000" y="2972724"/>
            <a:ext cx="3189150" cy="1982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1"/>
          <p:cNvPicPr preferRelativeResize="0"/>
          <p:nvPr/>
        </p:nvPicPr>
        <p:blipFill>
          <a:blip r:embed="rId3">
            <a:alphaModFix/>
          </a:blip>
          <a:stretch>
            <a:fillRect/>
          </a:stretch>
        </p:blipFill>
        <p:spPr>
          <a:xfrm>
            <a:off x="7330574" y="2089301"/>
            <a:ext cx="1542750" cy="1542750"/>
          </a:xfrm>
          <a:prstGeom prst="rect">
            <a:avLst/>
          </a:prstGeom>
          <a:noFill/>
          <a:ln>
            <a:noFill/>
          </a:ln>
        </p:spPr>
      </p:pic>
      <p:pic>
        <p:nvPicPr>
          <p:cNvPr id="185" name="Google Shape;185;p31"/>
          <p:cNvPicPr preferRelativeResize="0"/>
          <p:nvPr/>
        </p:nvPicPr>
        <p:blipFill>
          <a:blip r:embed="rId4">
            <a:alphaModFix/>
          </a:blip>
          <a:stretch>
            <a:fillRect/>
          </a:stretch>
        </p:blipFill>
        <p:spPr>
          <a:xfrm>
            <a:off x="7371600" y="266950"/>
            <a:ext cx="1460700" cy="1655982"/>
          </a:xfrm>
          <a:prstGeom prst="rect">
            <a:avLst/>
          </a:prstGeom>
          <a:noFill/>
          <a:ln>
            <a:noFill/>
          </a:ln>
        </p:spPr>
      </p:pic>
      <p:pic>
        <p:nvPicPr>
          <p:cNvPr id="186" name="Google Shape;186;p31"/>
          <p:cNvPicPr preferRelativeResize="0"/>
          <p:nvPr/>
        </p:nvPicPr>
        <p:blipFill>
          <a:blip r:embed="rId5">
            <a:alphaModFix/>
          </a:blip>
          <a:stretch>
            <a:fillRect/>
          </a:stretch>
        </p:blipFill>
        <p:spPr>
          <a:xfrm>
            <a:off x="311701" y="266950"/>
            <a:ext cx="6110624" cy="2490975"/>
          </a:xfrm>
          <a:prstGeom prst="rect">
            <a:avLst/>
          </a:prstGeom>
          <a:noFill/>
          <a:ln>
            <a:noFill/>
          </a:ln>
        </p:spPr>
      </p:pic>
      <p:pic>
        <p:nvPicPr>
          <p:cNvPr id="187" name="Google Shape;187;p31"/>
          <p:cNvPicPr preferRelativeResize="0"/>
          <p:nvPr/>
        </p:nvPicPr>
        <p:blipFill>
          <a:blip r:embed="rId6">
            <a:alphaModFix/>
          </a:blip>
          <a:stretch>
            <a:fillRect/>
          </a:stretch>
        </p:blipFill>
        <p:spPr>
          <a:xfrm>
            <a:off x="5244288" y="3798413"/>
            <a:ext cx="3629025" cy="847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744575"/>
            <a:ext cx="8520600" cy="91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Reports for School Personnel</a:t>
            </a:r>
            <a:endParaRPr sz="3600"/>
          </a:p>
        </p:txBody>
      </p:sp>
      <p:sp>
        <p:nvSpPr>
          <p:cNvPr id="61" name="Google Shape;61;p14"/>
          <p:cNvSpPr txBox="1">
            <a:spLocks noGrp="1"/>
          </p:cNvSpPr>
          <p:nvPr>
            <p:ph type="subTitle" idx="1"/>
          </p:nvPr>
        </p:nvSpPr>
        <p:spPr>
          <a:xfrm>
            <a:off x="311700" y="19693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Aaron Hawn, Ph.D.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body" idx="1"/>
          </p:nvPr>
        </p:nvSpPr>
        <p:spPr>
          <a:xfrm>
            <a:off x="282325" y="337900"/>
            <a:ext cx="8520600" cy="3416400"/>
          </a:xfrm>
          <a:prstGeom prst="rect">
            <a:avLst/>
          </a:prstGeom>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SzPts val="2800"/>
              <a:buChar char="●"/>
            </a:pPr>
            <a:r>
              <a:rPr lang="en" sz="2800"/>
              <a:t>What issues was Assistments trying to address in 2006?</a:t>
            </a:r>
            <a:endParaRPr sz="2800"/>
          </a:p>
          <a:p>
            <a:pPr marL="457200" lvl="0" indent="-406400" algn="l" rtl="0">
              <a:lnSpc>
                <a:spcPct val="150000"/>
              </a:lnSpc>
              <a:spcBef>
                <a:spcPts val="0"/>
              </a:spcBef>
              <a:spcAft>
                <a:spcPts val="0"/>
              </a:spcAft>
              <a:buSzPts val="2800"/>
              <a:buChar char="●"/>
            </a:pPr>
            <a:r>
              <a:rPr lang="en" sz="2800"/>
              <a:t>How did it try and solve these problems?</a:t>
            </a: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question of tagging items to learning standards is very important because</a:t>
            </a:r>
            <a:endParaRPr/>
          </a:p>
          <a:p>
            <a:pPr marL="0" lvl="0" indent="0" algn="l" rtl="0">
              <a:spcBef>
                <a:spcPts val="1600"/>
              </a:spcBef>
              <a:spcAft>
                <a:spcPts val="0"/>
              </a:spcAft>
              <a:buClr>
                <a:schemeClr val="dk1"/>
              </a:buClr>
              <a:buSzPts val="1100"/>
              <a:buFont typeface="Arial"/>
              <a:buNone/>
            </a:pPr>
            <a:r>
              <a:rPr lang="en"/>
              <a:t>teachers, principals and superintendents are all being </a:t>
            </a:r>
            <a:r>
              <a:rPr lang="en" b="1"/>
              <a:t>told to be “data-driven”</a:t>
            </a:r>
            <a:endParaRPr b="1"/>
          </a:p>
          <a:p>
            <a:pPr marL="0" lvl="0" indent="0" algn="l" rtl="0">
              <a:spcBef>
                <a:spcPts val="1600"/>
              </a:spcBef>
              <a:spcAft>
                <a:spcPts val="0"/>
              </a:spcAft>
              <a:buClr>
                <a:schemeClr val="dk1"/>
              </a:buClr>
              <a:buSzPts val="1100"/>
              <a:buFont typeface="Arial"/>
              <a:buNone/>
            </a:pPr>
            <a:r>
              <a:rPr lang="en" b="1"/>
              <a:t>and use the MCAS reports to inform their instruction</a:t>
            </a:r>
            <a:r>
              <a:rPr lang="en"/>
              <a:t> and help their students.</a:t>
            </a:r>
            <a:endParaRPr/>
          </a:p>
          <a:p>
            <a:pPr marL="0" lvl="0" indent="0" algn="l" rtl="0">
              <a:spcBef>
                <a:spcPts val="1600"/>
              </a:spcBef>
              <a:spcAft>
                <a:spcPts val="0"/>
              </a:spcAft>
              <a:buClr>
                <a:schemeClr val="dk1"/>
              </a:buClr>
              <a:buSzPts val="1100"/>
              <a:buFont typeface="Arial"/>
              <a:buNone/>
            </a:pPr>
            <a:r>
              <a:rPr lang="en"/>
              <a:t>As a teacher has said “It does affect reports... because then the state sends</a:t>
            </a:r>
            <a:endParaRPr/>
          </a:p>
          <a:p>
            <a:pPr marL="0" lvl="0" indent="0" algn="l" rtl="0">
              <a:spcBef>
                <a:spcPts val="1600"/>
              </a:spcBef>
              <a:spcAft>
                <a:spcPts val="0"/>
              </a:spcAft>
              <a:buClr>
                <a:schemeClr val="dk1"/>
              </a:buClr>
              <a:buSzPts val="1100"/>
              <a:buFont typeface="Arial"/>
              <a:buNone/>
            </a:pPr>
            <a:r>
              <a:rPr lang="en"/>
              <a:t>reports that say that your kids got this problem wrong so they’re bad in</a:t>
            </a:r>
            <a:endParaRPr/>
          </a:p>
          <a:p>
            <a:pPr marL="0" lvl="0" indent="0" algn="l" rtl="0">
              <a:spcBef>
                <a:spcPts val="1600"/>
              </a:spcBef>
              <a:spcAft>
                <a:spcPts val="0"/>
              </a:spcAft>
              <a:buClr>
                <a:schemeClr val="dk1"/>
              </a:buClr>
              <a:buSzPts val="1100"/>
              <a:buFont typeface="Arial"/>
              <a:buNone/>
            </a:pPr>
            <a:r>
              <a:rPr lang="en"/>
              <a:t>geometry-</a:t>
            </a:r>
            <a:r>
              <a:rPr lang="en" b="1"/>
              <a:t>and you have no idea, well you don’t know what it really is- whether it’s algebra, measurement/perimeter, or geometry.</a:t>
            </a:r>
            <a:r>
              <a:rPr lang="en"/>
              <a:t>”</a:t>
            </a:r>
            <a:endParaRPr/>
          </a:p>
          <a:p>
            <a:pPr marL="0" lvl="0" indent="0" algn="l" rtl="0">
              <a:spcBef>
                <a:spcPts val="16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 Testing / Interim Testing Reporting</a:t>
            </a:r>
            <a:endParaRPr/>
          </a:p>
        </p:txBody>
      </p:sp>
      <p:sp>
        <p:nvSpPr>
          <p:cNvPr id="204" name="Google Shape;204;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Grid graphic of state test reporting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issues Assistments wanted to address. . .</a:t>
            </a:r>
            <a:endParaRPr/>
          </a:p>
        </p:txBody>
      </p:sp>
      <p:sp>
        <p:nvSpPr>
          <p:cNvPr id="210" name="Google Shape;210;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The Frequency problem</a:t>
            </a:r>
            <a:endParaRPr/>
          </a:p>
          <a:p>
            <a:pPr marL="914400" lvl="1" indent="-317500" algn="l" rtl="0">
              <a:lnSpc>
                <a:spcPct val="150000"/>
              </a:lnSpc>
              <a:spcBef>
                <a:spcPts val="0"/>
              </a:spcBef>
              <a:spcAft>
                <a:spcPts val="0"/>
              </a:spcAft>
              <a:buSzPts val="1400"/>
              <a:buChar char="○"/>
            </a:pPr>
            <a:r>
              <a:rPr lang="en"/>
              <a:t>Once a year / Once every nine weeks</a:t>
            </a:r>
            <a:endParaRPr/>
          </a:p>
          <a:p>
            <a:pPr marL="457200" lvl="0" indent="-342900" algn="l" rtl="0">
              <a:lnSpc>
                <a:spcPct val="150000"/>
              </a:lnSpc>
              <a:spcBef>
                <a:spcPts val="0"/>
              </a:spcBef>
              <a:spcAft>
                <a:spcPts val="0"/>
              </a:spcAft>
              <a:buSzPts val="1800"/>
              <a:buChar char="●"/>
            </a:pPr>
            <a:r>
              <a:rPr lang="en"/>
              <a:t>The Instructional time problem</a:t>
            </a:r>
            <a:endParaRPr/>
          </a:p>
          <a:p>
            <a:pPr marL="914400" lvl="1" indent="-317500" algn="l" rtl="0">
              <a:lnSpc>
                <a:spcPct val="150000"/>
              </a:lnSpc>
              <a:spcBef>
                <a:spcPts val="0"/>
              </a:spcBef>
              <a:spcAft>
                <a:spcPts val="0"/>
              </a:spcAft>
              <a:buSzPts val="1400"/>
              <a:buChar char="○"/>
            </a:pPr>
            <a:r>
              <a:rPr lang="en"/>
              <a:t>Assisting students (instruction) Vs. Assessing students (assessment)</a:t>
            </a:r>
            <a:endParaRPr/>
          </a:p>
          <a:p>
            <a:pPr marL="457200" lvl="0" indent="-342900" algn="l" rtl="0">
              <a:lnSpc>
                <a:spcPct val="150000"/>
              </a:lnSpc>
              <a:spcBef>
                <a:spcPts val="0"/>
              </a:spcBef>
              <a:spcAft>
                <a:spcPts val="0"/>
              </a:spcAft>
              <a:buSzPts val="1800"/>
              <a:buChar char="●"/>
            </a:pPr>
            <a:r>
              <a:rPr lang="en"/>
              <a:t>The Feedback and Knowledge Component Problem</a:t>
            </a:r>
            <a:endParaRPr/>
          </a:p>
          <a:p>
            <a:pPr marL="914400" lvl="1" indent="-317500" algn="l" rtl="0">
              <a:lnSpc>
                <a:spcPct val="150000"/>
              </a:lnSpc>
              <a:spcBef>
                <a:spcPts val="0"/>
              </a:spcBef>
              <a:spcAft>
                <a:spcPts val="0"/>
              </a:spcAft>
              <a:buSzPts val="1400"/>
              <a:buChar char="○"/>
            </a:pPr>
            <a:r>
              <a:rPr lang="en"/>
              <a:t>The grain-size of state standards </a:t>
            </a:r>
            <a:endParaRPr/>
          </a:p>
          <a:p>
            <a:pPr marL="457200" lvl="0" indent="-342900" algn="l" rtl="0">
              <a:lnSpc>
                <a:spcPct val="150000"/>
              </a:lnSpc>
              <a:spcBef>
                <a:spcPts val="0"/>
              </a:spcBef>
              <a:spcAft>
                <a:spcPts val="0"/>
              </a:spcAft>
              <a:buSzPts val="1800"/>
              <a:buChar char="●"/>
            </a:pPr>
            <a:r>
              <a:rPr lang="en"/>
              <a:t>The content creation problem</a:t>
            </a:r>
            <a:endParaRPr/>
          </a:p>
          <a:p>
            <a:pPr marL="914400" lvl="1" indent="-317500" algn="l" rtl="0">
              <a:lnSpc>
                <a:spcPct val="150000"/>
              </a:lnSpc>
              <a:spcBef>
                <a:spcPts val="0"/>
              </a:spcBef>
              <a:spcAft>
                <a:spcPts val="0"/>
              </a:spcAft>
              <a:buSzPts val="1400"/>
              <a:buChar char="○"/>
            </a:pPr>
            <a:r>
              <a:rPr lang="en"/>
              <a:t>Teacher-made scaffolds, hints, common wrong answers</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issues Assistments wanted to address. . .</a:t>
            </a:r>
            <a:endParaRPr/>
          </a:p>
        </p:txBody>
      </p:sp>
      <p:sp>
        <p:nvSpPr>
          <p:cNvPr id="216" name="Google Shape;216;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The Frequency problem</a:t>
            </a:r>
            <a:endParaRPr/>
          </a:p>
          <a:p>
            <a:pPr marL="914400" lvl="1" indent="-317500" algn="l" rtl="0">
              <a:lnSpc>
                <a:spcPct val="150000"/>
              </a:lnSpc>
              <a:spcBef>
                <a:spcPts val="0"/>
              </a:spcBef>
              <a:spcAft>
                <a:spcPts val="0"/>
              </a:spcAft>
              <a:buSzPts val="1400"/>
              <a:buChar char="○"/>
            </a:pPr>
            <a:r>
              <a:rPr lang="en"/>
              <a:t>Once a year / Once every nine weeks</a:t>
            </a:r>
            <a:endParaRPr/>
          </a:p>
          <a:p>
            <a:pPr marL="457200" lvl="0" indent="-342900" algn="l" rtl="0">
              <a:lnSpc>
                <a:spcPct val="150000"/>
              </a:lnSpc>
              <a:spcBef>
                <a:spcPts val="0"/>
              </a:spcBef>
              <a:spcAft>
                <a:spcPts val="0"/>
              </a:spcAft>
              <a:buSzPts val="1800"/>
              <a:buChar char="●"/>
            </a:pPr>
            <a:r>
              <a:rPr lang="en"/>
              <a:t>The Instructional time problem</a:t>
            </a:r>
            <a:endParaRPr/>
          </a:p>
          <a:p>
            <a:pPr marL="914400" lvl="1" indent="-317500" algn="l" rtl="0">
              <a:lnSpc>
                <a:spcPct val="150000"/>
              </a:lnSpc>
              <a:spcBef>
                <a:spcPts val="0"/>
              </a:spcBef>
              <a:spcAft>
                <a:spcPts val="0"/>
              </a:spcAft>
              <a:buSzPts val="1400"/>
              <a:buChar char="○"/>
            </a:pPr>
            <a:r>
              <a:rPr lang="en"/>
              <a:t>Assisting students (instruction) Vs. Assessing students (assessment)</a:t>
            </a:r>
            <a:endParaRPr/>
          </a:p>
          <a:p>
            <a:pPr marL="457200" lvl="0" indent="-342900" algn="l" rtl="0">
              <a:lnSpc>
                <a:spcPct val="150000"/>
              </a:lnSpc>
              <a:spcBef>
                <a:spcPts val="0"/>
              </a:spcBef>
              <a:spcAft>
                <a:spcPts val="0"/>
              </a:spcAft>
              <a:buSzPts val="1800"/>
              <a:buChar char="●"/>
            </a:pPr>
            <a:r>
              <a:rPr lang="en"/>
              <a:t>The Feedback and Knowledge Component Problem</a:t>
            </a:r>
            <a:endParaRPr/>
          </a:p>
          <a:p>
            <a:pPr marL="914400" lvl="1" indent="-317500" algn="l" rtl="0">
              <a:lnSpc>
                <a:spcPct val="150000"/>
              </a:lnSpc>
              <a:spcBef>
                <a:spcPts val="0"/>
              </a:spcBef>
              <a:spcAft>
                <a:spcPts val="0"/>
              </a:spcAft>
              <a:buSzPts val="1400"/>
              <a:buChar char="○"/>
            </a:pPr>
            <a:r>
              <a:rPr lang="en"/>
              <a:t>The grain-size of state standards </a:t>
            </a:r>
            <a:endParaRPr/>
          </a:p>
          <a:p>
            <a:pPr marL="457200" lvl="0" indent="-342900" algn="l" rtl="0">
              <a:lnSpc>
                <a:spcPct val="150000"/>
              </a:lnSpc>
              <a:spcBef>
                <a:spcPts val="0"/>
              </a:spcBef>
              <a:spcAft>
                <a:spcPts val="0"/>
              </a:spcAft>
              <a:buSzPts val="1800"/>
              <a:buChar char="●"/>
            </a:pPr>
            <a:r>
              <a:rPr lang="en"/>
              <a:t>The content creation problem</a:t>
            </a:r>
            <a:endParaRPr/>
          </a:p>
          <a:p>
            <a:pPr marL="914400" lvl="1" indent="-317500" algn="l" rtl="0">
              <a:lnSpc>
                <a:spcPct val="150000"/>
              </a:lnSpc>
              <a:spcBef>
                <a:spcPts val="0"/>
              </a:spcBef>
              <a:spcAft>
                <a:spcPts val="0"/>
              </a:spcAft>
              <a:buSzPts val="1400"/>
              <a:buChar char="○"/>
            </a:pPr>
            <a:r>
              <a:rPr lang="en"/>
              <a:t>Teacher-made scaffolds, hints, common wrong answers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17" name="Google Shape;217;p36"/>
          <p:cNvSpPr/>
          <p:nvPr/>
        </p:nvSpPr>
        <p:spPr>
          <a:xfrm rot="-2394874">
            <a:off x="2992438" y="2375139"/>
            <a:ext cx="6091832" cy="66644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Are these problems still around?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Assistments Reports</a:t>
            </a:r>
            <a:endParaRPr/>
          </a:p>
        </p:txBody>
      </p:sp>
      <p:sp>
        <p:nvSpPr>
          <p:cNvPr id="223" name="Google Shape;223;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Grade Book Report</a:t>
            </a:r>
            <a:endParaRPr/>
          </a:p>
          <a:p>
            <a:pPr marL="457200" lvl="0" indent="-342900" algn="l" rtl="0">
              <a:lnSpc>
                <a:spcPct val="150000"/>
              </a:lnSpc>
              <a:spcBef>
                <a:spcPts val="0"/>
              </a:spcBef>
              <a:spcAft>
                <a:spcPts val="0"/>
              </a:spcAft>
              <a:buSzPts val="1800"/>
              <a:buChar char="●"/>
            </a:pPr>
            <a:r>
              <a:rPr lang="en"/>
              <a:t>Student Report</a:t>
            </a:r>
            <a:endParaRPr/>
          </a:p>
          <a:p>
            <a:pPr marL="457200" lvl="0" indent="-342900" algn="l" rtl="0">
              <a:lnSpc>
                <a:spcPct val="150000"/>
              </a:lnSpc>
              <a:spcBef>
                <a:spcPts val="0"/>
              </a:spcBef>
              <a:spcAft>
                <a:spcPts val="0"/>
              </a:spcAft>
              <a:buSzPts val="1800"/>
              <a:buChar char="●"/>
            </a:pPr>
            <a:r>
              <a:rPr lang="en"/>
              <a:t>Class Summary Report</a:t>
            </a:r>
            <a:endParaRPr/>
          </a:p>
          <a:p>
            <a:pPr marL="457200" lvl="0" indent="-342900" algn="l" rtl="0">
              <a:lnSpc>
                <a:spcPct val="150000"/>
              </a:lnSpc>
              <a:spcBef>
                <a:spcPts val="0"/>
              </a:spcBef>
              <a:spcAft>
                <a:spcPts val="0"/>
              </a:spcAft>
              <a:buSzPts val="1800"/>
              <a:buChar char="●"/>
            </a:pPr>
            <a:r>
              <a:rPr lang="en"/>
              <a:t>Class Progress Report</a:t>
            </a:r>
            <a:endParaRPr/>
          </a:p>
          <a:p>
            <a:pPr marL="457200" lvl="0" indent="-342900" algn="l" rtl="0">
              <a:lnSpc>
                <a:spcPct val="150000"/>
              </a:lnSpc>
              <a:spcBef>
                <a:spcPts val="0"/>
              </a:spcBef>
              <a:spcAft>
                <a:spcPts val="0"/>
              </a:spcAft>
              <a:buSzPts val="1800"/>
              <a:buChar char="●"/>
            </a:pPr>
            <a:r>
              <a:rPr lang="en"/>
              <a:t>Item Difficulty Report</a:t>
            </a:r>
            <a:endParaRPr/>
          </a:p>
          <a:p>
            <a:pPr marL="457200" lvl="0" indent="-342900" algn="l" rtl="0">
              <a:lnSpc>
                <a:spcPct val="150000"/>
              </a:lnSpc>
              <a:spcBef>
                <a:spcPts val="0"/>
              </a:spcBef>
              <a:spcAft>
                <a:spcPts val="0"/>
              </a:spcAft>
              <a:buSzPts val="1800"/>
              <a:buChar char="●"/>
            </a:pPr>
            <a:r>
              <a:rPr lang="en"/>
              <a:t>Scaffolding Report</a:t>
            </a:r>
            <a:endParaRPr/>
          </a:p>
          <a:p>
            <a:pPr marL="457200" lvl="0" indent="-342900" algn="l" rtl="0">
              <a:lnSpc>
                <a:spcPct val="150000"/>
              </a:lnSpc>
              <a:spcBef>
                <a:spcPts val="0"/>
              </a:spcBef>
              <a:spcAft>
                <a:spcPts val="0"/>
              </a:spcAft>
              <a:buSzPts val="1800"/>
              <a:buChar char="●"/>
            </a:pPr>
            <a:r>
              <a:rPr lang="en"/>
              <a:t>Red &amp; Green Distribution Matrix</a:t>
            </a:r>
            <a:endParaRPr/>
          </a:p>
          <a:p>
            <a:pPr marL="457200" lvl="0" indent="-342900" algn="l" rtl="0">
              <a:lnSpc>
                <a:spcPct val="150000"/>
              </a:lnSpc>
              <a:spcBef>
                <a:spcPts val="0"/>
              </a:spcBef>
              <a:spcAft>
                <a:spcPts val="0"/>
              </a:spcAft>
              <a:buSzPts val="1800"/>
              <a:buChar char="●"/>
            </a:pPr>
            <a:r>
              <a:rPr lang="en"/>
              <a:t>Anova &amp; T-test report (First to second opportunity)</a:t>
            </a:r>
            <a:endParaRPr/>
          </a:p>
          <a:p>
            <a:pPr marL="0" lvl="0" indent="0" algn="l" rtl="0">
              <a:spcBef>
                <a:spcPts val="1600"/>
              </a:spcBef>
              <a:spcAft>
                <a:spcPts val="16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29" name="Google Shape;229;p38"/>
          <p:cNvPicPr preferRelativeResize="0"/>
          <p:nvPr/>
        </p:nvPicPr>
        <p:blipFill>
          <a:blip r:embed="rId3">
            <a:alphaModFix/>
          </a:blip>
          <a:stretch>
            <a:fillRect/>
          </a:stretch>
        </p:blipFill>
        <p:spPr>
          <a:xfrm>
            <a:off x="1415000" y="147213"/>
            <a:ext cx="6313999" cy="4849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35" name="Google Shape;235;p39"/>
          <p:cNvPicPr preferRelativeResize="0"/>
          <p:nvPr/>
        </p:nvPicPr>
        <p:blipFill rotWithShape="1">
          <a:blip r:embed="rId3">
            <a:alphaModFix/>
          </a:blip>
          <a:srcRect l="37764" t="26477" r="4109" b="9164"/>
          <a:stretch/>
        </p:blipFill>
        <p:spPr>
          <a:xfrm>
            <a:off x="810437" y="229000"/>
            <a:ext cx="7523123" cy="4685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1" name="Google Shape;241;p40" descr="7th Grade Math Teacher Kim Kelly uses ASSISTments to make homework and class time more effective. Watch the difference between traditional homework review, and homework review using ASSISTments. Students are engaged because class time targets their specific needs and allows teachers to maximize time on instruction and learning." title="ASSISTments">
            <a:hlinkClick r:id="rId3"/>
          </p:cNvPr>
          <p:cNvPicPr preferRelativeResize="0"/>
          <p:nvPr/>
        </p:nvPicPr>
        <p:blipFill>
          <a:blip r:embed="rId4">
            <a:alphaModFix/>
          </a:blip>
          <a:stretch>
            <a:fillRect/>
          </a:stretch>
        </p:blipFill>
        <p:spPr>
          <a:xfrm>
            <a:off x="224825" y="202750"/>
            <a:ext cx="6317300" cy="4737975"/>
          </a:xfrm>
          <a:prstGeom prst="rect">
            <a:avLst/>
          </a:prstGeom>
          <a:noFill/>
          <a:ln>
            <a:noFill/>
          </a:ln>
        </p:spPr>
      </p:pic>
      <p:sp>
        <p:nvSpPr>
          <p:cNvPr id="242" name="Google Shape;242;p40"/>
          <p:cNvSpPr txBox="1"/>
          <p:nvPr/>
        </p:nvSpPr>
        <p:spPr>
          <a:xfrm>
            <a:off x="6766800" y="135650"/>
            <a:ext cx="2065500" cy="364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solidFill>
                  <a:schemeClr val="dk2"/>
                </a:solidFill>
              </a:rPr>
              <a:t>Based on the video, how would you say that Assistments has shifted strategy since 2006?</a:t>
            </a:r>
            <a:r>
              <a:rPr lang="en" sz="1800">
                <a:solidFill>
                  <a:schemeClr val="dk2"/>
                </a:solidFill>
              </a:rPr>
              <a:t> </a:t>
            </a:r>
            <a:endParaRPr sz="1800">
              <a:solidFill>
                <a:schemeClr val="dk2"/>
              </a:solidFill>
            </a:endParaRPr>
          </a:p>
          <a:p>
            <a:pPr marL="0" lvl="0" indent="0" algn="l" rtl="0">
              <a:spcBef>
                <a:spcPts val="160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48" name="Google Shape;248;p41"/>
          <p:cNvPicPr preferRelativeResize="0"/>
          <p:nvPr/>
        </p:nvPicPr>
        <p:blipFill rotWithShape="1">
          <a:blip r:embed="rId3">
            <a:alphaModFix/>
          </a:blip>
          <a:srcRect r="15175"/>
          <a:stretch/>
        </p:blipFill>
        <p:spPr>
          <a:xfrm>
            <a:off x="6753412" y="3312338"/>
            <a:ext cx="1915900" cy="1503000"/>
          </a:xfrm>
          <a:prstGeom prst="rect">
            <a:avLst/>
          </a:prstGeom>
          <a:noFill/>
          <a:ln>
            <a:noFill/>
          </a:ln>
        </p:spPr>
      </p:pic>
      <p:pic>
        <p:nvPicPr>
          <p:cNvPr id="249" name="Google Shape;249;p41"/>
          <p:cNvPicPr preferRelativeResize="0"/>
          <p:nvPr/>
        </p:nvPicPr>
        <p:blipFill rotWithShape="1">
          <a:blip r:embed="rId4">
            <a:alphaModFix/>
          </a:blip>
          <a:srcRect l="32000"/>
          <a:stretch/>
        </p:blipFill>
        <p:spPr>
          <a:xfrm>
            <a:off x="4945775" y="3268438"/>
            <a:ext cx="1625600" cy="1590825"/>
          </a:xfrm>
          <a:prstGeom prst="rect">
            <a:avLst/>
          </a:prstGeom>
          <a:noFill/>
          <a:ln>
            <a:noFill/>
          </a:ln>
        </p:spPr>
      </p:pic>
      <p:pic>
        <p:nvPicPr>
          <p:cNvPr id="250" name="Google Shape;250;p41"/>
          <p:cNvPicPr preferRelativeResize="0"/>
          <p:nvPr/>
        </p:nvPicPr>
        <p:blipFill>
          <a:blip r:embed="rId5">
            <a:alphaModFix/>
          </a:blip>
          <a:stretch>
            <a:fillRect/>
          </a:stretch>
        </p:blipFill>
        <p:spPr>
          <a:xfrm>
            <a:off x="255013" y="206263"/>
            <a:ext cx="8001000" cy="2162175"/>
          </a:xfrm>
          <a:prstGeom prst="rect">
            <a:avLst/>
          </a:prstGeom>
          <a:noFill/>
          <a:ln>
            <a:noFill/>
          </a:ln>
        </p:spPr>
      </p:pic>
      <p:pic>
        <p:nvPicPr>
          <p:cNvPr id="251" name="Google Shape;251;p41"/>
          <p:cNvPicPr preferRelativeResize="0"/>
          <p:nvPr/>
        </p:nvPicPr>
        <p:blipFill rotWithShape="1">
          <a:blip r:embed="rId6">
            <a:alphaModFix/>
          </a:blip>
          <a:srcRect l="10128" t="17239"/>
          <a:stretch/>
        </p:blipFill>
        <p:spPr>
          <a:xfrm>
            <a:off x="6705575" y="2032975"/>
            <a:ext cx="2011575" cy="1235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Introductions</a:t>
            </a:r>
            <a:endParaRPr/>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57" name="Google Shape;257;p42" descr="Learn more at: http://kenholstein.com/TeacherAI" title="Lumilo (intro)">
            <a:hlinkClick r:id="rId3"/>
          </p:cNvPr>
          <p:cNvPicPr preferRelativeResize="0"/>
          <p:nvPr/>
        </p:nvPicPr>
        <p:blipFill>
          <a:blip r:embed="rId4">
            <a:alphaModFix/>
          </a:blip>
          <a:stretch>
            <a:fillRect/>
          </a:stretch>
        </p:blipFill>
        <p:spPr>
          <a:xfrm>
            <a:off x="1422200" y="138550"/>
            <a:ext cx="6299600" cy="4724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body" idx="1"/>
          </p:nvPr>
        </p:nvSpPr>
        <p:spPr>
          <a:xfrm>
            <a:off x="311700" y="249825"/>
            <a:ext cx="8520600" cy="3416400"/>
          </a:xfrm>
          <a:prstGeom prst="rect">
            <a:avLst/>
          </a:prstGeom>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SzPts val="2800"/>
              <a:buChar char="●"/>
            </a:pPr>
            <a:r>
              <a:rPr lang="en" sz="2800"/>
              <a:t>What problem are Holstein et. al. addressing? </a:t>
            </a:r>
            <a:endParaRPr sz="2800"/>
          </a:p>
          <a:p>
            <a:pPr marL="457200" lvl="0" indent="-406400" algn="l" rtl="0">
              <a:lnSpc>
                <a:spcPct val="150000"/>
              </a:lnSpc>
              <a:spcBef>
                <a:spcPts val="0"/>
              </a:spcBef>
              <a:spcAft>
                <a:spcPts val="0"/>
              </a:spcAft>
              <a:buSzPts val="2800"/>
              <a:buChar char="●"/>
            </a:pPr>
            <a:r>
              <a:rPr lang="en" sz="2800"/>
              <a:t>What is their critique of previous Learning Analytics Tools?</a:t>
            </a:r>
            <a:endParaRPr sz="2800"/>
          </a:p>
          <a:p>
            <a:pPr marL="457200" lvl="0" indent="-406400" algn="l" rtl="0">
              <a:lnSpc>
                <a:spcPct val="150000"/>
              </a:lnSpc>
              <a:spcBef>
                <a:spcPts val="0"/>
              </a:spcBef>
              <a:spcAft>
                <a:spcPts val="0"/>
              </a:spcAft>
              <a:buSzPts val="2800"/>
              <a:buChar char="●"/>
            </a:pPr>
            <a:r>
              <a:rPr lang="en" sz="2800"/>
              <a:t>What is their solution?</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4"/>
          <p:cNvSpPr txBox="1">
            <a:spLocks noGrp="1"/>
          </p:cNvSpPr>
          <p:nvPr>
            <p:ph type="title"/>
          </p:nvPr>
        </p:nvSpPr>
        <p:spPr>
          <a:xfrm>
            <a:off x="311700" y="359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Solution is the Process</a:t>
            </a:r>
            <a:endParaRPr/>
          </a:p>
        </p:txBody>
      </p:sp>
      <p:sp>
        <p:nvSpPr>
          <p:cNvPr id="268" name="Google Shape;268;p44"/>
          <p:cNvSpPr txBox="1"/>
          <p:nvPr/>
        </p:nvSpPr>
        <p:spPr>
          <a:xfrm>
            <a:off x="311700" y="1120850"/>
            <a:ext cx="2560500" cy="15024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Initial Needs Analysis &amp;</a:t>
            </a:r>
            <a:endParaRPr b="1"/>
          </a:p>
          <a:p>
            <a:pPr marL="0" lvl="0" indent="0" algn="l" rtl="0">
              <a:spcBef>
                <a:spcPts val="0"/>
              </a:spcBef>
              <a:spcAft>
                <a:spcPts val="0"/>
              </a:spcAft>
              <a:buNone/>
            </a:pPr>
            <a:r>
              <a:rPr lang="en" b="1"/>
              <a:t>Concept Generation</a:t>
            </a:r>
            <a:endParaRPr b="1"/>
          </a:p>
          <a:p>
            <a:pPr marL="0" lvl="0" indent="0" algn="l" rtl="0">
              <a:spcBef>
                <a:spcPts val="0"/>
              </a:spcBef>
              <a:spcAft>
                <a:spcPts val="0"/>
              </a:spcAft>
              <a:buNone/>
            </a:pPr>
            <a:endParaRPr/>
          </a:p>
          <a:p>
            <a:pPr marL="0" lvl="0" indent="0" algn="l" rtl="0">
              <a:spcBef>
                <a:spcPts val="0"/>
              </a:spcBef>
              <a:spcAft>
                <a:spcPts val="0"/>
              </a:spcAft>
              <a:buNone/>
            </a:pPr>
            <a:r>
              <a:rPr lang="en" i="1"/>
              <a:t>Card Sorting, Directed Storytelling, Semi-structured Interviews</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9" name="Google Shape;269;p44"/>
          <p:cNvSpPr txBox="1"/>
          <p:nvPr/>
        </p:nvSpPr>
        <p:spPr>
          <a:xfrm>
            <a:off x="3497625" y="1452650"/>
            <a:ext cx="2329500" cy="8388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Initial Concept Validation</a:t>
            </a:r>
            <a:endParaRPr b="1"/>
          </a:p>
          <a:p>
            <a:pPr marL="0" lvl="0" indent="0" algn="l" rtl="0">
              <a:spcBef>
                <a:spcPts val="0"/>
              </a:spcBef>
              <a:spcAft>
                <a:spcPts val="0"/>
              </a:spcAft>
              <a:buNone/>
            </a:pPr>
            <a:endParaRPr/>
          </a:p>
          <a:p>
            <a:pPr marL="0" lvl="0" indent="0" algn="l" rtl="0">
              <a:spcBef>
                <a:spcPts val="0"/>
              </a:spcBef>
              <a:spcAft>
                <a:spcPts val="0"/>
              </a:spcAft>
              <a:buNone/>
            </a:pPr>
            <a:r>
              <a:rPr lang="en" i="1"/>
              <a:t>Speed Dating</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0" name="Google Shape;270;p44"/>
          <p:cNvSpPr txBox="1"/>
          <p:nvPr/>
        </p:nvSpPr>
        <p:spPr>
          <a:xfrm>
            <a:off x="6452550" y="1024400"/>
            <a:ext cx="2329500" cy="16953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Iterative low to mid- fidelity Prototyping</a:t>
            </a:r>
            <a:endParaRPr b="1"/>
          </a:p>
          <a:p>
            <a:pPr marL="0" lvl="0" indent="0" algn="l" rtl="0">
              <a:spcBef>
                <a:spcPts val="0"/>
              </a:spcBef>
              <a:spcAft>
                <a:spcPts val="0"/>
              </a:spcAft>
              <a:buNone/>
            </a:pPr>
            <a:endParaRPr/>
          </a:p>
          <a:p>
            <a:pPr marL="0" lvl="0" indent="0" algn="l" rtl="0">
              <a:spcBef>
                <a:spcPts val="0"/>
              </a:spcBef>
              <a:spcAft>
                <a:spcPts val="0"/>
              </a:spcAft>
              <a:buNone/>
            </a:pPr>
            <a:r>
              <a:rPr lang="en" i="1"/>
              <a:t>Role-playing, Bodystorming, participatory sketching, comicboarding</a:t>
            </a:r>
            <a:endParaRPr i="1"/>
          </a:p>
          <a:p>
            <a:pPr marL="0" lvl="0" indent="0" algn="l" rtl="0">
              <a:spcBef>
                <a:spcPts val="0"/>
              </a:spcBef>
              <a:spcAft>
                <a:spcPts val="0"/>
              </a:spcAft>
              <a:buNone/>
            </a:pPr>
            <a:endParaRPr/>
          </a:p>
        </p:txBody>
      </p:sp>
      <p:sp>
        <p:nvSpPr>
          <p:cNvPr id="271" name="Google Shape;271;p44"/>
          <p:cNvSpPr txBox="1"/>
          <p:nvPr/>
        </p:nvSpPr>
        <p:spPr>
          <a:xfrm>
            <a:off x="311700" y="3798875"/>
            <a:ext cx="3186000" cy="8388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Iterative higher-fidelity Prototyping</a:t>
            </a:r>
            <a:endParaRPr b="1"/>
          </a:p>
          <a:p>
            <a:pPr marL="0" lvl="0" indent="0" algn="l" rtl="0">
              <a:spcBef>
                <a:spcPts val="0"/>
              </a:spcBef>
              <a:spcAft>
                <a:spcPts val="0"/>
              </a:spcAft>
              <a:buNone/>
            </a:pPr>
            <a:endParaRPr/>
          </a:p>
          <a:p>
            <a:pPr marL="0" lvl="0" indent="0" algn="l" rtl="0">
              <a:spcBef>
                <a:spcPts val="0"/>
              </a:spcBef>
              <a:spcAft>
                <a:spcPts val="0"/>
              </a:spcAft>
              <a:buNone/>
            </a:pPr>
            <a:r>
              <a:rPr lang="en" i="1"/>
              <a:t>Replay-based simulations (REs)</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2" name="Google Shape;272;p44"/>
          <p:cNvSpPr txBox="1"/>
          <p:nvPr/>
        </p:nvSpPr>
        <p:spPr>
          <a:xfrm>
            <a:off x="4508950" y="3578375"/>
            <a:ext cx="4113000" cy="12798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Iterative classroom piloting &amp;</a:t>
            </a:r>
            <a:endParaRPr b="1"/>
          </a:p>
          <a:p>
            <a:pPr marL="0" lvl="0" indent="0" algn="l" rtl="0">
              <a:spcBef>
                <a:spcPts val="0"/>
              </a:spcBef>
              <a:spcAft>
                <a:spcPts val="0"/>
              </a:spcAft>
              <a:buNone/>
            </a:pPr>
            <a:r>
              <a:rPr lang="en" b="1"/>
              <a:t>experimental evaluation</a:t>
            </a:r>
            <a:endParaRPr b="1"/>
          </a:p>
          <a:p>
            <a:pPr marL="0" lvl="0" indent="0" algn="l" rtl="0">
              <a:spcBef>
                <a:spcPts val="0"/>
              </a:spcBef>
              <a:spcAft>
                <a:spcPts val="0"/>
              </a:spcAft>
              <a:buNone/>
            </a:pPr>
            <a:endParaRPr/>
          </a:p>
          <a:p>
            <a:pPr marL="0" lvl="0" indent="0" algn="l" rtl="0">
              <a:spcBef>
                <a:spcPts val="0"/>
              </a:spcBef>
              <a:spcAft>
                <a:spcPts val="0"/>
              </a:spcAft>
              <a:buNone/>
            </a:pPr>
            <a:r>
              <a:rPr lang="en" i="1"/>
              <a:t>Field Observations, pre-post assessments, semi-structured interviews, behavioral mapping</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273" name="Google Shape;273;p44"/>
          <p:cNvCxnSpPr>
            <a:stCxn id="268" idx="3"/>
            <a:endCxn id="269" idx="1"/>
          </p:cNvCxnSpPr>
          <p:nvPr/>
        </p:nvCxnSpPr>
        <p:spPr>
          <a:xfrm>
            <a:off x="2872200" y="1872050"/>
            <a:ext cx="625500" cy="0"/>
          </a:xfrm>
          <a:prstGeom prst="straightConnector1">
            <a:avLst/>
          </a:prstGeom>
          <a:noFill/>
          <a:ln w="38100" cap="flat" cmpd="sng">
            <a:solidFill>
              <a:schemeClr val="dk2"/>
            </a:solidFill>
            <a:prstDash val="solid"/>
            <a:round/>
            <a:headEnd type="none" w="med" len="med"/>
            <a:tailEnd type="triangle" w="med" len="med"/>
          </a:ln>
        </p:spPr>
      </p:cxnSp>
      <p:cxnSp>
        <p:nvCxnSpPr>
          <p:cNvPr id="274" name="Google Shape;274;p44"/>
          <p:cNvCxnSpPr>
            <a:stCxn id="269" idx="3"/>
            <a:endCxn id="270" idx="1"/>
          </p:cNvCxnSpPr>
          <p:nvPr/>
        </p:nvCxnSpPr>
        <p:spPr>
          <a:xfrm>
            <a:off x="5827125" y="1872050"/>
            <a:ext cx="625500" cy="0"/>
          </a:xfrm>
          <a:prstGeom prst="straightConnector1">
            <a:avLst/>
          </a:prstGeom>
          <a:noFill/>
          <a:ln w="38100" cap="flat" cmpd="sng">
            <a:solidFill>
              <a:schemeClr val="dk2"/>
            </a:solidFill>
            <a:prstDash val="solid"/>
            <a:round/>
            <a:headEnd type="none" w="med" len="med"/>
            <a:tailEnd type="triangle" w="med" len="med"/>
          </a:ln>
        </p:spPr>
      </p:cxnSp>
      <p:cxnSp>
        <p:nvCxnSpPr>
          <p:cNvPr id="275" name="Google Shape;275;p44"/>
          <p:cNvCxnSpPr>
            <a:stCxn id="270" idx="2"/>
            <a:endCxn id="271" idx="0"/>
          </p:cNvCxnSpPr>
          <p:nvPr/>
        </p:nvCxnSpPr>
        <p:spPr>
          <a:xfrm rot="5400000">
            <a:off x="4221450" y="402950"/>
            <a:ext cx="1079100" cy="5712600"/>
          </a:xfrm>
          <a:prstGeom prst="bentConnector3">
            <a:avLst>
              <a:gd name="adj1" fmla="val 50003"/>
            </a:avLst>
          </a:prstGeom>
          <a:noFill/>
          <a:ln w="38100" cap="flat" cmpd="sng">
            <a:solidFill>
              <a:schemeClr val="dk2"/>
            </a:solidFill>
            <a:prstDash val="solid"/>
            <a:round/>
            <a:headEnd type="none" w="med" len="med"/>
            <a:tailEnd type="triangle" w="med" len="med"/>
          </a:ln>
        </p:spPr>
      </p:cxnSp>
      <p:cxnSp>
        <p:nvCxnSpPr>
          <p:cNvPr id="276" name="Google Shape;276;p44"/>
          <p:cNvCxnSpPr>
            <a:stCxn id="271" idx="3"/>
            <a:endCxn id="272" idx="1"/>
          </p:cNvCxnSpPr>
          <p:nvPr/>
        </p:nvCxnSpPr>
        <p:spPr>
          <a:xfrm>
            <a:off x="3497700" y="4218275"/>
            <a:ext cx="1011300" cy="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Outcomes</a:t>
            </a:r>
            <a:endParaRPr/>
          </a:p>
        </p:txBody>
      </p:sp>
      <p:sp>
        <p:nvSpPr>
          <p:cNvPr id="282" name="Google Shape;282;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Lumilo was an “Equalizing force in the classroom”</a:t>
            </a:r>
            <a:endParaRPr/>
          </a:p>
          <a:p>
            <a:pPr marL="0" lvl="0" indent="0" algn="l" rtl="0">
              <a:spcBef>
                <a:spcPts val="1600"/>
              </a:spcBef>
              <a:spcAft>
                <a:spcPts val="0"/>
              </a:spcAft>
              <a:buNone/>
            </a:pPr>
            <a:r>
              <a:rPr lang="en"/>
              <a:t>&gt;Teachers allocated significantly more time to struggling students</a:t>
            </a:r>
            <a:endParaRPr/>
          </a:p>
          <a:p>
            <a:pPr marL="0" lvl="0" indent="0" algn="l" rtl="0">
              <a:spcBef>
                <a:spcPts val="1600"/>
              </a:spcBef>
              <a:spcAft>
                <a:spcPts val="1600"/>
              </a:spcAft>
              <a:buNone/>
            </a:pPr>
            <a:r>
              <a:rPr lang="en"/>
              <a:t>&gt;Struggling students learned more and closed achievement gap</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an awesome LA tool!</a:t>
            </a:r>
            <a:endParaRPr/>
          </a:p>
        </p:txBody>
      </p:sp>
      <p:sp>
        <p:nvSpPr>
          <p:cNvPr id="288" name="Google Shape;288;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an awesome LA tool!</a:t>
            </a:r>
            <a:endParaRPr/>
          </a:p>
        </p:txBody>
      </p:sp>
      <p:sp>
        <p:nvSpPr>
          <p:cNvPr id="294" name="Google Shape;294;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could possibly go wrong?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98"/>
        <p:cNvGrpSpPr/>
        <p:nvPr/>
      </p:nvGrpSpPr>
      <p:grpSpPr>
        <a:xfrm>
          <a:off x="0" y="0"/>
          <a:ext cx="0" cy="0"/>
          <a:chOff x="0" y="0"/>
          <a:chExt cx="0" cy="0"/>
        </a:xfrm>
      </p:grpSpPr>
      <p:sp>
        <p:nvSpPr>
          <p:cNvPr id="299" name="Google Shape;299;p48"/>
          <p:cNvSpPr txBox="1">
            <a:spLocks noGrp="1"/>
          </p:cNvSpPr>
          <p:nvPr>
            <p:ph type="body" idx="1"/>
          </p:nvPr>
        </p:nvSpPr>
        <p:spPr>
          <a:xfrm>
            <a:off x="311700" y="10668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could possibly go wrong?</a:t>
            </a:r>
            <a:endParaRPr/>
          </a:p>
        </p:txBody>
      </p:sp>
      <p:sp>
        <p:nvSpPr>
          <p:cNvPr id="300" name="Google Shape;300;p48"/>
          <p:cNvSpPr/>
          <p:nvPr/>
        </p:nvSpPr>
        <p:spPr>
          <a:xfrm>
            <a:off x="5578500" y="1602150"/>
            <a:ext cx="2661900" cy="3036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Districts</a:t>
            </a:r>
            <a:endParaRPr/>
          </a:p>
          <a:p>
            <a:pPr marL="0" lvl="0" indent="0" algn="ctr" rtl="0">
              <a:spcBef>
                <a:spcPts val="0"/>
              </a:spcBef>
              <a:spcAft>
                <a:spcPts val="0"/>
              </a:spcAft>
              <a:buNone/>
            </a:pPr>
            <a:r>
              <a:rPr lang="en"/>
              <a:t>Schools</a:t>
            </a: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1" name="Google Shape;301;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an awesome LA tool!</a:t>
            </a:r>
            <a:endParaRPr/>
          </a:p>
        </p:txBody>
      </p:sp>
      <p:sp>
        <p:nvSpPr>
          <p:cNvPr id="302" name="Google Shape;302;p48"/>
          <p:cNvSpPr/>
          <p:nvPr/>
        </p:nvSpPr>
        <p:spPr>
          <a:xfrm>
            <a:off x="5818500" y="2377000"/>
            <a:ext cx="2181900" cy="2184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Grades</a:t>
            </a:r>
            <a:endParaRPr/>
          </a:p>
          <a:p>
            <a:pPr marL="0" lvl="0" indent="0" algn="ctr" rtl="0">
              <a:spcBef>
                <a:spcPts val="0"/>
              </a:spcBef>
              <a:spcAft>
                <a:spcPts val="0"/>
              </a:spcAft>
              <a:buNone/>
            </a:pPr>
            <a:r>
              <a:rPr lang="en"/>
              <a:t>Content Areas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3" name="Google Shape;303;p48"/>
          <p:cNvSpPr/>
          <p:nvPr/>
        </p:nvSpPr>
        <p:spPr>
          <a:xfrm>
            <a:off x="6154650" y="3182050"/>
            <a:ext cx="1509600" cy="1338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a:t>
            </a:r>
            <a:endParaRPr/>
          </a:p>
          <a:p>
            <a:pPr marL="0" lvl="0" indent="0" algn="ctr" rtl="0">
              <a:spcBef>
                <a:spcPts val="0"/>
              </a:spcBef>
              <a:spcAft>
                <a:spcPts val="0"/>
              </a:spcAft>
              <a:buNone/>
            </a:pPr>
            <a:r>
              <a:rPr lang="en"/>
              <a:t>Classroom</a:t>
            </a:r>
            <a:endParaRPr/>
          </a:p>
          <a:p>
            <a:pPr marL="0" lvl="0" indent="0" algn="ctr" rtl="0">
              <a:spcBef>
                <a:spcPts val="0"/>
              </a:spcBef>
              <a:spcAft>
                <a:spcPts val="0"/>
              </a:spcAft>
              <a:buNone/>
            </a:pPr>
            <a:r>
              <a:rPr lang="en"/>
              <a:t>Students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9"/>
          <p:cNvPicPr preferRelativeResize="0"/>
          <p:nvPr/>
        </p:nvPicPr>
        <p:blipFill>
          <a:blip r:embed="rId3">
            <a:alphaModFix/>
          </a:blip>
          <a:stretch>
            <a:fillRect/>
          </a:stretch>
        </p:blipFill>
        <p:spPr>
          <a:xfrm>
            <a:off x="7282075" y="3179450"/>
            <a:ext cx="1452800" cy="1452800"/>
          </a:xfrm>
          <a:prstGeom prst="rect">
            <a:avLst/>
          </a:prstGeom>
          <a:noFill/>
          <a:ln>
            <a:noFill/>
          </a:ln>
        </p:spPr>
      </p:pic>
      <p:pic>
        <p:nvPicPr>
          <p:cNvPr id="309" name="Google Shape;309;p49"/>
          <p:cNvPicPr preferRelativeResize="0"/>
          <p:nvPr/>
        </p:nvPicPr>
        <p:blipFill>
          <a:blip r:embed="rId4">
            <a:alphaModFix/>
          </a:blip>
          <a:stretch>
            <a:fillRect/>
          </a:stretch>
        </p:blipFill>
        <p:spPr>
          <a:xfrm>
            <a:off x="255334" y="232749"/>
            <a:ext cx="7984192" cy="2143125"/>
          </a:xfrm>
          <a:prstGeom prst="rect">
            <a:avLst/>
          </a:prstGeom>
          <a:noFill/>
          <a:ln>
            <a:noFill/>
          </a:ln>
        </p:spPr>
      </p:pic>
      <p:pic>
        <p:nvPicPr>
          <p:cNvPr id="310" name="Google Shape;310;p49"/>
          <p:cNvPicPr preferRelativeResize="0"/>
          <p:nvPr/>
        </p:nvPicPr>
        <p:blipFill>
          <a:blip r:embed="rId5">
            <a:alphaModFix/>
          </a:blip>
          <a:stretch>
            <a:fillRect/>
          </a:stretch>
        </p:blipFill>
        <p:spPr>
          <a:xfrm>
            <a:off x="7282071" y="1599696"/>
            <a:ext cx="1452800" cy="1452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0"/>
          <p:cNvSpPr txBox="1">
            <a:spLocks noGrp="1"/>
          </p:cNvSpPr>
          <p:nvPr>
            <p:ph type="title"/>
          </p:nvPr>
        </p:nvSpPr>
        <p:spPr>
          <a:xfrm>
            <a:off x="311700" y="445025"/>
            <a:ext cx="8520600" cy="4391100"/>
          </a:xfrm>
          <a:prstGeom prst="rect">
            <a:avLst/>
          </a:prstGeom>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Clr>
                <a:schemeClr val="dk2"/>
              </a:buClr>
              <a:buSzPts val="2800"/>
              <a:buChar char="●"/>
            </a:pPr>
            <a:r>
              <a:rPr lang="en">
                <a:solidFill>
                  <a:schemeClr val="dk2"/>
                </a:solidFill>
              </a:rPr>
              <a:t>How is this approach similar/different from the one in Holstein et. al.?</a:t>
            </a:r>
            <a:endParaRPr>
              <a:solidFill>
                <a:schemeClr val="dk2"/>
              </a:solidFill>
            </a:endParaRPr>
          </a:p>
          <a:p>
            <a:pPr marL="457200" lvl="0" indent="-406400" algn="l" rtl="0">
              <a:lnSpc>
                <a:spcPct val="150000"/>
              </a:lnSpc>
              <a:spcBef>
                <a:spcPts val="0"/>
              </a:spcBef>
              <a:spcAft>
                <a:spcPts val="0"/>
              </a:spcAft>
              <a:buClr>
                <a:schemeClr val="dk2"/>
              </a:buClr>
              <a:buSzPts val="2800"/>
              <a:buChar char="●"/>
            </a:pPr>
            <a:r>
              <a:rPr lang="en">
                <a:solidFill>
                  <a:schemeClr val="dk2"/>
                </a:solidFill>
              </a:rPr>
              <a:t>How are the context and the information different? </a:t>
            </a:r>
            <a:endParaRPr>
              <a:solidFill>
                <a:schemeClr val="dk2"/>
              </a:solidFill>
            </a:endParaRPr>
          </a:p>
          <a:p>
            <a:pPr marL="457200" lvl="0" indent="-406400" algn="l" rtl="0">
              <a:lnSpc>
                <a:spcPct val="150000"/>
              </a:lnSpc>
              <a:spcBef>
                <a:spcPts val="0"/>
              </a:spcBef>
              <a:spcAft>
                <a:spcPts val="0"/>
              </a:spcAft>
              <a:buClr>
                <a:schemeClr val="dk2"/>
              </a:buClr>
              <a:buSzPts val="2800"/>
              <a:buChar char="●"/>
            </a:pPr>
            <a:r>
              <a:rPr lang="en">
                <a:solidFill>
                  <a:schemeClr val="dk2"/>
                </a:solidFill>
              </a:rPr>
              <a:t>What is the product of this work?</a:t>
            </a:r>
            <a:endParaRPr>
              <a:solidFill>
                <a:schemeClr val="dk2"/>
              </a:solidFill>
            </a:endParaRPr>
          </a:p>
          <a:p>
            <a:pPr marL="457200" lvl="0" indent="-406400" algn="l" rtl="0">
              <a:lnSpc>
                <a:spcPct val="150000"/>
              </a:lnSpc>
              <a:spcBef>
                <a:spcPts val="0"/>
              </a:spcBef>
              <a:spcAft>
                <a:spcPts val="0"/>
              </a:spcAft>
              <a:buClr>
                <a:schemeClr val="dk2"/>
              </a:buClr>
              <a:buSzPts val="2800"/>
              <a:buChar char="●"/>
            </a:pPr>
            <a:r>
              <a:rPr lang="en">
                <a:solidFill>
                  <a:schemeClr val="dk2"/>
                </a:solidFill>
              </a:rPr>
              <a:t>What are some of the key findings?</a:t>
            </a:r>
            <a:endParaRPr>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Emphasis on a Balanced Perspective</a:t>
            </a:r>
            <a:endParaRPr/>
          </a:p>
        </p:txBody>
      </p:sp>
      <p:sp>
        <p:nvSpPr>
          <p:cNvPr id="321" name="Google Shape;321;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“analytics exist as part of a socio-technical system where human decision making and consequent actions are as much a part of any successful analytics solution as the technical components” (van Harmelen &amp; Workman, 2012, p. 4).”</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“the process of using data to inform decisions in real-world educational settings is a decidedly non-trivial one in which instructors need to translate system-provided information into locally meaningful knowledge and subsequently use it to guide their pedagogical activity (Kitto, Buckingham Shum, &amp; Gibson, 2018; Wise &amp; Vytasek, 2017).”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Our perspectives on Reports for School Personnel</a:t>
            </a:r>
            <a:endParaRPr/>
          </a:p>
          <a:p>
            <a:pPr marL="457200" lvl="0" indent="-342900" algn="l" rtl="0">
              <a:lnSpc>
                <a:spcPct val="150000"/>
              </a:lnSpc>
              <a:spcBef>
                <a:spcPts val="0"/>
              </a:spcBef>
              <a:spcAft>
                <a:spcPts val="0"/>
              </a:spcAft>
              <a:buSzPts val="1800"/>
              <a:buChar char="●"/>
            </a:pPr>
            <a:r>
              <a:rPr lang="en"/>
              <a:t>What do the readings have to say (And why do they say it)</a:t>
            </a:r>
            <a:endParaRPr/>
          </a:p>
          <a:p>
            <a:pPr marL="457200" lvl="0" indent="-342900" algn="l" rtl="0">
              <a:lnSpc>
                <a:spcPct val="150000"/>
              </a:lnSpc>
              <a:spcBef>
                <a:spcPts val="0"/>
              </a:spcBef>
              <a:spcAft>
                <a:spcPts val="0"/>
              </a:spcAft>
              <a:buSzPts val="1800"/>
              <a:buChar char="●"/>
            </a:pPr>
            <a:r>
              <a:rPr lang="en"/>
              <a:t>Design Activity (Yes. There are notecards)</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2"/>
          <p:cNvPicPr preferRelativeResize="0"/>
          <p:nvPr/>
        </p:nvPicPr>
        <p:blipFill>
          <a:blip r:embed="rId3">
            <a:alphaModFix/>
          </a:blip>
          <a:stretch>
            <a:fillRect/>
          </a:stretch>
        </p:blipFill>
        <p:spPr>
          <a:xfrm>
            <a:off x="2609838" y="518425"/>
            <a:ext cx="3924300" cy="1295400"/>
          </a:xfrm>
          <a:prstGeom prst="rect">
            <a:avLst/>
          </a:prstGeom>
          <a:noFill/>
          <a:ln>
            <a:noFill/>
          </a:ln>
        </p:spPr>
      </p:pic>
      <p:pic>
        <p:nvPicPr>
          <p:cNvPr id="327" name="Google Shape;327;p52"/>
          <p:cNvPicPr preferRelativeResize="0"/>
          <p:nvPr/>
        </p:nvPicPr>
        <p:blipFill>
          <a:blip r:embed="rId4">
            <a:alphaModFix/>
          </a:blip>
          <a:stretch>
            <a:fillRect/>
          </a:stretch>
        </p:blipFill>
        <p:spPr>
          <a:xfrm>
            <a:off x="1129388" y="2312847"/>
            <a:ext cx="6885224" cy="25411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3"/>
          <p:cNvPicPr preferRelativeResize="0"/>
          <p:nvPr/>
        </p:nvPicPr>
        <p:blipFill>
          <a:blip r:embed="rId3">
            <a:alphaModFix/>
          </a:blip>
          <a:stretch>
            <a:fillRect/>
          </a:stretch>
        </p:blipFill>
        <p:spPr>
          <a:xfrm>
            <a:off x="279825" y="661263"/>
            <a:ext cx="8584342" cy="3820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54"/>
          <p:cNvPicPr preferRelativeResize="0"/>
          <p:nvPr/>
        </p:nvPicPr>
        <p:blipFill>
          <a:blip r:embed="rId3">
            <a:alphaModFix/>
          </a:blip>
          <a:stretch>
            <a:fillRect/>
          </a:stretch>
        </p:blipFill>
        <p:spPr>
          <a:xfrm>
            <a:off x="4352063" y="861838"/>
            <a:ext cx="3629025" cy="847725"/>
          </a:xfrm>
          <a:prstGeom prst="rect">
            <a:avLst/>
          </a:prstGeom>
          <a:noFill/>
          <a:ln>
            <a:noFill/>
          </a:ln>
        </p:spPr>
      </p:pic>
      <p:sp>
        <p:nvSpPr>
          <p:cNvPr id="338" name="Google Shape;338;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Approaches. All Valuable.</a:t>
            </a:r>
            <a:endParaRPr/>
          </a:p>
        </p:txBody>
      </p:sp>
      <p:sp>
        <p:nvSpPr>
          <p:cNvPr id="339" name="Google Shape;339;p54"/>
          <p:cNvSpPr txBox="1">
            <a:spLocks noGrp="1"/>
          </p:cNvSpPr>
          <p:nvPr>
            <p:ph type="body" idx="1"/>
          </p:nvPr>
        </p:nvSpPr>
        <p:spPr>
          <a:xfrm>
            <a:off x="380975"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Feng &amp; Heffernan, 2006</a:t>
            </a:r>
            <a:endParaRPr/>
          </a:p>
          <a:p>
            <a:pPr marL="0" lvl="0" indent="0" algn="l" rtl="0">
              <a:spcBef>
                <a:spcPts val="1600"/>
              </a:spcBef>
              <a:spcAft>
                <a:spcPts val="0"/>
              </a:spcAft>
              <a:buNone/>
            </a:pPr>
            <a:endParaRPr/>
          </a:p>
          <a:p>
            <a:pPr marL="0" lvl="0" indent="0" algn="l" rtl="0">
              <a:spcBef>
                <a:spcPts val="1600"/>
              </a:spcBef>
              <a:spcAft>
                <a:spcPts val="0"/>
              </a:spcAft>
              <a:buNone/>
            </a:pPr>
            <a:r>
              <a:rPr lang="en"/>
              <a:t>Holstein, McLaren, &amp; Aleven, 2019</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Wise &amp; Jung, 2019</a:t>
            </a:r>
            <a:endParaRPr/>
          </a:p>
        </p:txBody>
      </p:sp>
      <p:pic>
        <p:nvPicPr>
          <p:cNvPr id="340" name="Google Shape;340;p54"/>
          <p:cNvPicPr preferRelativeResize="0"/>
          <p:nvPr/>
        </p:nvPicPr>
        <p:blipFill>
          <a:blip r:embed="rId4">
            <a:alphaModFix/>
          </a:blip>
          <a:stretch>
            <a:fillRect/>
          </a:stretch>
        </p:blipFill>
        <p:spPr>
          <a:xfrm>
            <a:off x="4361588" y="1998250"/>
            <a:ext cx="3876675" cy="685800"/>
          </a:xfrm>
          <a:prstGeom prst="rect">
            <a:avLst/>
          </a:prstGeom>
          <a:noFill/>
          <a:ln>
            <a:noFill/>
          </a:ln>
        </p:spPr>
      </p:pic>
      <p:pic>
        <p:nvPicPr>
          <p:cNvPr id="341" name="Google Shape;341;p54"/>
          <p:cNvPicPr preferRelativeResize="0"/>
          <p:nvPr/>
        </p:nvPicPr>
        <p:blipFill>
          <a:blip r:embed="rId5">
            <a:alphaModFix/>
          </a:blip>
          <a:stretch>
            <a:fillRect/>
          </a:stretch>
        </p:blipFill>
        <p:spPr>
          <a:xfrm>
            <a:off x="4572000" y="2972724"/>
            <a:ext cx="3189150" cy="1982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55"/>
          <p:cNvSpPr txBox="1">
            <a:spLocks noGrp="1"/>
          </p:cNvSpPr>
          <p:nvPr>
            <p:ph type="body" idx="1"/>
          </p:nvPr>
        </p:nvSpPr>
        <p:spPr>
          <a:xfrm>
            <a:off x="5768200" y="396275"/>
            <a:ext cx="32070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t>Who would you fund? Why?</a:t>
            </a:r>
            <a:endParaRPr sz="2400"/>
          </a:p>
          <a:p>
            <a:pPr marL="0" lvl="0" indent="0" algn="l" rtl="0">
              <a:lnSpc>
                <a:spcPct val="115000"/>
              </a:lnSpc>
              <a:spcBef>
                <a:spcPts val="1600"/>
              </a:spcBef>
              <a:spcAft>
                <a:spcPts val="0"/>
              </a:spcAft>
              <a:buNone/>
            </a:pPr>
            <a:r>
              <a:rPr lang="en"/>
              <a:t>Consider</a:t>
            </a:r>
            <a:endParaRPr/>
          </a:p>
          <a:p>
            <a:pPr marL="457200" lvl="0" indent="-342900" algn="l" rtl="0">
              <a:lnSpc>
                <a:spcPct val="115000"/>
              </a:lnSpc>
              <a:spcBef>
                <a:spcPts val="0"/>
              </a:spcBef>
              <a:spcAft>
                <a:spcPts val="0"/>
              </a:spcAft>
              <a:buSzPts val="1800"/>
              <a:buChar char="●"/>
            </a:pPr>
            <a:r>
              <a:rPr lang="en"/>
              <a:t>Impact on Students </a:t>
            </a:r>
            <a:endParaRPr/>
          </a:p>
          <a:p>
            <a:pPr marL="457200" lvl="0" indent="-342900" algn="l" rtl="0">
              <a:lnSpc>
                <a:spcPct val="115000"/>
              </a:lnSpc>
              <a:spcBef>
                <a:spcPts val="0"/>
              </a:spcBef>
              <a:spcAft>
                <a:spcPts val="0"/>
              </a:spcAft>
              <a:buSzPts val="1800"/>
              <a:buChar char="●"/>
            </a:pPr>
            <a:r>
              <a:rPr lang="en"/>
              <a:t>Impact on Knowledge</a:t>
            </a:r>
            <a:endParaRPr/>
          </a:p>
          <a:p>
            <a:pPr marL="0" lvl="0" indent="0" algn="l" rtl="0">
              <a:lnSpc>
                <a:spcPct val="115000"/>
              </a:lnSpc>
              <a:spcBef>
                <a:spcPts val="1600"/>
              </a:spcBef>
              <a:spcAft>
                <a:spcPts val="0"/>
              </a:spcAft>
              <a:buNone/>
            </a:pPr>
            <a:endParaRPr/>
          </a:p>
          <a:p>
            <a:pPr marL="0" lvl="0" indent="0" algn="l" rtl="0">
              <a:lnSpc>
                <a:spcPct val="115000"/>
              </a:lnSpc>
              <a:spcBef>
                <a:spcPts val="1600"/>
              </a:spcBef>
              <a:spcAft>
                <a:spcPts val="1600"/>
              </a:spcAft>
              <a:buNone/>
            </a:pPr>
            <a:r>
              <a:rPr lang="en"/>
              <a:t>$100,000 for all, some, or none</a:t>
            </a:r>
            <a:endParaRPr/>
          </a:p>
        </p:txBody>
      </p:sp>
      <p:pic>
        <p:nvPicPr>
          <p:cNvPr id="348" name="Google Shape;348;p55"/>
          <p:cNvPicPr preferRelativeResize="0"/>
          <p:nvPr/>
        </p:nvPicPr>
        <p:blipFill>
          <a:blip r:embed="rId3">
            <a:alphaModFix/>
          </a:blip>
          <a:stretch>
            <a:fillRect/>
          </a:stretch>
        </p:blipFill>
        <p:spPr>
          <a:xfrm>
            <a:off x="374275" y="396275"/>
            <a:ext cx="5276500" cy="4225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6"/>
          <p:cNvPicPr preferRelativeResize="0"/>
          <p:nvPr/>
        </p:nvPicPr>
        <p:blipFill>
          <a:blip r:embed="rId3">
            <a:alphaModFix/>
          </a:blip>
          <a:stretch>
            <a:fillRect/>
          </a:stretch>
        </p:blipFill>
        <p:spPr>
          <a:xfrm>
            <a:off x="4352063" y="861838"/>
            <a:ext cx="3629025" cy="847725"/>
          </a:xfrm>
          <a:prstGeom prst="rect">
            <a:avLst/>
          </a:prstGeom>
          <a:noFill/>
          <a:ln>
            <a:noFill/>
          </a:ln>
        </p:spPr>
      </p:pic>
      <p:sp>
        <p:nvSpPr>
          <p:cNvPr id="354" name="Google Shape;354;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 other common threads across the readings?</a:t>
            </a:r>
            <a:endParaRPr/>
          </a:p>
        </p:txBody>
      </p:sp>
      <p:sp>
        <p:nvSpPr>
          <p:cNvPr id="355" name="Google Shape;355;p56"/>
          <p:cNvSpPr txBox="1">
            <a:spLocks noGrp="1"/>
          </p:cNvSpPr>
          <p:nvPr>
            <p:ph type="body" idx="1"/>
          </p:nvPr>
        </p:nvSpPr>
        <p:spPr>
          <a:xfrm>
            <a:off x="380975"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Feng &amp; Heffernan, 2006</a:t>
            </a:r>
            <a:endParaRPr/>
          </a:p>
          <a:p>
            <a:pPr marL="0" lvl="0" indent="0" algn="l" rtl="0">
              <a:spcBef>
                <a:spcPts val="1600"/>
              </a:spcBef>
              <a:spcAft>
                <a:spcPts val="0"/>
              </a:spcAft>
              <a:buNone/>
            </a:pPr>
            <a:endParaRPr/>
          </a:p>
          <a:p>
            <a:pPr marL="0" lvl="0" indent="0" algn="l" rtl="0">
              <a:spcBef>
                <a:spcPts val="1600"/>
              </a:spcBef>
              <a:spcAft>
                <a:spcPts val="0"/>
              </a:spcAft>
              <a:buNone/>
            </a:pPr>
            <a:r>
              <a:rPr lang="en"/>
              <a:t>Holstein, McLaren, &amp; Aleven, 2019</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Wise &amp; Jung, 2019</a:t>
            </a:r>
            <a:endParaRPr/>
          </a:p>
        </p:txBody>
      </p:sp>
      <p:pic>
        <p:nvPicPr>
          <p:cNvPr id="356" name="Google Shape;356;p56"/>
          <p:cNvPicPr preferRelativeResize="0"/>
          <p:nvPr/>
        </p:nvPicPr>
        <p:blipFill>
          <a:blip r:embed="rId4">
            <a:alphaModFix/>
          </a:blip>
          <a:stretch>
            <a:fillRect/>
          </a:stretch>
        </p:blipFill>
        <p:spPr>
          <a:xfrm>
            <a:off x="4361588" y="1998250"/>
            <a:ext cx="3876675" cy="685800"/>
          </a:xfrm>
          <a:prstGeom prst="rect">
            <a:avLst/>
          </a:prstGeom>
          <a:noFill/>
          <a:ln>
            <a:noFill/>
          </a:ln>
        </p:spPr>
      </p:pic>
      <p:pic>
        <p:nvPicPr>
          <p:cNvPr id="357" name="Google Shape;357;p56"/>
          <p:cNvPicPr preferRelativeResize="0"/>
          <p:nvPr/>
        </p:nvPicPr>
        <p:blipFill>
          <a:blip r:embed="rId5">
            <a:alphaModFix/>
          </a:blip>
          <a:stretch>
            <a:fillRect/>
          </a:stretch>
        </p:blipFill>
        <p:spPr>
          <a:xfrm>
            <a:off x="4572000" y="2972724"/>
            <a:ext cx="3189150" cy="1982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few ideas</a:t>
            </a:r>
            <a:endParaRPr/>
          </a:p>
        </p:txBody>
      </p:sp>
      <p:sp>
        <p:nvSpPr>
          <p:cNvPr id="363" name="Google Shape;363;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 vs. IA</a:t>
            </a:r>
            <a:endParaRPr/>
          </a:p>
          <a:p>
            <a:pPr marL="0" lvl="0" indent="0" algn="l" rtl="0">
              <a:spcBef>
                <a:spcPts val="1600"/>
              </a:spcBef>
              <a:spcAft>
                <a:spcPts val="0"/>
              </a:spcAft>
              <a:buNone/>
            </a:pPr>
            <a:r>
              <a:rPr lang="en"/>
              <a:t>Co-design / HCI methods </a:t>
            </a:r>
            <a:endParaRPr/>
          </a:p>
          <a:p>
            <a:pPr marL="0" lvl="0" indent="0" algn="l" rtl="0">
              <a:spcBef>
                <a:spcPts val="1600"/>
              </a:spcBef>
              <a:spcAft>
                <a:spcPts val="0"/>
              </a:spcAft>
              <a:buNone/>
            </a:pPr>
            <a:r>
              <a:rPr lang="en"/>
              <a:t>Integration with Organizational Routines</a:t>
            </a:r>
            <a:endParaRPr/>
          </a:p>
          <a:p>
            <a:pPr marL="0" lvl="0" indent="0" algn="l" rtl="0">
              <a:spcBef>
                <a:spcPts val="1600"/>
              </a:spcBef>
              <a:spcAft>
                <a:spcPts val="0"/>
              </a:spcAft>
              <a:buNone/>
            </a:pPr>
            <a:r>
              <a:rPr lang="en"/>
              <a:t>Student Engagement / Process Data</a:t>
            </a:r>
            <a:endParaRPr/>
          </a:p>
          <a:p>
            <a:pPr marL="0" lvl="0" indent="0" algn="l" rtl="0">
              <a:spcBef>
                <a:spcPts val="1600"/>
              </a:spcBef>
              <a:spcAft>
                <a:spcPts val="0"/>
              </a:spcAft>
              <a:buNone/>
            </a:pPr>
            <a:r>
              <a:rPr lang="en"/>
              <a:t>Maximizing Time (</a:t>
            </a:r>
            <a:r>
              <a:rPr lang="en" i="1"/>
              <a:t>For</a:t>
            </a:r>
            <a:r>
              <a:rPr lang="en"/>
              <a:t> instruction and </a:t>
            </a:r>
            <a:r>
              <a:rPr lang="en" i="1"/>
              <a:t>During</a:t>
            </a:r>
            <a:r>
              <a:rPr lang="en"/>
              <a:t> instruction)</a:t>
            </a:r>
            <a:endParaRPr/>
          </a:p>
          <a:p>
            <a:pPr marL="0" lvl="0" indent="0" algn="l" rtl="0">
              <a:spcBef>
                <a:spcPts val="1600"/>
              </a:spcBef>
              <a:spcAft>
                <a:spcPts val="1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it’s our turn. . .</a:t>
            </a:r>
            <a:endParaRPr/>
          </a:p>
        </p:txBody>
      </p:sp>
      <p:sp>
        <p:nvSpPr>
          <p:cNvPr id="369" name="Google Shape;369;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turn to be Super Heroes!</a:t>
            </a:r>
            <a:endParaRPr/>
          </a:p>
        </p:txBody>
      </p:sp>
      <p:pic>
        <p:nvPicPr>
          <p:cNvPr id="375" name="Google Shape;375;p59"/>
          <p:cNvPicPr preferRelativeResize="0"/>
          <p:nvPr/>
        </p:nvPicPr>
        <p:blipFill>
          <a:blip r:embed="rId3">
            <a:alphaModFix/>
          </a:blip>
          <a:stretch>
            <a:fillRect/>
          </a:stretch>
        </p:blipFill>
        <p:spPr>
          <a:xfrm>
            <a:off x="953237" y="1017725"/>
            <a:ext cx="7237525" cy="2969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turn to be Super Heroes!</a:t>
            </a:r>
            <a:endParaRPr/>
          </a:p>
        </p:txBody>
      </p:sp>
      <p:pic>
        <p:nvPicPr>
          <p:cNvPr id="381" name="Google Shape;381;p60"/>
          <p:cNvPicPr preferRelativeResize="0"/>
          <p:nvPr/>
        </p:nvPicPr>
        <p:blipFill>
          <a:blip r:embed="rId3">
            <a:alphaModFix/>
          </a:blip>
          <a:stretch>
            <a:fillRect/>
          </a:stretch>
        </p:blipFill>
        <p:spPr>
          <a:xfrm>
            <a:off x="953237" y="1017725"/>
            <a:ext cx="7237525" cy="2969250"/>
          </a:xfrm>
          <a:prstGeom prst="rect">
            <a:avLst/>
          </a:prstGeom>
          <a:noFill/>
          <a:ln>
            <a:noFill/>
          </a:ln>
        </p:spPr>
      </p:pic>
      <p:sp>
        <p:nvSpPr>
          <p:cNvPr id="382" name="Google Shape;382;p60"/>
          <p:cNvSpPr txBox="1"/>
          <p:nvPr/>
        </p:nvSpPr>
        <p:spPr>
          <a:xfrm>
            <a:off x="462300" y="4036275"/>
            <a:ext cx="8219400" cy="6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If you could have any REPORTING superpowers you wanted to help you do your job what would they be?</a:t>
            </a:r>
            <a:r>
              <a:rPr lang="en"/>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1"/>
          <p:cNvSpPr/>
          <p:nvPr/>
        </p:nvSpPr>
        <p:spPr>
          <a:xfrm>
            <a:off x="3368838" y="2065625"/>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Student Data Warehouses</a:t>
            </a:r>
            <a:endParaRPr sz="2400"/>
          </a:p>
        </p:txBody>
      </p:sp>
      <p:sp>
        <p:nvSpPr>
          <p:cNvPr id="388" name="Google Shape;388;p61"/>
          <p:cNvSpPr/>
          <p:nvPr/>
        </p:nvSpPr>
        <p:spPr>
          <a:xfrm>
            <a:off x="472175" y="34190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SIS / LMS</a:t>
            </a:r>
            <a:endParaRPr sz="2400"/>
          </a:p>
        </p:txBody>
      </p:sp>
      <p:sp>
        <p:nvSpPr>
          <p:cNvPr id="389" name="Google Shape;389;p61"/>
          <p:cNvSpPr/>
          <p:nvPr/>
        </p:nvSpPr>
        <p:spPr>
          <a:xfrm>
            <a:off x="6265500" y="2065625"/>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Predictive</a:t>
            </a:r>
            <a:endParaRPr sz="2400"/>
          </a:p>
          <a:p>
            <a:pPr marL="0" lvl="0" indent="0" algn="ctr" rtl="0">
              <a:spcBef>
                <a:spcPts val="0"/>
              </a:spcBef>
              <a:spcAft>
                <a:spcPts val="0"/>
              </a:spcAft>
              <a:buNone/>
            </a:pPr>
            <a:r>
              <a:rPr lang="en" sz="2400"/>
              <a:t>Analytics</a:t>
            </a:r>
            <a:endParaRPr sz="2400"/>
          </a:p>
        </p:txBody>
      </p:sp>
      <p:sp>
        <p:nvSpPr>
          <p:cNvPr id="390" name="Google Shape;390;p61"/>
          <p:cNvSpPr/>
          <p:nvPr/>
        </p:nvSpPr>
        <p:spPr>
          <a:xfrm>
            <a:off x="6265525" y="34190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Instructional Technology</a:t>
            </a:r>
            <a:endParaRPr sz="2400"/>
          </a:p>
        </p:txBody>
      </p:sp>
      <p:sp>
        <p:nvSpPr>
          <p:cNvPr id="391" name="Google Shape;391;p61"/>
          <p:cNvSpPr/>
          <p:nvPr/>
        </p:nvSpPr>
        <p:spPr>
          <a:xfrm>
            <a:off x="3368838" y="34190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Assessment Systems</a:t>
            </a:r>
            <a:endParaRPr sz="2400"/>
          </a:p>
        </p:txBody>
      </p:sp>
      <p:sp>
        <p:nvSpPr>
          <p:cNvPr id="392" name="Google Shape;392;p61"/>
          <p:cNvSpPr/>
          <p:nvPr/>
        </p:nvSpPr>
        <p:spPr>
          <a:xfrm>
            <a:off x="472175" y="2065625"/>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Behavior and SEL</a:t>
            </a:r>
            <a:endParaRPr sz="2400"/>
          </a:p>
        </p:txBody>
      </p:sp>
      <p:sp>
        <p:nvSpPr>
          <p:cNvPr id="393" name="Google Shape;393;p61"/>
          <p:cNvSpPr/>
          <p:nvPr/>
        </p:nvSpPr>
        <p:spPr>
          <a:xfrm>
            <a:off x="472200" y="378935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School Accountability</a:t>
            </a:r>
            <a:endParaRPr sz="2400"/>
          </a:p>
        </p:txBody>
      </p:sp>
      <p:sp>
        <p:nvSpPr>
          <p:cNvPr id="394" name="Google Shape;394;p61"/>
          <p:cNvSpPr/>
          <p:nvPr/>
        </p:nvSpPr>
        <p:spPr>
          <a:xfrm>
            <a:off x="3368850" y="378935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Teacher Observations</a:t>
            </a:r>
            <a:endParaRPr sz="2400"/>
          </a:p>
        </p:txBody>
      </p:sp>
      <p:sp>
        <p:nvSpPr>
          <p:cNvPr id="395" name="Google Shape;395;p61"/>
          <p:cNvSpPr/>
          <p:nvPr/>
        </p:nvSpPr>
        <p:spPr>
          <a:xfrm>
            <a:off x="6265500" y="3789350"/>
            <a:ext cx="2406300" cy="115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Class Observations</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843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Reports for Educators can mean a lot of things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2"/>
          <p:cNvSpPr/>
          <p:nvPr/>
        </p:nvSpPr>
        <p:spPr>
          <a:xfrm>
            <a:off x="7111522"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01" name="Google Shape;401;p62"/>
          <p:cNvSpPr/>
          <p:nvPr/>
        </p:nvSpPr>
        <p:spPr>
          <a:xfrm>
            <a:off x="4948775"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02" name="Google Shape;402;p62"/>
          <p:cNvSpPr/>
          <p:nvPr/>
        </p:nvSpPr>
        <p:spPr>
          <a:xfrm>
            <a:off x="7111518" y="3368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403" name="Google Shape;403;p62"/>
          <p:cNvSpPr/>
          <p:nvPr/>
        </p:nvSpPr>
        <p:spPr>
          <a:xfrm>
            <a:off x="4948812" y="33683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404" name="Google Shape;404;p62"/>
          <p:cNvSpPr/>
          <p:nvPr/>
        </p:nvSpPr>
        <p:spPr>
          <a:xfrm>
            <a:off x="7111522"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405" name="Google Shape;405;p62"/>
          <p:cNvSpPr/>
          <p:nvPr/>
        </p:nvSpPr>
        <p:spPr>
          <a:xfrm>
            <a:off x="4948775"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406" name="Google Shape;406;p62"/>
          <p:cNvSpPr/>
          <p:nvPr/>
        </p:nvSpPr>
        <p:spPr>
          <a:xfrm>
            <a:off x="4948794"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407" name="Google Shape;407;p62"/>
          <p:cNvSpPr/>
          <p:nvPr/>
        </p:nvSpPr>
        <p:spPr>
          <a:xfrm>
            <a:off x="7111531"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408" name="Google Shape;408;p62"/>
          <p:cNvSpPr/>
          <p:nvPr/>
        </p:nvSpPr>
        <p:spPr>
          <a:xfrm>
            <a:off x="6034543" y="42252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409" name="Google Shape;409;p62"/>
          <p:cNvSpPr/>
          <p:nvPr/>
        </p:nvSpPr>
        <p:spPr>
          <a:xfrm>
            <a:off x="726525" y="255750"/>
            <a:ext cx="2788700" cy="7011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Report User</a:t>
            </a:r>
            <a:endParaRPr b="1"/>
          </a:p>
        </p:txBody>
      </p:sp>
      <p:sp>
        <p:nvSpPr>
          <p:cNvPr id="410" name="Google Shape;410;p62"/>
          <p:cNvSpPr/>
          <p:nvPr/>
        </p:nvSpPr>
        <p:spPr>
          <a:xfrm>
            <a:off x="726525" y="1267500"/>
            <a:ext cx="2788700" cy="37008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a:t>Teacher (What Kind?)</a:t>
            </a:r>
            <a:endParaRPr/>
          </a:p>
          <a:p>
            <a:pPr marL="0" lvl="0" indent="0" algn="ctr" rtl="0">
              <a:lnSpc>
                <a:spcPct val="150000"/>
              </a:lnSpc>
              <a:spcBef>
                <a:spcPts val="0"/>
              </a:spcBef>
              <a:spcAft>
                <a:spcPts val="0"/>
              </a:spcAft>
              <a:buNone/>
            </a:pPr>
            <a:r>
              <a:rPr lang="en">
                <a:solidFill>
                  <a:schemeClr val="dk1"/>
                </a:solidFill>
              </a:rPr>
              <a:t>Special Education Teacher</a:t>
            </a:r>
            <a:endParaRPr>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a:solidFill>
                  <a:schemeClr val="dk1"/>
                </a:solidFill>
              </a:rPr>
              <a:t>Content Specialist</a:t>
            </a:r>
            <a:endParaRPr>
              <a:solidFill>
                <a:schemeClr val="dk1"/>
              </a:solidFill>
            </a:endParaRPr>
          </a:p>
          <a:p>
            <a:pPr marL="0" lvl="0" indent="0" algn="ctr" rtl="0">
              <a:lnSpc>
                <a:spcPct val="150000"/>
              </a:lnSpc>
              <a:spcBef>
                <a:spcPts val="0"/>
              </a:spcBef>
              <a:spcAft>
                <a:spcPts val="0"/>
              </a:spcAft>
              <a:buNone/>
            </a:pPr>
            <a:r>
              <a:rPr lang="en"/>
              <a:t>School Leader</a:t>
            </a:r>
            <a:endParaRPr/>
          </a:p>
          <a:p>
            <a:pPr marL="0" lvl="0" indent="0" algn="ctr" rtl="0">
              <a:lnSpc>
                <a:spcPct val="150000"/>
              </a:lnSpc>
              <a:spcBef>
                <a:spcPts val="0"/>
              </a:spcBef>
              <a:spcAft>
                <a:spcPts val="0"/>
              </a:spcAft>
              <a:buNone/>
            </a:pPr>
            <a:r>
              <a:rPr lang="en"/>
              <a:t>Dean</a:t>
            </a:r>
            <a:endParaRPr/>
          </a:p>
          <a:p>
            <a:pPr marL="0" lvl="0" indent="0" algn="ctr" rtl="0">
              <a:lnSpc>
                <a:spcPct val="150000"/>
              </a:lnSpc>
              <a:spcBef>
                <a:spcPts val="0"/>
              </a:spcBef>
              <a:spcAft>
                <a:spcPts val="0"/>
              </a:spcAft>
              <a:buNone/>
            </a:pPr>
            <a:r>
              <a:rPr lang="en"/>
              <a:t>Instructional Coach</a:t>
            </a:r>
            <a:endParaRPr/>
          </a:p>
          <a:p>
            <a:pPr marL="0" lvl="0" indent="0" algn="ctr" rtl="0">
              <a:lnSpc>
                <a:spcPct val="150000"/>
              </a:lnSpc>
              <a:spcBef>
                <a:spcPts val="0"/>
              </a:spcBef>
              <a:spcAft>
                <a:spcPts val="0"/>
              </a:spcAft>
              <a:buNone/>
            </a:pPr>
            <a:r>
              <a:rPr lang="en"/>
              <a:t>Technology Specialist</a:t>
            </a:r>
            <a:endParaRPr/>
          </a:p>
          <a:p>
            <a:pPr marL="0" lvl="0" indent="0" algn="ctr" rtl="0">
              <a:lnSpc>
                <a:spcPct val="150000"/>
              </a:lnSpc>
              <a:spcBef>
                <a:spcPts val="0"/>
              </a:spcBef>
              <a:spcAft>
                <a:spcPts val="0"/>
              </a:spcAft>
              <a:buNone/>
            </a:pPr>
            <a:r>
              <a:rPr lang="en"/>
              <a:t>Network Leadership</a:t>
            </a:r>
            <a:endParaRPr/>
          </a:p>
          <a:p>
            <a:pPr marL="0" lvl="0" indent="0" algn="ctr" rtl="0">
              <a:lnSpc>
                <a:spcPct val="150000"/>
              </a:lnSpc>
              <a:spcBef>
                <a:spcPts val="0"/>
              </a:spcBef>
              <a:spcAft>
                <a:spcPts val="0"/>
              </a:spcAft>
              <a:buNone/>
            </a:pPr>
            <a:r>
              <a:rPr lang="en"/>
              <a:t>Other?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3"/>
          <p:cNvSpPr/>
          <p:nvPr/>
        </p:nvSpPr>
        <p:spPr>
          <a:xfrm>
            <a:off x="7111522"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16" name="Google Shape;416;p63"/>
          <p:cNvSpPr/>
          <p:nvPr/>
        </p:nvSpPr>
        <p:spPr>
          <a:xfrm>
            <a:off x="4948775"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17" name="Google Shape;417;p63"/>
          <p:cNvSpPr/>
          <p:nvPr/>
        </p:nvSpPr>
        <p:spPr>
          <a:xfrm>
            <a:off x="7111518" y="3368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418" name="Google Shape;418;p63"/>
          <p:cNvSpPr/>
          <p:nvPr/>
        </p:nvSpPr>
        <p:spPr>
          <a:xfrm>
            <a:off x="4948812" y="33683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419" name="Google Shape;419;p63"/>
          <p:cNvSpPr/>
          <p:nvPr/>
        </p:nvSpPr>
        <p:spPr>
          <a:xfrm>
            <a:off x="7111522"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420" name="Google Shape;420;p63"/>
          <p:cNvSpPr/>
          <p:nvPr/>
        </p:nvSpPr>
        <p:spPr>
          <a:xfrm>
            <a:off x="4948775"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421" name="Google Shape;421;p63"/>
          <p:cNvSpPr/>
          <p:nvPr/>
        </p:nvSpPr>
        <p:spPr>
          <a:xfrm>
            <a:off x="4948794"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422" name="Google Shape;422;p63"/>
          <p:cNvSpPr/>
          <p:nvPr/>
        </p:nvSpPr>
        <p:spPr>
          <a:xfrm>
            <a:off x="7111531"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423" name="Google Shape;423;p63"/>
          <p:cNvSpPr/>
          <p:nvPr/>
        </p:nvSpPr>
        <p:spPr>
          <a:xfrm>
            <a:off x="6034543" y="42252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424" name="Google Shape;424;p63"/>
          <p:cNvSpPr/>
          <p:nvPr/>
        </p:nvSpPr>
        <p:spPr>
          <a:xfrm>
            <a:off x="726525" y="255750"/>
            <a:ext cx="2788700" cy="7011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Report User</a:t>
            </a:r>
            <a:endParaRPr b="1"/>
          </a:p>
        </p:txBody>
      </p:sp>
      <p:sp>
        <p:nvSpPr>
          <p:cNvPr id="425" name="Google Shape;425;p63"/>
          <p:cNvSpPr/>
          <p:nvPr/>
        </p:nvSpPr>
        <p:spPr>
          <a:xfrm>
            <a:off x="726525" y="1267500"/>
            <a:ext cx="2788700" cy="37008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a:t>Teacher (What Kind?)</a:t>
            </a:r>
            <a:endParaRPr/>
          </a:p>
          <a:p>
            <a:pPr marL="0" lvl="0" indent="0" algn="ctr" rtl="0">
              <a:lnSpc>
                <a:spcPct val="150000"/>
              </a:lnSpc>
              <a:spcBef>
                <a:spcPts val="0"/>
              </a:spcBef>
              <a:spcAft>
                <a:spcPts val="0"/>
              </a:spcAft>
              <a:buNone/>
            </a:pPr>
            <a:r>
              <a:rPr lang="en">
                <a:solidFill>
                  <a:schemeClr val="dk1"/>
                </a:solidFill>
              </a:rPr>
              <a:t>Special Education Teacher</a:t>
            </a:r>
            <a:endParaRPr>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a:solidFill>
                  <a:schemeClr val="dk1"/>
                </a:solidFill>
              </a:rPr>
              <a:t>Content Specialist</a:t>
            </a:r>
            <a:endParaRPr>
              <a:solidFill>
                <a:schemeClr val="dk1"/>
              </a:solidFill>
            </a:endParaRPr>
          </a:p>
          <a:p>
            <a:pPr marL="0" lvl="0" indent="0" algn="ctr" rtl="0">
              <a:lnSpc>
                <a:spcPct val="150000"/>
              </a:lnSpc>
              <a:spcBef>
                <a:spcPts val="0"/>
              </a:spcBef>
              <a:spcAft>
                <a:spcPts val="0"/>
              </a:spcAft>
              <a:buNone/>
            </a:pPr>
            <a:r>
              <a:rPr lang="en"/>
              <a:t>School Leader</a:t>
            </a:r>
            <a:endParaRPr/>
          </a:p>
          <a:p>
            <a:pPr marL="0" lvl="0" indent="0" algn="ctr" rtl="0">
              <a:lnSpc>
                <a:spcPct val="150000"/>
              </a:lnSpc>
              <a:spcBef>
                <a:spcPts val="0"/>
              </a:spcBef>
              <a:spcAft>
                <a:spcPts val="0"/>
              </a:spcAft>
              <a:buNone/>
            </a:pPr>
            <a:r>
              <a:rPr lang="en"/>
              <a:t>Dean</a:t>
            </a:r>
            <a:endParaRPr/>
          </a:p>
          <a:p>
            <a:pPr marL="0" lvl="0" indent="0" algn="ctr" rtl="0">
              <a:lnSpc>
                <a:spcPct val="150000"/>
              </a:lnSpc>
              <a:spcBef>
                <a:spcPts val="0"/>
              </a:spcBef>
              <a:spcAft>
                <a:spcPts val="0"/>
              </a:spcAft>
              <a:buNone/>
            </a:pPr>
            <a:r>
              <a:rPr lang="en"/>
              <a:t>Instructional Coach</a:t>
            </a:r>
            <a:endParaRPr/>
          </a:p>
          <a:p>
            <a:pPr marL="0" lvl="0" indent="0" algn="ctr" rtl="0">
              <a:lnSpc>
                <a:spcPct val="150000"/>
              </a:lnSpc>
              <a:spcBef>
                <a:spcPts val="0"/>
              </a:spcBef>
              <a:spcAft>
                <a:spcPts val="0"/>
              </a:spcAft>
              <a:buNone/>
            </a:pPr>
            <a:r>
              <a:rPr lang="en"/>
              <a:t>Technology Specialist</a:t>
            </a:r>
            <a:endParaRPr/>
          </a:p>
          <a:p>
            <a:pPr marL="0" lvl="0" indent="0" algn="ctr" rtl="0">
              <a:lnSpc>
                <a:spcPct val="150000"/>
              </a:lnSpc>
              <a:spcBef>
                <a:spcPts val="0"/>
              </a:spcBef>
              <a:spcAft>
                <a:spcPts val="0"/>
              </a:spcAft>
              <a:buNone/>
            </a:pPr>
            <a:r>
              <a:rPr lang="en"/>
              <a:t>Network Leadership</a:t>
            </a:r>
            <a:endParaRPr/>
          </a:p>
          <a:p>
            <a:pPr marL="0" lvl="0" indent="0" algn="ctr" rtl="0">
              <a:lnSpc>
                <a:spcPct val="150000"/>
              </a:lnSpc>
              <a:spcBef>
                <a:spcPts val="0"/>
              </a:spcBef>
              <a:spcAft>
                <a:spcPts val="0"/>
              </a:spcAft>
              <a:buNone/>
            </a:pPr>
            <a:r>
              <a:rPr lang="en"/>
              <a:t>Other? </a:t>
            </a:r>
            <a:endParaRPr/>
          </a:p>
        </p:txBody>
      </p:sp>
      <p:sp>
        <p:nvSpPr>
          <p:cNvPr id="426" name="Google Shape;426;p63"/>
          <p:cNvSpPr/>
          <p:nvPr/>
        </p:nvSpPr>
        <p:spPr>
          <a:xfrm>
            <a:off x="1164925" y="3167950"/>
            <a:ext cx="1911900" cy="5010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4"/>
          <p:cNvSpPr/>
          <p:nvPr/>
        </p:nvSpPr>
        <p:spPr>
          <a:xfrm>
            <a:off x="7111522"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32" name="Google Shape;432;p64"/>
          <p:cNvSpPr/>
          <p:nvPr/>
        </p:nvSpPr>
        <p:spPr>
          <a:xfrm>
            <a:off x="4948775"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33" name="Google Shape;433;p64"/>
          <p:cNvSpPr/>
          <p:nvPr/>
        </p:nvSpPr>
        <p:spPr>
          <a:xfrm>
            <a:off x="7111518" y="3368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434" name="Google Shape;434;p64"/>
          <p:cNvSpPr/>
          <p:nvPr/>
        </p:nvSpPr>
        <p:spPr>
          <a:xfrm>
            <a:off x="4948812" y="33683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435" name="Google Shape;435;p64"/>
          <p:cNvSpPr/>
          <p:nvPr/>
        </p:nvSpPr>
        <p:spPr>
          <a:xfrm>
            <a:off x="7111522"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436" name="Google Shape;436;p64"/>
          <p:cNvSpPr/>
          <p:nvPr/>
        </p:nvSpPr>
        <p:spPr>
          <a:xfrm>
            <a:off x="4948775"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437" name="Google Shape;437;p64"/>
          <p:cNvSpPr/>
          <p:nvPr/>
        </p:nvSpPr>
        <p:spPr>
          <a:xfrm>
            <a:off x="4948794"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438" name="Google Shape;438;p64"/>
          <p:cNvSpPr/>
          <p:nvPr/>
        </p:nvSpPr>
        <p:spPr>
          <a:xfrm>
            <a:off x="7111531"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439" name="Google Shape;439;p64"/>
          <p:cNvSpPr/>
          <p:nvPr/>
        </p:nvSpPr>
        <p:spPr>
          <a:xfrm>
            <a:off x="6034543" y="42252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440" name="Google Shape;440;p64"/>
          <p:cNvSpPr/>
          <p:nvPr/>
        </p:nvSpPr>
        <p:spPr>
          <a:xfrm>
            <a:off x="726525" y="255750"/>
            <a:ext cx="2788700" cy="7011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Report User</a:t>
            </a:r>
            <a:endParaRPr b="1"/>
          </a:p>
        </p:txBody>
      </p:sp>
      <p:sp>
        <p:nvSpPr>
          <p:cNvPr id="441" name="Google Shape;441;p64"/>
          <p:cNvSpPr/>
          <p:nvPr/>
        </p:nvSpPr>
        <p:spPr>
          <a:xfrm>
            <a:off x="726525" y="1267500"/>
            <a:ext cx="2788700" cy="37008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a:t>Teacher (What Kind?)</a:t>
            </a:r>
            <a:endParaRPr/>
          </a:p>
          <a:p>
            <a:pPr marL="0" lvl="0" indent="0" algn="ctr" rtl="0">
              <a:lnSpc>
                <a:spcPct val="150000"/>
              </a:lnSpc>
              <a:spcBef>
                <a:spcPts val="0"/>
              </a:spcBef>
              <a:spcAft>
                <a:spcPts val="0"/>
              </a:spcAft>
              <a:buNone/>
            </a:pPr>
            <a:r>
              <a:rPr lang="en">
                <a:solidFill>
                  <a:schemeClr val="dk1"/>
                </a:solidFill>
              </a:rPr>
              <a:t>Special Education Teacher</a:t>
            </a:r>
            <a:endParaRPr>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a:solidFill>
                  <a:schemeClr val="dk1"/>
                </a:solidFill>
              </a:rPr>
              <a:t>Content Specialist</a:t>
            </a:r>
            <a:endParaRPr>
              <a:solidFill>
                <a:schemeClr val="dk1"/>
              </a:solidFill>
            </a:endParaRPr>
          </a:p>
          <a:p>
            <a:pPr marL="0" lvl="0" indent="0" algn="ctr" rtl="0">
              <a:lnSpc>
                <a:spcPct val="150000"/>
              </a:lnSpc>
              <a:spcBef>
                <a:spcPts val="0"/>
              </a:spcBef>
              <a:spcAft>
                <a:spcPts val="0"/>
              </a:spcAft>
              <a:buNone/>
            </a:pPr>
            <a:r>
              <a:rPr lang="en"/>
              <a:t>School Leader</a:t>
            </a:r>
            <a:endParaRPr/>
          </a:p>
          <a:p>
            <a:pPr marL="0" lvl="0" indent="0" algn="ctr" rtl="0">
              <a:lnSpc>
                <a:spcPct val="150000"/>
              </a:lnSpc>
              <a:spcBef>
                <a:spcPts val="0"/>
              </a:spcBef>
              <a:spcAft>
                <a:spcPts val="0"/>
              </a:spcAft>
              <a:buNone/>
            </a:pPr>
            <a:r>
              <a:rPr lang="en"/>
              <a:t>Dean</a:t>
            </a:r>
            <a:endParaRPr/>
          </a:p>
          <a:p>
            <a:pPr marL="0" lvl="0" indent="0" algn="ctr" rtl="0">
              <a:lnSpc>
                <a:spcPct val="150000"/>
              </a:lnSpc>
              <a:spcBef>
                <a:spcPts val="0"/>
              </a:spcBef>
              <a:spcAft>
                <a:spcPts val="0"/>
              </a:spcAft>
              <a:buNone/>
            </a:pPr>
            <a:r>
              <a:rPr lang="en"/>
              <a:t>Instructional Coach</a:t>
            </a:r>
            <a:endParaRPr/>
          </a:p>
          <a:p>
            <a:pPr marL="0" lvl="0" indent="0" algn="ctr" rtl="0">
              <a:lnSpc>
                <a:spcPct val="150000"/>
              </a:lnSpc>
              <a:spcBef>
                <a:spcPts val="0"/>
              </a:spcBef>
              <a:spcAft>
                <a:spcPts val="0"/>
              </a:spcAft>
              <a:buNone/>
            </a:pPr>
            <a:r>
              <a:rPr lang="en"/>
              <a:t>Technology Specialist</a:t>
            </a:r>
            <a:endParaRPr/>
          </a:p>
          <a:p>
            <a:pPr marL="0" lvl="0" indent="0" algn="ctr" rtl="0">
              <a:lnSpc>
                <a:spcPct val="150000"/>
              </a:lnSpc>
              <a:spcBef>
                <a:spcPts val="0"/>
              </a:spcBef>
              <a:spcAft>
                <a:spcPts val="0"/>
              </a:spcAft>
              <a:buNone/>
            </a:pPr>
            <a:r>
              <a:rPr lang="en"/>
              <a:t>Network Leadership</a:t>
            </a:r>
            <a:endParaRPr/>
          </a:p>
          <a:p>
            <a:pPr marL="0" lvl="0" indent="0" algn="ctr" rtl="0">
              <a:lnSpc>
                <a:spcPct val="150000"/>
              </a:lnSpc>
              <a:spcBef>
                <a:spcPts val="0"/>
              </a:spcBef>
              <a:spcAft>
                <a:spcPts val="0"/>
              </a:spcAft>
              <a:buNone/>
            </a:pPr>
            <a:r>
              <a:rPr lang="en"/>
              <a:t>Other? </a:t>
            </a:r>
            <a:endParaRPr/>
          </a:p>
        </p:txBody>
      </p:sp>
      <p:sp>
        <p:nvSpPr>
          <p:cNvPr id="442" name="Google Shape;442;p64"/>
          <p:cNvSpPr/>
          <p:nvPr/>
        </p:nvSpPr>
        <p:spPr>
          <a:xfrm>
            <a:off x="1164925" y="3167950"/>
            <a:ext cx="1911900" cy="5010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4"/>
          <p:cNvSpPr/>
          <p:nvPr/>
        </p:nvSpPr>
        <p:spPr>
          <a:xfrm>
            <a:off x="5757200" y="4254500"/>
            <a:ext cx="2351400" cy="7803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5"/>
          <p:cNvSpPr/>
          <p:nvPr/>
        </p:nvSpPr>
        <p:spPr>
          <a:xfrm>
            <a:off x="7111522"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49" name="Google Shape;449;p65"/>
          <p:cNvSpPr/>
          <p:nvPr/>
        </p:nvSpPr>
        <p:spPr>
          <a:xfrm>
            <a:off x="4948775"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50" name="Google Shape;450;p65"/>
          <p:cNvSpPr/>
          <p:nvPr/>
        </p:nvSpPr>
        <p:spPr>
          <a:xfrm>
            <a:off x="7111518" y="3368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451" name="Google Shape;451;p65"/>
          <p:cNvSpPr/>
          <p:nvPr/>
        </p:nvSpPr>
        <p:spPr>
          <a:xfrm>
            <a:off x="4948812" y="33683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452" name="Google Shape;452;p65"/>
          <p:cNvSpPr/>
          <p:nvPr/>
        </p:nvSpPr>
        <p:spPr>
          <a:xfrm>
            <a:off x="7111522" y="217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453" name="Google Shape;453;p65"/>
          <p:cNvSpPr/>
          <p:nvPr/>
        </p:nvSpPr>
        <p:spPr>
          <a:xfrm>
            <a:off x="4948775" y="12674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454" name="Google Shape;454;p65"/>
          <p:cNvSpPr/>
          <p:nvPr/>
        </p:nvSpPr>
        <p:spPr>
          <a:xfrm>
            <a:off x="4948794"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455" name="Google Shape;455;p65"/>
          <p:cNvSpPr/>
          <p:nvPr/>
        </p:nvSpPr>
        <p:spPr>
          <a:xfrm>
            <a:off x="7111531" y="23178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456" name="Google Shape;456;p65"/>
          <p:cNvSpPr/>
          <p:nvPr/>
        </p:nvSpPr>
        <p:spPr>
          <a:xfrm>
            <a:off x="6034543" y="42252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457" name="Google Shape;457;p65"/>
          <p:cNvSpPr/>
          <p:nvPr/>
        </p:nvSpPr>
        <p:spPr>
          <a:xfrm>
            <a:off x="726525" y="255750"/>
            <a:ext cx="2788700" cy="7011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Report User</a:t>
            </a:r>
            <a:endParaRPr b="1"/>
          </a:p>
        </p:txBody>
      </p:sp>
      <p:sp>
        <p:nvSpPr>
          <p:cNvPr id="458" name="Google Shape;458;p65"/>
          <p:cNvSpPr/>
          <p:nvPr/>
        </p:nvSpPr>
        <p:spPr>
          <a:xfrm>
            <a:off x="726525" y="1267500"/>
            <a:ext cx="2788700" cy="3700800"/>
          </a:xfrm>
          <a:prstGeom prst="flowChartProcess">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a:t>Teacher (What Kind?)</a:t>
            </a:r>
            <a:endParaRPr/>
          </a:p>
          <a:p>
            <a:pPr marL="0" lvl="0" indent="0" algn="ctr" rtl="0">
              <a:lnSpc>
                <a:spcPct val="150000"/>
              </a:lnSpc>
              <a:spcBef>
                <a:spcPts val="0"/>
              </a:spcBef>
              <a:spcAft>
                <a:spcPts val="0"/>
              </a:spcAft>
              <a:buNone/>
            </a:pPr>
            <a:r>
              <a:rPr lang="en">
                <a:solidFill>
                  <a:schemeClr val="dk1"/>
                </a:solidFill>
              </a:rPr>
              <a:t>Special Education Teacher</a:t>
            </a:r>
            <a:endParaRPr>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a:solidFill>
                  <a:schemeClr val="dk1"/>
                </a:solidFill>
              </a:rPr>
              <a:t>Content Specialist</a:t>
            </a:r>
            <a:endParaRPr>
              <a:solidFill>
                <a:schemeClr val="dk1"/>
              </a:solidFill>
            </a:endParaRPr>
          </a:p>
          <a:p>
            <a:pPr marL="0" lvl="0" indent="0" algn="ctr" rtl="0">
              <a:lnSpc>
                <a:spcPct val="150000"/>
              </a:lnSpc>
              <a:spcBef>
                <a:spcPts val="0"/>
              </a:spcBef>
              <a:spcAft>
                <a:spcPts val="0"/>
              </a:spcAft>
              <a:buNone/>
            </a:pPr>
            <a:r>
              <a:rPr lang="en"/>
              <a:t>School Leader</a:t>
            </a:r>
            <a:endParaRPr/>
          </a:p>
          <a:p>
            <a:pPr marL="0" lvl="0" indent="0" algn="ctr" rtl="0">
              <a:lnSpc>
                <a:spcPct val="150000"/>
              </a:lnSpc>
              <a:spcBef>
                <a:spcPts val="0"/>
              </a:spcBef>
              <a:spcAft>
                <a:spcPts val="0"/>
              </a:spcAft>
              <a:buNone/>
            </a:pPr>
            <a:r>
              <a:rPr lang="en"/>
              <a:t>Dean</a:t>
            </a:r>
            <a:endParaRPr/>
          </a:p>
          <a:p>
            <a:pPr marL="0" lvl="0" indent="0" algn="ctr" rtl="0">
              <a:lnSpc>
                <a:spcPct val="150000"/>
              </a:lnSpc>
              <a:spcBef>
                <a:spcPts val="0"/>
              </a:spcBef>
              <a:spcAft>
                <a:spcPts val="0"/>
              </a:spcAft>
              <a:buNone/>
            </a:pPr>
            <a:r>
              <a:rPr lang="en"/>
              <a:t>Instructional Coach</a:t>
            </a:r>
            <a:endParaRPr/>
          </a:p>
          <a:p>
            <a:pPr marL="0" lvl="0" indent="0" algn="ctr" rtl="0">
              <a:lnSpc>
                <a:spcPct val="150000"/>
              </a:lnSpc>
              <a:spcBef>
                <a:spcPts val="0"/>
              </a:spcBef>
              <a:spcAft>
                <a:spcPts val="0"/>
              </a:spcAft>
              <a:buNone/>
            </a:pPr>
            <a:r>
              <a:rPr lang="en"/>
              <a:t>Technology Specialist</a:t>
            </a:r>
            <a:endParaRPr/>
          </a:p>
          <a:p>
            <a:pPr marL="0" lvl="0" indent="0" algn="ctr" rtl="0">
              <a:lnSpc>
                <a:spcPct val="150000"/>
              </a:lnSpc>
              <a:spcBef>
                <a:spcPts val="0"/>
              </a:spcBef>
              <a:spcAft>
                <a:spcPts val="0"/>
              </a:spcAft>
              <a:buNone/>
            </a:pPr>
            <a:r>
              <a:rPr lang="en"/>
              <a:t>Network Leadership</a:t>
            </a:r>
            <a:endParaRPr/>
          </a:p>
          <a:p>
            <a:pPr marL="0" lvl="0" indent="0" algn="ctr" rtl="0">
              <a:lnSpc>
                <a:spcPct val="150000"/>
              </a:lnSpc>
              <a:spcBef>
                <a:spcPts val="0"/>
              </a:spcBef>
              <a:spcAft>
                <a:spcPts val="0"/>
              </a:spcAft>
              <a:buNone/>
            </a:pPr>
            <a:r>
              <a:rPr lang="en"/>
              <a:t>Other? </a:t>
            </a:r>
            <a:endParaRPr/>
          </a:p>
        </p:txBody>
      </p:sp>
      <p:sp>
        <p:nvSpPr>
          <p:cNvPr id="459" name="Google Shape;459;p65"/>
          <p:cNvSpPr/>
          <p:nvPr/>
        </p:nvSpPr>
        <p:spPr>
          <a:xfrm>
            <a:off x="1164925" y="3167950"/>
            <a:ext cx="1911900" cy="5010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5"/>
          <p:cNvSpPr/>
          <p:nvPr/>
        </p:nvSpPr>
        <p:spPr>
          <a:xfrm>
            <a:off x="5757200" y="4254500"/>
            <a:ext cx="2351400" cy="7803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5"/>
          <p:cNvSpPr/>
          <p:nvPr/>
        </p:nvSpPr>
        <p:spPr>
          <a:xfrm>
            <a:off x="4671425" y="1267500"/>
            <a:ext cx="2351400" cy="7803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2" name="Google Shape;462;p65"/>
          <p:cNvCxnSpPr>
            <a:endCxn id="460" idx="0"/>
          </p:cNvCxnSpPr>
          <p:nvPr/>
        </p:nvCxnSpPr>
        <p:spPr>
          <a:xfrm>
            <a:off x="5847200" y="2047700"/>
            <a:ext cx="1085700" cy="2206800"/>
          </a:xfrm>
          <a:prstGeom prst="straightConnector1">
            <a:avLst/>
          </a:prstGeom>
          <a:noFill/>
          <a:ln w="38100" cap="flat" cmpd="sng">
            <a:solidFill>
              <a:srgbClr val="00FF00"/>
            </a:solidFill>
            <a:prstDash val="solid"/>
            <a:round/>
            <a:headEnd type="none" w="med" len="med"/>
            <a:tailEnd type="none" w="med" len="med"/>
          </a:ln>
        </p:spPr>
      </p:cxnSp>
      <p:cxnSp>
        <p:nvCxnSpPr>
          <p:cNvPr id="463" name="Google Shape;463;p65"/>
          <p:cNvCxnSpPr>
            <a:endCxn id="459" idx="6"/>
          </p:cNvCxnSpPr>
          <p:nvPr/>
        </p:nvCxnSpPr>
        <p:spPr>
          <a:xfrm flipH="1">
            <a:off x="3076825" y="3192250"/>
            <a:ext cx="3343800" cy="226200"/>
          </a:xfrm>
          <a:prstGeom prst="straightConnector1">
            <a:avLst/>
          </a:prstGeom>
          <a:noFill/>
          <a:ln w="38100" cap="flat" cmpd="sng">
            <a:solidFill>
              <a:srgbClr val="00FF00"/>
            </a:solidFill>
            <a:prstDash val="solid"/>
            <a:round/>
            <a:headEnd type="none" w="med" len="med"/>
            <a:tailEnd type="triangl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6"/>
          <p:cNvSpPr/>
          <p:nvPr/>
        </p:nvSpPr>
        <p:spPr>
          <a:xfrm>
            <a:off x="2634922"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69" name="Google Shape;469;p66"/>
          <p:cNvSpPr/>
          <p:nvPr/>
        </p:nvSpPr>
        <p:spPr>
          <a:xfrm>
            <a:off x="472175"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70" name="Google Shape;470;p66"/>
          <p:cNvSpPr/>
          <p:nvPr/>
        </p:nvSpPr>
        <p:spPr>
          <a:xfrm>
            <a:off x="2634918" y="34930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471" name="Google Shape;471;p66"/>
          <p:cNvSpPr/>
          <p:nvPr/>
        </p:nvSpPr>
        <p:spPr>
          <a:xfrm>
            <a:off x="472212" y="3493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472" name="Google Shape;472;p66"/>
          <p:cNvSpPr/>
          <p:nvPr/>
        </p:nvSpPr>
        <p:spPr>
          <a:xfrm>
            <a:off x="2634922"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473" name="Google Shape;473;p66"/>
          <p:cNvSpPr/>
          <p:nvPr/>
        </p:nvSpPr>
        <p:spPr>
          <a:xfrm>
            <a:off x="472175"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474" name="Google Shape;474;p66"/>
          <p:cNvSpPr/>
          <p:nvPr/>
        </p:nvSpPr>
        <p:spPr>
          <a:xfrm>
            <a:off x="472194"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475" name="Google Shape;475;p66"/>
          <p:cNvSpPr/>
          <p:nvPr/>
        </p:nvSpPr>
        <p:spPr>
          <a:xfrm>
            <a:off x="2634931"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476" name="Google Shape;476;p66"/>
          <p:cNvSpPr/>
          <p:nvPr/>
        </p:nvSpPr>
        <p:spPr>
          <a:xfrm>
            <a:off x="1557943" y="43500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477" name="Google Shape;477;p66"/>
          <p:cNvSpPr txBox="1"/>
          <p:nvPr/>
        </p:nvSpPr>
        <p:spPr>
          <a:xfrm>
            <a:off x="5003325" y="297125"/>
            <a:ext cx="3786000" cy="45144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EDM/LA Methods</a:t>
            </a:r>
            <a:endParaRPr sz="1800" b="1"/>
          </a:p>
          <a:p>
            <a:pPr marL="0" lvl="0" indent="0" algn="ctr" rtl="0">
              <a:spcBef>
                <a:spcPts val="0"/>
              </a:spcBef>
              <a:spcAft>
                <a:spcPts val="0"/>
              </a:spcAft>
              <a:buNone/>
            </a:pPr>
            <a:r>
              <a:rPr lang="en" sz="1800" b="1"/>
              <a:t>(Baker &amp; Siemens + Wise)</a:t>
            </a:r>
            <a:endParaRPr sz="1800"/>
          </a:p>
          <a:p>
            <a:pPr marL="457200" lvl="0" indent="-330200" algn="l" rtl="0">
              <a:lnSpc>
                <a:spcPct val="115000"/>
              </a:lnSpc>
              <a:spcBef>
                <a:spcPts val="0"/>
              </a:spcBef>
              <a:spcAft>
                <a:spcPts val="0"/>
              </a:spcAft>
              <a:buSzPts val="1600"/>
              <a:buChar char="●"/>
            </a:pPr>
            <a:r>
              <a:rPr lang="en" sz="1600"/>
              <a:t>Prediction</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Classification, Regression, Latent Knowledge</a:t>
            </a:r>
            <a:endParaRPr>
              <a:solidFill>
                <a:srgbClr val="999999"/>
              </a:solidFill>
            </a:endParaRPr>
          </a:p>
          <a:p>
            <a:pPr marL="457200" lvl="0" indent="-330200" algn="l" rtl="0">
              <a:lnSpc>
                <a:spcPct val="115000"/>
              </a:lnSpc>
              <a:spcBef>
                <a:spcPts val="0"/>
              </a:spcBef>
              <a:spcAft>
                <a:spcPts val="0"/>
              </a:spcAft>
              <a:buSzPts val="1600"/>
              <a:buChar char="●"/>
            </a:pPr>
            <a:r>
              <a:rPr lang="en" sz="1600"/>
              <a:t>Structure Discovery</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Clustering, Factor Analysis, Latent Class, SEM, Domain Structure</a:t>
            </a:r>
            <a:endParaRPr>
              <a:solidFill>
                <a:srgbClr val="999999"/>
              </a:solidFill>
            </a:endParaRPr>
          </a:p>
          <a:p>
            <a:pPr marL="457200" lvl="0" indent="-330200" algn="l" rtl="0">
              <a:lnSpc>
                <a:spcPct val="115000"/>
              </a:lnSpc>
              <a:spcBef>
                <a:spcPts val="0"/>
              </a:spcBef>
              <a:spcAft>
                <a:spcPts val="0"/>
              </a:spcAft>
              <a:buSzPts val="1600"/>
              <a:buChar char="●"/>
            </a:pPr>
            <a:r>
              <a:rPr lang="en" sz="1600"/>
              <a:t>Relationship Mining</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Correlation, Association Rules, Sequential Patterns, Network</a:t>
            </a:r>
            <a:endParaRPr>
              <a:solidFill>
                <a:srgbClr val="999999"/>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Distill Data for Humans/ </a:t>
            </a:r>
            <a:r>
              <a:rPr lang="en" sz="1600"/>
              <a:t>Visualization</a:t>
            </a:r>
            <a:endParaRPr sz="1600"/>
          </a:p>
          <a:p>
            <a:pPr marL="457200" lvl="0" indent="-330200" algn="l" rtl="0">
              <a:lnSpc>
                <a:spcPct val="115000"/>
              </a:lnSpc>
              <a:spcBef>
                <a:spcPts val="0"/>
              </a:spcBef>
              <a:spcAft>
                <a:spcPts val="0"/>
              </a:spcAft>
              <a:buClr>
                <a:schemeClr val="dk1"/>
              </a:buClr>
              <a:buSzPts val="1600"/>
              <a:buChar char="●"/>
            </a:pPr>
            <a:r>
              <a:rPr lang="en" sz="1600"/>
              <a:t>Discovery with Models</a:t>
            </a:r>
            <a:endParaRPr sz="1600"/>
          </a:p>
          <a:p>
            <a:pPr marL="457200" lvl="0" indent="-330200" algn="l" rtl="0">
              <a:lnSpc>
                <a:spcPct val="115000"/>
              </a:lnSpc>
              <a:spcBef>
                <a:spcPts val="0"/>
              </a:spcBef>
              <a:spcAft>
                <a:spcPts val="0"/>
              </a:spcAft>
              <a:buSzPts val="1600"/>
              <a:buChar char="●"/>
            </a:pPr>
            <a:r>
              <a:rPr lang="en" sz="1600"/>
              <a:t>Natural Language Processing</a:t>
            </a:r>
            <a:endParaRPr sz="1600"/>
          </a:p>
          <a:p>
            <a:pPr marL="0" lvl="0" indent="0" algn="l" rtl="0">
              <a:spcBef>
                <a:spcPts val="0"/>
              </a:spcBef>
              <a:spcAft>
                <a:spcPts val="0"/>
              </a:spcAft>
              <a:buNone/>
            </a:pP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7"/>
          <p:cNvSpPr/>
          <p:nvPr/>
        </p:nvSpPr>
        <p:spPr>
          <a:xfrm>
            <a:off x="2634922"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83" name="Google Shape;483;p67"/>
          <p:cNvSpPr/>
          <p:nvPr/>
        </p:nvSpPr>
        <p:spPr>
          <a:xfrm>
            <a:off x="472175"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84" name="Google Shape;484;p67"/>
          <p:cNvSpPr/>
          <p:nvPr/>
        </p:nvSpPr>
        <p:spPr>
          <a:xfrm>
            <a:off x="2634918" y="34930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485" name="Google Shape;485;p67"/>
          <p:cNvSpPr/>
          <p:nvPr/>
        </p:nvSpPr>
        <p:spPr>
          <a:xfrm>
            <a:off x="472212" y="3493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486" name="Google Shape;486;p67"/>
          <p:cNvSpPr/>
          <p:nvPr/>
        </p:nvSpPr>
        <p:spPr>
          <a:xfrm>
            <a:off x="2634922"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487" name="Google Shape;487;p67"/>
          <p:cNvSpPr/>
          <p:nvPr/>
        </p:nvSpPr>
        <p:spPr>
          <a:xfrm>
            <a:off x="472175"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488" name="Google Shape;488;p67"/>
          <p:cNvSpPr/>
          <p:nvPr/>
        </p:nvSpPr>
        <p:spPr>
          <a:xfrm>
            <a:off x="472194"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489" name="Google Shape;489;p67"/>
          <p:cNvSpPr/>
          <p:nvPr/>
        </p:nvSpPr>
        <p:spPr>
          <a:xfrm>
            <a:off x="2634931"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490" name="Google Shape;490;p67"/>
          <p:cNvSpPr/>
          <p:nvPr/>
        </p:nvSpPr>
        <p:spPr>
          <a:xfrm>
            <a:off x="1557943" y="43500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491" name="Google Shape;491;p67"/>
          <p:cNvSpPr txBox="1"/>
          <p:nvPr/>
        </p:nvSpPr>
        <p:spPr>
          <a:xfrm>
            <a:off x="5003325" y="297125"/>
            <a:ext cx="3786000" cy="45144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EDM/LA Methods</a:t>
            </a:r>
            <a:endParaRPr sz="1800" b="1"/>
          </a:p>
          <a:p>
            <a:pPr marL="0" lvl="0" indent="0" algn="ctr" rtl="0">
              <a:spcBef>
                <a:spcPts val="0"/>
              </a:spcBef>
              <a:spcAft>
                <a:spcPts val="0"/>
              </a:spcAft>
              <a:buNone/>
            </a:pPr>
            <a:r>
              <a:rPr lang="en" sz="1800" b="1"/>
              <a:t>(Baker &amp; Siemens + Wise)</a:t>
            </a:r>
            <a:endParaRPr sz="1800"/>
          </a:p>
          <a:p>
            <a:pPr marL="457200" lvl="0" indent="-330200" algn="l" rtl="0">
              <a:lnSpc>
                <a:spcPct val="115000"/>
              </a:lnSpc>
              <a:spcBef>
                <a:spcPts val="0"/>
              </a:spcBef>
              <a:spcAft>
                <a:spcPts val="0"/>
              </a:spcAft>
              <a:buSzPts val="1600"/>
              <a:buChar char="●"/>
            </a:pPr>
            <a:r>
              <a:rPr lang="en" sz="1600"/>
              <a:t>Prediction</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Classification, Regression, Latent Knowledge</a:t>
            </a:r>
            <a:endParaRPr>
              <a:solidFill>
                <a:srgbClr val="999999"/>
              </a:solidFill>
            </a:endParaRPr>
          </a:p>
          <a:p>
            <a:pPr marL="457200" lvl="0" indent="-330200" algn="l" rtl="0">
              <a:lnSpc>
                <a:spcPct val="115000"/>
              </a:lnSpc>
              <a:spcBef>
                <a:spcPts val="0"/>
              </a:spcBef>
              <a:spcAft>
                <a:spcPts val="0"/>
              </a:spcAft>
              <a:buSzPts val="1600"/>
              <a:buChar char="●"/>
            </a:pPr>
            <a:r>
              <a:rPr lang="en" sz="1600"/>
              <a:t>Structure Discovery</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Clustering, Factor Analysis, Latent Class, SEM, Domain Structure</a:t>
            </a:r>
            <a:endParaRPr>
              <a:solidFill>
                <a:srgbClr val="999999"/>
              </a:solidFill>
            </a:endParaRPr>
          </a:p>
          <a:p>
            <a:pPr marL="457200" lvl="0" indent="-330200" algn="l" rtl="0">
              <a:lnSpc>
                <a:spcPct val="115000"/>
              </a:lnSpc>
              <a:spcBef>
                <a:spcPts val="0"/>
              </a:spcBef>
              <a:spcAft>
                <a:spcPts val="0"/>
              </a:spcAft>
              <a:buSzPts val="1600"/>
              <a:buChar char="●"/>
            </a:pPr>
            <a:r>
              <a:rPr lang="en" sz="1600"/>
              <a:t>Relationship Mining</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Correlation, Association Rules, Sequential Patterns, Network</a:t>
            </a:r>
            <a:endParaRPr>
              <a:solidFill>
                <a:srgbClr val="999999"/>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Distill Data for Humans/ </a:t>
            </a:r>
            <a:r>
              <a:rPr lang="en" sz="1600"/>
              <a:t>Visualization</a:t>
            </a:r>
            <a:endParaRPr sz="1600"/>
          </a:p>
          <a:p>
            <a:pPr marL="457200" lvl="0" indent="-330200" algn="l" rtl="0">
              <a:lnSpc>
                <a:spcPct val="115000"/>
              </a:lnSpc>
              <a:spcBef>
                <a:spcPts val="0"/>
              </a:spcBef>
              <a:spcAft>
                <a:spcPts val="0"/>
              </a:spcAft>
              <a:buClr>
                <a:schemeClr val="dk1"/>
              </a:buClr>
              <a:buSzPts val="1600"/>
              <a:buChar char="●"/>
            </a:pPr>
            <a:r>
              <a:rPr lang="en" sz="1600"/>
              <a:t>Discovery with Models</a:t>
            </a:r>
            <a:endParaRPr sz="1600"/>
          </a:p>
          <a:p>
            <a:pPr marL="457200" lvl="0" indent="-330200" algn="l" rtl="0">
              <a:lnSpc>
                <a:spcPct val="115000"/>
              </a:lnSpc>
              <a:spcBef>
                <a:spcPts val="0"/>
              </a:spcBef>
              <a:spcAft>
                <a:spcPts val="0"/>
              </a:spcAft>
              <a:buSzPts val="1600"/>
              <a:buChar char="●"/>
            </a:pPr>
            <a:r>
              <a:rPr lang="en" sz="1600"/>
              <a:t>Natural Language Processing</a:t>
            </a:r>
            <a:endParaRPr sz="1600"/>
          </a:p>
          <a:p>
            <a:pPr marL="0" lvl="0" indent="0" algn="l" rtl="0">
              <a:spcBef>
                <a:spcPts val="0"/>
              </a:spcBef>
              <a:spcAft>
                <a:spcPts val="0"/>
              </a:spcAft>
              <a:buNone/>
            </a:pPr>
            <a:endParaRPr sz="1800"/>
          </a:p>
        </p:txBody>
      </p:sp>
      <p:cxnSp>
        <p:nvCxnSpPr>
          <p:cNvPr id="492" name="Google Shape;492;p67"/>
          <p:cNvCxnSpPr/>
          <p:nvPr/>
        </p:nvCxnSpPr>
        <p:spPr>
          <a:xfrm rot="10800000" flipH="1">
            <a:off x="4150275" y="1111700"/>
            <a:ext cx="1006500" cy="479400"/>
          </a:xfrm>
          <a:prstGeom prst="straightConnector1">
            <a:avLst/>
          </a:prstGeom>
          <a:noFill/>
          <a:ln w="38100" cap="flat" cmpd="sng">
            <a:solidFill>
              <a:srgbClr val="00FF00"/>
            </a:solidFill>
            <a:prstDash val="solid"/>
            <a:round/>
            <a:headEnd type="triangle" w="med" len="med"/>
            <a:tailEnd type="triangl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8"/>
          <p:cNvSpPr/>
          <p:nvPr/>
        </p:nvSpPr>
        <p:spPr>
          <a:xfrm>
            <a:off x="2634922"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498" name="Google Shape;498;p68"/>
          <p:cNvSpPr/>
          <p:nvPr/>
        </p:nvSpPr>
        <p:spPr>
          <a:xfrm>
            <a:off x="472175"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499" name="Google Shape;499;p68"/>
          <p:cNvSpPr/>
          <p:nvPr/>
        </p:nvSpPr>
        <p:spPr>
          <a:xfrm>
            <a:off x="2634918" y="34930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500" name="Google Shape;500;p68"/>
          <p:cNvSpPr/>
          <p:nvPr/>
        </p:nvSpPr>
        <p:spPr>
          <a:xfrm>
            <a:off x="472212" y="3493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501" name="Google Shape;501;p68"/>
          <p:cNvSpPr/>
          <p:nvPr/>
        </p:nvSpPr>
        <p:spPr>
          <a:xfrm>
            <a:off x="2634922"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502" name="Google Shape;502;p68"/>
          <p:cNvSpPr/>
          <p:nvPr/>
        </p:nvSpPr>
        <p:spPr>
          <a:xfrm>
            <a:off x="472175"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503" name="Google Shape;503;p68"/>
          <p:cNvSpPr/>
          <p:nvPr/>
        </p:nvSpPr>
        <p:spPr>
          <a:xfrm>
            <a:off x="472194"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504" name="Google Shape;504;p68"/>
          <p:cNvSpPr/>
          <p:nvPr/>
        </p:nvSpPr>
        <p:spPr>
          <a:xfrm>
            <a:off x="2634931"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505" name="Google Shape;505;p68"/>
          <p:cNvSpPr/>
          <p:nvPr/>
        </p:nvSpPr>
        <p:spPr>
          <a:xfrm>
            <a:off x="1557943" y="43500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506" name="Google Shape;506;p68"/>
          <p:cNvSpPr txBox="1"/>
          <p:nvPr/>
        </p:nvSpPr>
        <p:spPr>
          <a:xfrm>
            <a:off x="5003325" y="297125"/>
            <a:ext cx="3786000" cy="45144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EDM/LA Methods</a:t>
            </a:r>
            <a:endParaRPr sz="1800" b="1"/>
          </a:p>
          <a:p>
            <a:pPr marL="0" lvl="0" indent="0" algn="ctr" rtl="0">
              <a:spcBef>
                <a:spcPts val="0"/>
              </a:spcBef>
              <a:spcAft>
                <a:spcPts val="0"/>
              </a:spcAft>
              <a:buNone/>
            </a:pPr>
            <a:r>
              <a:rPr lang="en" sz="1800" b="1"/>
              <a:t>(Baker &amp; Siemens + Wise)</a:t>
            </a:r>
            <a:endParaRPr sz="1800"/>
          </a:p>
          <a:p>
            <a:pPr marL="457200" lvl="0" indent="-330200" algn="l" rtl="0">
              <a:lnSpc>
                <a:spcPct val="115000"/>
              </a:lnSpc>
              <a:spcBef>
                <a:spcPts val="0"/>
              </a:spcBef>
              <a:spcAft>
                <a:spcPts val="0"/>
              </a:spcAft>
              <a:buSzPts val="1600"/>
              <a:buChar char="●"/>
            </a:pPr>
            <a:r>
              <a:rPr lang="en" sz="1600"/>
              <a:t>Prediction</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Classification, Regression, Latent Knowledge</a:t>
            </a:r>
            <a:endParaRPr>
              <a:solidFill>
                <a:srgbClr val="999999"/>
              </a:solidFill>
            </a:endParaRPr>
          </a:p>
          <a:p>
            <a:pPr marL="457200" lvl="0" indent="-330200" algn="l" rtl="0">
              <a:lnSpc>
                <a:spcPct val="115000"/>
              </a:lnSpc>
              <a:spcBef>
                <a:spcPts val="0"/>
              </a:spcBef>
              <a:spcAft>
                <a:spcPts val="0"/>
              </a:spcAft>
              <a:buSzPts val="1600"/>
              <a:buChar char="●"/>
            </a:pPr>
            <a:r>
              <a:rPr lang="en" sz="1600"/>
              <a:t>Structure Discovery</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Clustering, Factor Analysis, Latent Class, SEM, Domain Structure</a:t>
            </a:r>
            <a:endParaRPr>
              <a:solidFill>
                <a:srgbClr val="999999"/>
              </a:solidFill>
            </a:endParaRPr>
          </a:p>
          <a:p>
            <a:pPr marL="457200" lvl="0" indent="-330200" algn="l" rtl="0">
              <a:lnSpc>
                <a:spcPct val="115000"/>
              </a:lnSpc>
              <a:spcBef>
                <a:spcPts val="0"/>
              </a:spcBef>
              <a:spcAft>
                <a:spcPts val="0"/>
              </a:spcAft>
              <a:buSzPts val="1600"/>
              <a:buChar char="●"/>
            </a:pPr>
            <a:r>
              <a:rPr lang="en" sz="1600"/>
              <a:t>Relationship Mining</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Correlation, Association Rules, Sequential Patterns, Network</a:t>
            </a:r>
            <a:endParaRPr>
              <a:solidFill>
                <a:srgbClr val="999999"/>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Distill Data for Humans/ </a:t>
            </a:r>
            <a:r>
              <a:rPr lang="en" sz="1600"/>
              <a:t>Visualization</a:t>
            </a:r>
            <a:endParaRPr sz="1600"/>
          </a:p>
          <a:p>
            <a:pPr marL="457200" lvl="0" indent="-330200" algn="l" rtl="0">
              <a:lnSpc>
                <a:spcPct val="115000"/>
              </a:lnSpc>
              <a:spcBef>
                <a:spcPts val="0"/>
              </a:spcBef>
              <a:spcAft>
                <a:spcPts val="0"/>
              </a:spcAft>
              <a:buClr>
                <a:schemeClr val="dk1"/>
              </a:buClr>
              <a:buSzPts val="1600"/>
              <a:buChar char="●"/>
            </a:pPr>
            <a:r>
              <a:rPr lang="en" sz="1600"/>
              <a:t>Discovery with Models</a:t>
            </a:r>
            <a:endParaRPr sz="1600"/>
          </a:p>
          <a:p>
            <a:pPr marL="457200" lvl="0" indent="-330200" algn="l" rtl="0">
              <a:lnSpc>
                <a:spcPct val="115000"/>
              </a:lnSpc>
              <a:spcBef>
                <a:spcPts val="0"/>
              </a:spcBef>
              <a:spcAft>
                <a:spcPts val="0"/>
              </a:spcAft>
              <a:buSzPts val="1600"/>
              <a:buChar char="●"/>
            </a:pPr>
            <a:r>
              <a:rPr lang="en" sz="1600"/>
              <a:t>Natural Language Processing</a:t>
            </a:r>
            <a:endParaRPr sz="1600"/>
          </a:p>
          <a:p>
            <a:pPr marL="0" lvl="0" indent="0" algn="l" rtl="0">
              <a:spcBef>
                <a:spcPts val="0"/>
              </a:spcBef>
              <a:spcAft>
                <a:spcPts val="0"/>
              </a:spcAft>
              <a:buNone/>
            </a:pPr>
            <a:endParaRPr sz="1800"/>
          </a:p>
        </p:txBody>
      </p:sp>
      <p:cxnSp>
        <p:nvCxnSpPr>
          <p:cNvPr id="507" name="Google Shape;507;p68"/>
          <p:cNvCxnSpPr/>
          <p:nvPr/>
        </p:nvCxnSpPr>
        <p:spPr>
          <a:xfrm rot="10800000" flipH="1">
            <a:off x="4150275" y="1111700"/>
            <a:ext cx="1006500" cy="479400"/>
          </a:xfrm>
          <a:prstGeom prst="straightConnector1">
            <a:avLst/>
          </a:prstGeom>
          <a:noFill/>
          <a:ln w="38100" cap="flat" cmpd="sng">
            <a:solidFill>
              <a:srgbClr val="00FF00"/>
            </a:solidFill>
            <a:prstDash val="solid"/>
            <a:round/>
            <a:headEnd type="triangle" w="med" len="med"/>
            <a:tailEnd type="triangle" w="med" len="med"/>
          </a:ln>
        </p:spPr>
      </p:cxnSp>
      <p:cxnSp>
        <p:nvCxnSpPr>
          <p:cNvPr id="508" name="Google Shape;508;p68"/>
          <p:cNvCxnSpPr/>
          <p:nvPr/>
        </p:nvCxnSpPr>
        <p:spPr>
          <a:xfrm rot="10800000" flipH="1">
            <a:off x="3132863" y="3709475"/>
            <a:ext cx="1956600" cy="832800"/>
          </a:xfrm>
          <a:prstGeom prst="straightConnector1">
            <a:avLst/>
          </a:prstGeom>
          <a:noFill/>
          <a:ln w="38100" cap="flat" cmpd="sng">
            <a:solidFill>
              <a:srgbClr val="00FF00"/>
            </a:solidFill>
            <a:prstDash val="solid"/>
            <a:round/>
            <a:headEnd type="triangle" w="med" len="med"/>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9"/>
          <p:cNvSpPr/>
          <p:nvPr/>
        </p:nvSpPr>
        <p:spPr>
          <a:xfrm>
            <a:off x="2634922"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Student Data Warehouses</a:t>
            </a:r>
            <a:endParaRPr/>
          </a:p>
        </p:txBody>
      </p:sp>
      <p:sp>
        <p:nvSpPr>
          <p:cNvPr id="514" name="Google Shape;514;p69"/>
          <p:cNvSpPr/>
          <p:nvPr/>
        </p:nvSpPr>
        <p:spPr>
          <a:xfrm>
            <a:off x="472175"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SIS / LMS</a:t>
            </a:r>
            <a:endParaRPr/>
          </a:p>
        </p:txBody>
      </p:sp>
      <p:sp>
        <p:nvSpPr>
          <p:cNvPr id="515" name="Google Shape;515;p69"/>
          <p:cNvSpPr/>
          <p:nvPr/>
        </p:nvSpPr>
        <p:spPr>
          <a:xfrm>
            <a:off x="2634918" y="34930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Predictive</a:t>
            </a:r>
            <a:endParaRPr/>
          </a:p>
          <a:p>
            <a:pPr marL="0" lvl="0" indent="0" algn="ctr" rtl="0">
              <a:spcBef>
                <a:spcPts val="0"/>
              </a:spcBef>
              <a:spcAft>
                <a:spcPts val="0"/>
              </a:spcAft>
              <a:buNone/>
            </a:pPr>
            <a:r>
              <a:rPr lang="en"/>
              <a:t>Analytics</a:t>
            </a:r>
            <a:endParaRPr/>
          </a:p>
        </p:txBody>
      </p:sp>
      <p:sp>
        <p:nvSpPr>
          <p:cNvPr id="516" name="Google Shape;516;p69"/>
          <p:cNvSpPr/>
          <p:nvPr/>
        </p:nvSpPr>
        <p:spPr>
          <a:xfrm>
            <a:off x="472212" y="34931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Instructional Technology</a:t>
            </a:r>
            <a:endParaRPr/>
          </a:p>
        </p:txBody>
      </p:sp>
      <p:sp>
        <p:nvSpPr>
          <p:cNvPr id="517" name="Google Shape;517;p69"/>
          <p:cNvSpPr/>
          <p:nvPr/>
        </p:nvSpPr>
        <p:spPr>
          <a:xfrm>
            <a:off x="2634922" y="341900"/>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Assessment Systems</a:t>
            </a:r>
            <a:endParaRPr/>
          </a:p>
        </p:txBody>
      </p:sp>
      <p:sp>
        <p:nvSpPr>
          <p:cNvPr id="518" name="Google Shape;518;p69"/>
          <p:cNvSpPr/>
          <p:nvPr/>
        </p:nvSpPr>
        <p:spPr>
          <a:xfrm>
            <a:off x="472175" y="1392297"/>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Behavior and SEL</a:t>
            </a:r>
            <a:endParaRPr/>
          </a:p>
        </p:txBody>
      </p:sp>
      <p:sp>
        <p:nvSpPr>
          <p:cNvPr id="519" name="Google Shape;519;p69"/>
          <p:cNvSpPr/>
          <p:nvPr/>
        </p:nvSpPr>
        <p:spPr>
          <a:xfrm>
            <a:off x="472194"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 Accountability</a:t>
            </a:r>
            <a:endParaRPr/>
          </a:p>
        </p:txBody>
      </p:sp>
      <p:sp>
        <p:nvSpPr>
          <p:cNvPr id="520" name="Google Shape;520;p69"/>
          <p:cNvSpPr/>
          <p:nvPr/>
        </p:nvSpPr>
        <p:spPr>
          <a:xfrm>
            <a:off x="2634931" y="24426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Teacher Observations</a:t>
            </a:r>
            <a:endParaRPr/>
          </a:p>
        </p:txBody>
      </p:sp>
      <p:sp>
        <p:nvSpPr>
          <p:cNvPr id="521" name="Google Shape;521;p69"/>
          <p:cNvSpPr/>
          <p:nvPr/>
        </p:nvSpPr>
        <p:spPr>
          <a:xfrm>
            <a:off x="1557943" y="4350095"/>
            <a:ext cx="1796700" cy="70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Class Observations</a:t>
            </a:r>
            <a:endParaRPr/>
          </a:p>
        </p:txBody>
      </p:sp>
      <p:sp>
        <p:nvSpPr>
          <p:cNvPr id="522" name="Google Shape;522;p69"/>
          <p:cNvSpPr txBox="1"/>
          <p:nvPr/>
        </p:nvSpPr>
        <p:spPr>
          <a:xfrm>
            <a:off x="5003325" y="297125"/>
            <a:ext cx="3786000" cy="45144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EDM/LA Methods</a:t>
            </a:r>
            <a:endParaRPr sz="1800" b="1"/>
          </a:p>
          <a:p>
            <a:pPr marL="0" lvl="0" indent="0" algn="ctr" rtl="0">
              <a:spcBef>
                <a:spcPts val="0"/>
              </a:spcBef>
              <a:spcAft>
                <a:spcPts val="0"/>
              </a:spcAft>
              <a:buNone/>
            </a:pPr>
            <a:r>
              <a:rPr lang="en" sz="1800" b="1"/>
              <a:t>(Baker &amp; Siemens + Wise)</a:t>
            </a:r>
            <a:endParaRPr sz="1800"/>
          </a:p>
          <a:p>
            <a:pPr marL="457200" lvl="0" indent="-330200" algn="l" rtl="0">
              <a:lnSpc>
                <a:spcPct val="115000"/>
              </a:lnSpc>
              <a:spcBef>
                <a:spcPts val="0"/>
              </a:spcBef>
              <a:spcAft>
                <a:spcPts val="0"/>
              </a:spcAft>
              <a:buSzPts val="1600"/>
              <a:buChar char="●"/>
            </a:pPr>
            <a:r>
              <a:rPr lang="en" sz="1600"/>
              <a:t>Prediction</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Classification, Regression, Latent Knowledge</a:t>
            </a:r>
            <a:endParaRPr>
              <a:solidFill>
                <a:srgbClr val="999999"/>
              </a:solidFill>
            </a:endParaRPr>
          </a:p>
          <a:p>
            <a:pPr marL="457200" lvl="0" indent="-330200" algn="l" rtl="0">
              <a:lnSpc>
                <a:spcPct val="115000"/>
              </a:lnSpc>
              <a:spcBef>
                <a:spcPts val="0"/>
              </a:spcBef>
              <a:spcAft>
                <a:spcPts val="0"/>
              </a:spcAft>
              <a:buSzPts val="1600"/>
              <a:buChar char="●"/>
            </a:pPr>
            <a:r>
              <a:rPr lang="en" sz="1600"/>
              <a:t>Structure Discovery</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Clustering, Factor Analysis, Latent Class, SEM, Domain Structure</a:t>
            </a:r>
            <a:endParaRPr>
              <a:solidFill>
                <a:srgbClr val="999999"/>
              </a:solidFill>
            </a:endParaRPr>
          </a:p>
          <a:p>
            <a:pPr marL="457200" lvl="0" indent="-330200" algn="l" rtl="0">
              <a:lnSpc>
                <a:spcPct val="115000"/>
              </a:lnSpc>
              <a:spcBef>
                <a:spcPts val="0"/>
              </a:spcBef>
              <a:spcAft>
                <a:spcPts val="0"/>
              </a:spcAft>
              <a:buSzPts val="1600"/>
              <a:buChar char="●"/>
            </a:pPr>
            <a:r>
              <a:rPr lang="en" sz="1600"/>
              <a:t>Relationship Mining</a:t>
            </a:r>
            <a:endParaRPr sz="1600"/>
          </a:p>
          <a:p>
            <a:pPr marL="914400" lvl="1" indent="-317500" algn="l" rtl="0">
              <a:lnSpc>
                <a:spcPct val="115000"/>
              </a:lnSpc>
              <a:spcBef>
                <a:spcPts val="0"/>
              </a:spcBef>
              <a:spcAft>
                <a:spcPts val="0"/>
              </a:spcAft>
              <a:buClr>
                <a:srgbClr val="999999"/>
              </a:buClr>
              <a:buSzPts val="1400"/>
              <a:buChar char="○"/>
            </a:pPr>
            <a:r>
              <a:rPr lang="en">
                <a:solidFill>
                  <a:srgbClr val="999999"/>
                </a:solidFill>
              </a:rPr>
              <a:t>Correlation, Association Rules, Sequential Patterns, Network</a:t>
            </a:r>
            <a:endParaRPr>
              <a:solidFill>
                <a:srgbClr val="999999"/>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Distill Data for Humans/ </a:t>
            </a:r>
            <a:r>
              <a:rPr lang="en" sz="1600"/>
              <a:t>Visualization</a:t>
            </a:r>
            <a:endParaRPr sz="1600"/>
          </a:p>
          <a:p>
            <a:pPr marL="457200" lvl="0" indent="-330200" algn="l" rtl="0">
              <a:lnSpc>
                <a:spcPct val="115000"/>
              </a:lnSpc>
              <a:spcBef>
                <a:spcPts val="0"/>
              </a:spcBef>
              <a:spcAft>
                <a:spcPts val="0"/>
              </a:spcAft>
              <a:buClr>
                <a:schemeClr val="dk1"/>
              </a:buClr>
              <a:buSzPts val="1600"/>
              <a:buChar char="●"/>
            </a:pPr>
            <a:r>
              <a:rPr lang="en" sz="1600"/>
              <a:t>Discovery with Models</a:t>
            </a:r>
            <a:endParaRPr sz="1600"/>
          </a:p>
          <a:p>
            <a:pPr marL="457200" lvl="0" indent="-330200" algn="l" rtl="0">
              <a:lnSpc>
                <a:spcPct val="115000"/>
              </a:lnSpc>
              <a:spcBef>
                <a:spcPts val="0"/>
              </a:spcBef>
              <a:spcAft>
                <a:spcPts val="0"/>
              </a:spcAft>
              <a:buSzPts val="1600"/>
              <a:buChar char="●"/>
            </a:pPr>
            <a:r>
              <a:rPr lang="en" sz="1600"/>
              <a:t>Natural Language Processing</a:t>
            </a:r>
            <a:endParaRPr sz="1600"/>
          </a:p>
          <a:p>
            <a:pPr marL="0" lvl="0" indent="0" algn="l" rtl="0">
              <a:spcBef>
                <a:spcPts val="0"/>
              </a:spcBef>
              <a:spcAft>
                <a:spcPts val="0"/>
              </a:spcAft>
              <a:buNone/>
            </a:pPr>
            <a:endParaRPr sz="1800"/>
          </a:p>
        </p:txBody>
      </p:sp>
      <p:cxnSp>
        <p:nvCxnSpPr>
          <p:cNvPr id="523" name="Google Shape;523;p69"/>
          <p:cNvCxnSpPr/>
          <p:nvPr/>
        </p:nvCxnSpPr>
        <p:spPr>
          <a:xfrm rot="10800000" flipH="1">
            <a:off x="4150275" y="1111700"/>
            <a:ext cx="1006500" cy="479400"/>
          </a:xfrm>
          <a:prstGeom prst="straightConnector1">
            <a:avLst/>
          </a:prstGeom>
          <a:noFill/>
          <a:ln w="38100" cap="flat" cmpd="sng">
            <a:solidFill>
              <a:srgbClr val="00FF00"/>
            </a:solidFill>
            <a:prstDash val="solid"/>
            <a:round/>
            <a:headEnd type="triangle" w="med" len="med"/>
            <a:tailEnd type="triangle" w="med" len="med"/>
          </a:ln>
        </p:spPr>
      </p:cxnSp>
      <p:cxnSp>
        <p:nvCxnSpPr>
          <p:cNvPr id="524" name="Google Shape;524;p69"/>
          <p:cNvCxnSpPr/>
          <p:nvPr/>
        </p:nvCxnSpPr>
        <p:spPr>
          <a:xfrm rot="10800000" flipH="1">
            <a:off x="3132863" y="3709475"/>
            <a:ext cx="1956600" cy="832800"/>
          </a:xfrm>
          <a:prstGeom prst="straightConnector1">
            <a:avLst/>
          </a:prstGeom>
          <a:noFill/>
          <a:ln w="38100" cap="flat" cmpd="sng">
            <a:solidFill>
              <a:srgbClr val="00FF00"/>
            </a:solidFill>
            <a:prstDash val="solid"/>
            <a:round/>
            <a:headEnd type="triangle" w="med" len="med"/>
            <a:tailEnd type="triangle" w="med" len="med"/>
          </a:ln>
        </p:spPr>
      </p:cxnSp>
      <p:cxnSp>
        <p:nvCxnSpPr>
          <p:cNvPr id="525" name="Google Shape;525;p69"/>
          <p:cNvCxnSpPr/>
          <p:nvPr/>
        </p:nvCxnSpPr>
        <p:spPr>
          <a:xfrm rot="10800000">
            <a:off x="2108681" y="738045"/>
            <a:ext cx="19200" cy="1111800"/>
          </a:xfrm>
          <a:prstGeom prst="straightConnector1">
            <a:avLst/>
          </a:prstGeom>
          <a:noFill/>
          <a:ln w="38100" cap="flat" cmpd="sng">
            <a:solidFill>
              <a:srgbClr val="00FF00"/>
            </a:solidFill>
            <a:prstDash val="solid"/>
            <a:round/>
            <a:headEnd type="triangle" w="med" len="med"/>
            <a:tailEnd type="triangle" w="med" len="med"/>
          </a:ln>
        </p:spPr>
      </p:cxnSp>
      <p:cxnSp>
        <p:nvCxnSpPr>
          <p:cNvPr id="526" name="Google Shape;526;p69"/>
          <p:cNvCxnSpPr/>
          <p:nvPr/>
        </p:nvCxnSpPr>
        <p:spPr>
          <a:xfrm>
            <a:off x="2127850" y="1361050"/>
            <a:ext cx="3067200" cy="1514400"/>
          </a:xfrm>
          <a:prstGeom prst="straightConnector1">
            <a:avLst/>
          </a:prstGeom>
          <a:noFill/>
          <a:ln w="38100" cap="flat" cmpd="sng">
            <a:solidFill>
              <a:srgbClr val="00FF00"/>
            </a:solidFill>
            <a:prstDash val="solid"/>
            <a:round/>
            <a:headEnd type="none" w="med" len="med"/>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Sort your ideas</a:t>
            </a:r>
            <a:endParaRPr/>
          </a:p>
        </p:txBody>
      </p:sp>
      <p:sp>
        <p:nvSpPr>
          <p:cNvPr id="532" name="Google Shape;532;p70"/>
          <p:cNvSpPr/>
          <p:nvPr/>
        </p:nvSpPr>
        <p:spPr>
          <a:xfrm>
            <a:off x="1394325" y="30675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457200" algn="r" rtl="0">
              <a:spcBef>
                <a:spcPts val="0"/>
              </a:spcBef>
              <a:spcAft>
                <a:spcPts val="0"/>
              </a:spcAft>
              <a:buNone/>
            </a:pPr>
            <a:r>
              <a:rPr lang="en"/>
              <a:t>Least Important (on bottom)</a:t>
            </a:r>
            <a:endParaRPr/>
          </a:p>
        </p:txBody>
      </p:sp>
      <p:sp>
        <p:nvSpPr>
          <p:cNvPr id="533" name="Google Shape;533;p70"/>
          <p:cNvSpPr/>
          <p:nvPr/>
        </p:nvSpPr>
        <p:spPr>
          <a:xfrm>
            <a:off x="1157825" y="255690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0"/>
          <p:cNvSpPr/>
          <p:nvPr/>
        </p:nvSpPr>
        <p:spPr>
          <a:xfrm>
            <a:off x="957950" y="22128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0"/>
          <p:cNvSpPr/>
          <p:nvPr/>
        </p:nvSpPr>
        <p:spPr>
          <a:xfrm>
            <a:off x="750750" y="184420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0"/>
          <p:cNvSpPr/>
          <p:nvPr/>
        </p:nvSpPr>
        <p:spPr>
          <a:xfrm>
            <a:off x="471825" y="14628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0"/>
          <p:cNvSpPr/>
          <p:nvPr/>
        </p:nvSpPr>
        <p:spPr>
          <a:xfrm>
            <a:off x="311700" y="1187625"/>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Most Important Idea</a:t>
            </a:r>
            <a:endParaRPr/>
          </a:p>
          <a:p>
            <a:pPr marL="0" lvl="0" indent="0" algn="l" rtl="0">
              <a:spcBef>
                <a:spcPts val="0"/>
              </a:spcBef>
              <a:spcAft>
                <a:spcPts val="0"/>
              </a:spcAft>
              <a:buNone/>
            </a:pPr>
            <a:r>
              <a:rPr lang="en"/>
              <a:t>(On top)</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 with a Partner</a:t>
            </a:r>
            <a:endParaRPr/>
          </a:p>
        </p:txBody>
      </p:sp>
      <p:grpSp>
        <p:nvGrpSpPr>
          <p:cNvPr id="543" name="Google Shape;543;p71"/>
          <p:cNvGrpSpPr/>
          <p:nvPr/>
        </p:nvGrpSpPr>
        <p:grpSpPr>
          <a:xfrm>
            <a:off x="311700" y="1187625"/>
            <a:ext cx="3064125" cy="2812025"/>
            <a:chOff x="311700" y="1187625"/>
            <a:chExt cx="3064125" cy="2812025"/>
          </a:xfrm>
        </p:grpSpPr>
        <p:sp>
          <p:nvSpPr>
            <p:cNvPr id="544" name="Google Shape;544;p71"/>
            <p:cNvSpPr/>
            <p:nvPr/>
          </p:nvSpPr>
          <p:spPr>
            <a:xfrm>
              <a:off x="1394325" y="30675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457200" algn="r" rtl="0">
                <a:spcBef>
                  <a:spcPts val="0"/>
                </a:spcBef>
                <a:spcAft>
                  <a:spcPts val="0"/>
                </a:spcAft>
                <a:buNone/>
              </a:pPr>
              <a:r>
                <a:rPr lang="en"/>
                <a:t>Least Important (on bottom)</a:t>
              </a:r>
              <a:endParaRPr/>
            </a:p>
          </p:txBody>
        </p:sp>
        <p:sp>
          <p:nvSpPr>
            <p:cNvPr id="545" name="Google Shape;545;p71"/>
            <p:cNvSpPr/>
            <p:nvPr/>
          </p:nvSpPr>
          <p:spPr>
            <a:xfrm>
              <a:off x="1157825" y="255690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1"/>
            <p:cNvSpPr/>
            <p:nvPr/>
          </p:nvSpPr>
          <p:spPr>
            <a:xfrm>
              <a:off x="957950" y="22128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1"/>
            <p:cNvSpPr/>
            <p:nvPr/>
          </p:nvSpPr>
          <p:spPr>
            <a:xfrm>
              <a:off x="750750" y="184420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1"/>
            <p:cNvSpPr/>
            <p:nvPr/>
          </p:nvSpPr>
          <p:spPr>
            <a:xfrm>
              <a:off x="471825" y="14628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1"/>
            <p:cNvSpPr/>
            <p:nvPr/>
          </p:nvSpPr>
          <p:spPr>
            <a:xfrm>
              <a:off x="311700" y="1187625"/>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Most Important Idea</a:t>
              </a:r>
              <a:endParaRPr/>
            </a:p>
            <a:p>
              <a:pPr marL="0" lvl="0" indent="0" algn="l" rtl="0">
                <a:spcBef>
                  <a:spcPts val="0"/>
                </a:spcBef>
                <a:spcAft>
                  <a:spcPts val="0"/>
                </a:spcAft>
                <a:buNone/>
              </a:pPr>
              <a:r>
                <a:rPr lang="en"/>
                <a:t>(On top)</a:t>
              </a:r>
              <a:endParaRPr/>
            </a:p>
          </p:txBody>
        </p:sp>
      </p:grpSp>
      <p:grpSp>
        <p:nvGrpSpPr>
          <p:cNvPr id="550" name="Google Shape;550;p71"/>
          <p:cNvGrpSpPr/>
          <p:nvPr/>
        </p:nvGrpSpPr>
        <p:grpSpPr>
          <a:xfrm>
            <a:off x="5395700" y="1165738"/>
            <a:ext cx="3064125" cy="2812025"/>
            <a:chOff x="311700" y="1187625"/>
            <a:chExt cx="3064125" cy="2812025"/>
          </a:xfrm>
        </p:grpSpPr>
        <p:sp>
          <p:nvSpPr>
            <p:cNvPr id="551" name="Google Shape;551;p71"/>
            <p:cNvSpPr/>
            <p:nvPr/>
          </p:nvSpPr>
          <p:spPr>
            <a:xfrm>
              <a:off x="1394325" y="30675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457200" algn="r" rtl="0">
                <a:spcBef>
                  <a:spcPts val="0"/>
                </a:spcBef>
                <a:spcAft>
                  <a:spcPts val="0"/>
                </a:spcAft>
                <a:buNone/>
              </a:pPr>
              <a:r>
                <a:rPr lang="en"/>
                <a:t>Least Important (on bottom)</a:t>
              </a:r>
              <a:endParaRPr/>
            </a:p>
          </p:txBody>
        </p:sp>
        <p:sp>
          <p:nvSpPr>
            <p:cNvPr id="552" name="Google Shape;552;p71"/>
            <p:cNvSpPr/>
            <p:nvPr/>
          </p:nvSpPr>
          <p:spPr>
            <a:xfrm>
              <a:off x="1157825" y="255690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1"/>
            <p:cNvSpPr/>
            <p:nvPr/>
          </p:nvSpPr>
          <p:spPr>
            <a:xfrm>
              <a:off x="957950" y="22128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1"/>
            <p:cNvSpPr/>
            <p:nvPr/>
          </p:nvSpPr>
          <p:spPr>
            <a:xfrm>
              <a:off x="750750" y="184420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1"/>
            <p:cNvSpPr/>
            <p:nvPr/>
          </p:nvSpPr>
          <p:spPr>
            <a:xfrm>
              <a:off x="471825" y="1462850"/>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1"/>
            <p:cNvSpPr/>
            <p:nvPr/>
          </p:nvSpPr>
          <p:spPr>
            <a:xfrm>
              <a:off x="311700" y="1187625"/>
              <a:ext cx="1981500" cy="93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Most Important Idea</a:t>
              </a:r>
              <a:endParaRPr/>
            </a:p>
            <a:p>
              <a:pPr marL="0" lvl="0" indent="0" algn="l" rtl="0">
                <a:spcBef>
                  <a:spcPts val="0"/>
                </a:spcBef>
                <a:spcAft>
                  <a:spcPts val="0"/>
                </a:spcAft>
                <a:buNone/>
              </a:pPr>
              <a:r>
                <a:rPr lang="en"/>
                <a:t>(On top)</a:t>
              </a:r>
              <a:endParaRPr/>
            </a:p>
          </p:txBody>
        </p:sp>
      </p:grpSp>
      <p:cxnSp>
        <p:nvCxnSpPr>
          <p:cNvPr id="557" name="Google Shape;557;p71"/>
          <p:cNvCxnSpPr/>
          <p:nvPr/>
        </p:nvCxnSpPr>
        <p:spPr>
          <a:xfrm>
            <a:off x="3441850" y="2531850"/>
            <a:ext cx="1797900" cy="0"/>
          </a:xfrm>
          <a:prstGeom prst="straightConnector1">
            <a:avLst/>
          </a:prstGeom>
          <a:noFill/>
          <a:ln w="76200" cap="flat" cmpd="sng">
            <a:solidFill>
              <a:schemeClr val="dk2"/>
            </a:solidFill>
            <a:prstDash val="solid"/>
            <a:round/>
            <a:headEnd type="triangl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4" name="Google Shape;84;p18"/>
          <p:cNvPicPr preferRelativeResize="0"/>
          <p:nvPr/>
        </p:nvPicPr>
        <p:blipFill>
          <a:blip r:embed="rId3">
            <a:alphaModFix/>
          </a:blip>
          <a:stretch>
            <a:fillRect/>
          </a:stretch>
        </p:blipFill>
        <p:spPr>
          <a:xfrm>
            <a:off x="394850" y="192537"/>
            <a:ext cx="3432451" cy="4758424"/>
          </a:xfrm>
          <a:prstGeom prst="rect">
            <a:avLst/>
          </a:prstGeom>
          <a:noFill/>
          <a:ln>
            <a:noFill/>
          </a:ln>
        </p:spPr>
      </p:pic>
      <p:pic>
        <p:nvPicPr>
          <p:cNvPr id="85" name="Google Shape;85;p18"/>
          <p:cNvPicPr preferRelativeResize="0"/>
          <p:nvPr/>
        </p:nvPicPr>
        <p:blipFill>
          <a:blip r:embed="rId4">
            <a:alphaModFix/>
          </a:blip>
          <a:stretch>
            <a:fillRect/>
          </a:stretch>
        </p:blipFill>
        <p:spPr>
          <a:xfrm>
            <a:off x="3827301" y="548925"/>
            <a:ext cx="5011900" cy="374221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Collect Cards with Binder Clips</a:t>
            </a:r>
            <a:endParaRPr/>
          </a:p>
        </p:txBody>
      </p:sp>
      <p:sp>
        <p:nvSpPr>
          <p:cNvPr id="563" name="Google Shape;563;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will type up these ideas and share back with the class.</a:t>
            </a:r>
            <a:endParaRPr/>
          </a:p>
          <a:p>
            <a:pPr marL="0" lvl="0" indent="0" algn="l" rtl="0">
              <a:spcBef>
                <a:spcPts val="1600"/>
              </a:spcBef>
              <a:spcAft>
                <a:spcPts val="160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Questions?</a:t>
            </a:r>
            <a:endParaRPr/>
          </a:p>
        </p:txBody>
      </p:sp>
      <p:sp>
        <p:nvSpPr>
          <p:cNvPr id="569" name="Google Shape;569;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5" name="Google Shape;575;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a:solidFill>
                  <a:srgbClr val="000000"/>
                </a:solidFill>
              </a:rPr>
              <a:t>THANK YOU!!</a:t>
            </a:r>
            <a:endParaRPr sz="600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 Logistics?</a:t>
            </a:r>
            <a:endParaRPr/>
          </a:p>
        </p:txBody>
      </p:sp>
      <p:sp>
        <p:nvSpPr>
          <p:cNvPr id="581" name="Google Shape;581;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Extra Slides</a:t>
            </a:r>
            <a:endParaRPr/>
          </a:p>
        </p:txBody>
      </p:sp>
      <p:sp>
        <p:nvSpPr>
          <p:cNvPr id="587" name="Google Shape;587;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know what’s working?</a:t>
            </a:r>
            <a:endParaRPr/>
          </a:p>
        </p:txBody>
      </p:sp>
      <p:sp>
        <p:nvSpPr>
          <p:cNvPr id="593" name="Google Shape;593;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borrow an info viz framework for validation. . .</a:t>
            </a:r>
            <a:endParaRPr/>
          </a:p>
        </p:txBody>
      </p:sp>
      <p:sp>
        <p:nvSpPr>
          <p:cNvPr id="599" name="Google Shape;599;p78"/>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Munzner, 2015</a:t>
            </a:r>
            <a:endParaRPr/>
          </a:p>
        </p:txBody>
      </p:sp>
      <p:pic>
        <p:nvPicPr>
          <p:cNvPr id="600" name="Google Shape;600;p78"/>
          <p:cNvPicPr preferRelativeResize="0"/>
          <p:nvPr/>
        </p:nvPicPr>
        <p:blipFill>
          <a:blip r:embed="rId3">
            <a:alphaModFix/>
          </a:blip>
          <a:stretch>
            <a:fillRect/>
          </a:stretch>
        </p:blipFill>
        <p:spPr>
          <a:xfrm>
            <a:off x="6410700" y="2286000"/>
            <a:ext cx="2209350" cy="2651750"/>
          </a:xfrm>
          <a:prstGeom prst="rect">
            <a:avLst/>
          </a:prstGeom>
          <a:noFill/>
          <a:ln>
            <a:noFill/>
          </a:ln>
        </p:spPr>
      </p:pic>
      <p:pic>
        <p:nvPicPr>
          <p:cNvPr id="601" name="Google Shape;601;p78"/>
          <p:cNvPicPr preferRelativeResize="0"/>
          <p:nvPr/>
        </p:nvPicPr>
        <p:blipFill>
          <a:blip r:embed="rId4">
            <a:alphaModFix/>
          </a:blip>
          <a:stretch>
            <a:fillRect/>
          </a:stretch>
        </p:blipFill>
        <p:spPr>
          <a:xfrm>
            <a:off x="1114213" y="1454200"/>
            <a:ext cx="4867275" cy="31146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7" name="Google Shape;607;p79"/>
          <p:cNvPicPr preferRelativeResize="0"/>
          <p:nvPr/>
        </p:nvPicPr>
        <p:blipFill>
          <a:blip r:embed="rId3">
            <a:alphaModFix/>
          </a:blip>
          <a:stretch>
            <a:fillRect/>
          </a:stretch>
        </p:blipFill>
        <p:spPr>
          <a:xfrm>
            <a:off x="0" y="588513"/>
            <a:ext cx="6198401" cy="3966475"/>
          </a:xfrm>
          <a:prstGeom prst="rect">
            <a:avLst/>
          </a:prstGeom>
          <a:noFill/>
          <a:ln>
            <a:noFill/>
          </a:ln>
        </p:spPr>
      </p:pic>
      <p:sp>
        <p:nvSpPr>
          <p:cNvPr id="608" name="Google Shape;608;p79"/>
          <p:cNvSpPr txBox="1"/>
          <p:nvPr/>
        </p:nvSpPr>
        <p:spPr>
          <a:xfrm>
            <a:off x="4901100" y="881925"/>
            <a:ext cx="46932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Identify Target Users, their needs, </a:t>
            </a:r>
            <a:endParaRPr sz="1800" b="1"/>
          </a:p>
          <a:p>
            <a:pPr marL="0" lvl="0" indent="0" algn="l" rtl="0">
              <a:spcBef>
                <a:spcPts val="0"/>
              </a:spcBef>
              <a:spcAft>
                <a:spcPts val="0"/>
              </a:spcAft>
              <a:buNone/>
            </a:pPr>
            <a:r>
              <a:rPr lang="en" sz="1800" b="1"/>
              <a:t>and  their data</a:t>
            </a:r>
            <a:endParaRPr sz="1800" b="1"/>
          </a:p>
        </p:txBody>
      </p:sp>
      <p:sp>
        <p:nvSpPr>
          <p:cNvPr id="609" name="Google Shape;609;p79"/>
          <p:cNvSpPr txBox="1"/>
          <p:nvPr/>
        </p:nvSpPr>
        <p:spPr>
          <a:xfrm>
            <a:off x="4901100" y="2319725"/>
            <a:ext cx="4693200" cy="64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The way you represent information</a:t>
            </a:r>
            <a:endParaRPr sz="1800" b="1"/>
          </a:p>
        </p:txBody>
      </p:sp>
      <p:sp>
        <p:nvSpPr>
          <p:cNvPr id="610" name="Google Shape;610;p79"/>
          <p:cNvSpPr txBox="1"/>
          <p:nvPr/>
        </p:nvSpPr>
        <p:spPr>
          <a:xfrm>
            <a:off x="4983325" y="1565875"/>
            <a:ext cx="4693200" cy="64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What kind of data to show? </a:t>
            </a:r>
            <a:endParaRPr sz="1800" b="1"/>
          </a:p>
          <a:p>
            <a:pPr marL="0" lvl="0" indent="0" algn="l" rtl="0">
              <a:spcBef>
                <a:spcPts val="0"/>
              </a:spcBef>
              <a:spcAft>
                <a:spcPts val="0"/>
              </a:spcAft>
              <a:buNone/>
            </a:pPr>
            <a:r>
              <a:rPr lang="en" sz="1800" b="1"/>
              <a:t>What kind of task to address?</a:t>
            </a:r>
            <a:endParaRPr sz="1800" b="1"/>
          </a:p>
        </p:txBody>
      </p:sp>
      <p:sp>
        <p:nvSpPr>
          <p:cNvPr id="611" name="Google Shape;611;p79"/>
          <p:cNvSpPr txBox="1"/>
          <p:nvPr/>
        </p:nvSpPr>
        <p:spPr>
          <a:xfrm>
            <a:off x="4983325" y="3216800"/>
            <a:ext cx="4693200" cy="64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Is it correct? Is is efficient? </a:t>
            </a:r>
            <a:endParaRPr sz="1800" b="1"/>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p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618" name="Google Shape;618;p80"/>
          <p:cNvPicPr preferRelativeResize="0"/>
          <p:nvPr/>
        </p:nvPicPr>
        <p:blipFill>
          <a:blip r:embed="rId3">
            <a:alphaModFix/>
          </a:blip>
          <a:stretch>
            <a:fillRect/>
          </a:stretch>
        </p:blipFill>
        <p:spPr>
          <a:xfrm>
            <a:off x="1718275" y="38050"/>
            <a:ext cx="5707450" cy="50674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24" name="Google Shape;624;p81"/>
          <p:cNvPicPr preferRelativeResize="0"/>
          <p:nvPr/>
        </p:nvPicPr>
        <p:blipFill>
          <a:blip r:embed="rId3">
            <a:alphaModFix/>
          </a:blip>
          <a:stretch>
            <a:fillRect/>
          </a:stretch>
        </p:blipFill>
        <p:spPr>
          <a:xfrm>
            <a:off x="2389825" y="136375"/>
            <a:ext cx="3940150" cy="4942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108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Information Systems (SIS) &amp; </a:t>
            </a:r>
            <a:endParaRPr/>
          </a:p>
          <a:p>
            <a:pPr marL="0" lvl="0" indent="0" algn="l" rtl="0">
              <a:spcBef>
                <a:spcPts val="0"/>
              </a:spcBef>
              <a:spcAft>
                <a:spcPts val="0"/>
              </a:spcAft>
              <a:buNone/>
            </a:pPr>
            <a:r>
              <a:rPr lang="en"/>
              <a:t>Learning Management Systems (LMS)</a:t>
            </a:r>
            <a:endParaRPr/>
          </a:p>
          <a:p>
            <a:pPr marL="0" lvl="0" indent="0" algn="l" rtl="0">
              <a:spcBef>
                <a:spcPts val="0"/>
              </a:spcBef>
              <a:spcAft>
                <a:spcPts val="0"/>
              </a:spcAft>
              <a:buNone/>
            </a:pPr>
            <a:endParaRPr/>
          </a:p>
        </p:txBody>
      </p:sp>
      <p:pic>
        <p:nvPicPr>
          <p:cNvPr id="91" name="Google Shape;91;p19"/>
          <p:cNvPicPr preferRelativeResize="0"/>
          <p:nvPr/>
        </p:nvPicPr>
        <p:blipFill>
          <a:blip r:embed="rId3">
            <a:alphaModFix/>
          </a:blip>
          <a:stretch>
            <a:fillRect/>
          </a:stretch>
        </p:blipFill>
        <p:spPr>
          <a:xfrm>
            <a:off x="418000" y="1733175"/>
            <a:ext cx="3606949" cy="2127379"/>
          </a:xfrm>
          <a:prstGeom prst="rect">
            <a:avLst/>
          </a:prstGeom>
          <a:noFill/>
          <a:ln>
            <a:noFill/>
          </a:ln>
        </p:spPr>
      </p:pic>
      <p:pic>
        <p:nvPicPr>
          <p:cNvPr id="92" name="Google Shape;92;p19"/>
          <p:cNvPicPr preferRelativeResize="0"/>
          <p:nvPr/>
        </p:nvPicPr>
        <p:blipFill>
          <a:blip r:embed="rId4">
            <a:alphaModFix/>
          </a:blip>
          <a:stretch>
            <a:fillRect/>
          </a:stretch>
        </p:blipFill>
        <p:spPr>
          <a:xfrm>
            <a:off x="3926200" y="2147400"/>
            <a:ext cx="4822926" cy="283346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30" name="Google Shape;630;p82"/>
          <p:cNvPicPr preferRelativeResize="0"/>
          <p:nvPr/>
        </p:nvPicPr>
        <p:blipFill>
          <a:blip r:embed="rId3">
            <a:alphaModFix/>
          </a:blip>
          <a:stretch>
            <a:fillRect/>
          </a:stretch>
        </p:blipFill>
        <p:spPr>
          <a:xfrm>
            <a:off x="2076475" y="159000"/>
            <a:ext cx="5074524" cy="4938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Interim Assessment Systems </a:t>
            </a:r>
            <a:endParaRPr/>
          </a:p>
        </p:txBody>
      </p:sp>
      <p:sp>
        <p:nvSpPr>
          <p:cNvPr id="98" name="Google Shape;98;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9" name="Google Shape;99;p20"/>
          <p:cNvPicPr preferRelativeResize="0"/>
          <p:nvPr/>
        </p:nvPicPr>
        <p:blipFill>
          <a:blip r:embed="rId3">
            <a:alphaModFix/>
          </a:blip>
          <a:stretch>
            <a:fillRect/>
          </a:stretch>
        </p:blipFill>
        <p:spPr>
          <a:xfrm>
            <a:off x="4725771" y="1085750"/>
            <a:ext cx="4106524" cy="2824026"/>
          </a:xfrm>
          <a:prstGeom prst="rect">
            <a:avLst/>
          </a:prstGeom>
          <a:noFill/>
          <a:ln>
            <a:noFill/>
          </a:ln>
        </p:spPr>
      </p:pic>
      <p:pic>
        <p:nvPicPr>
          <p:cNvPr id="100" name="Google Shape;100;p20"/>
          <p:cNvPicPr preferRelativeResize="0"/>
          <p:nvPr/>
        </p:nvPicPr>
        <p:blipFill>
          <a:blip r:embed="rId4">
            <a:alphaModFix/>
          </a:blip>
          <a:stretch>
            <a:fillRect/>
          </a:stretch>
        </p:blipFill>
        <p:spPr>
          <a:xfrm>
            <a:off x="2059150" y="2679800"/>
            <a:ext cx="3666474" cy="2255900"/>
          </a:xfrm>
          <a:prstGeom prst="rect">
            <a:avLst/>
          </a:prstGeom>
          <a:noFill/>
          <a:ln>
            <a:noFill/>
          </a:ln>
        </p:spPr>
      </p:pic>
      <p:pic>
        <p:nvPicPr>
          <p:cNvPr id="101" name="Google Shape;101;p20"/>
          <p:cNvPicPr preferRelativeResize="0"/>
          <p:nvPr/>
        </p:nvPicPr>
        <p:blipFill>
          <a:blip r:embed="rId5">
            <a:alphaModFix/>
          </a:blip>
          <a:stretch>
            <a:fillRect/>
          </a:stretch>
        </p:blipFill>
        <p:spPr>
          <a:xfrm>
            <a:off x="469200" y="1152475"/>
            <a:ext cx="2749951" cy="2062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Instructional Technology Reporting </a:t>
            </a:r>
            <a:endParaRPr/>
          </a:p>
        </p:txBody>
      </p:sp>
      <p:sp>
        <p:nvSpPr>
          <p:cNvPr id="107" name="Google Shape;107;p21"/>
          <p:cNvSpPr txBox="1">
            <a:spLocks noGrp="1"/>
          </p:cNvSpPr>
          <p:nvPr>
            <p:ph type="body" idx="1"/>
          </p:nvPr>
        </p:nvSpPr>
        <p:spPr>
          <a:xfrm>
            <a:off x="311700" y="12820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8" name="Google Shape;108;p21"/>
          <p:cNvPicPr preferRelativeResize="0"/>
          <p:nvPr/>
        </p:nvPicPr>
        <p:blipFill>
          <a:blip r:embed="rId3">
            <a:alphaModFix/>
          </a:blip>
          <a:stretch>
            <a:fillRect/>
          </a:stretch>
        </p:blipFill>
        <p:spPr>
          <a:xfrm>
            <a:off x="5041805" y="1017730"/>
            <a:ext cx="3790500" cy="2354125"/>
          </a:xfrm>
          <a:prstGeom prst="rect">
            <a:avLst/>
          </a:prstGeom>
          <a:noFill/>
          <a:ln>
            <a:noFill/>
          </a:ln>
        </p:spPr>
      </p:pic>
      <p:pic>
        <p:nvPicPr>
          <p:cNvPr id="109" name="Google Shape;109;p21"/>
          <p:cNvPicPr preferRelativeResize="0"/>
          <p:nvPr/>
        </p:nvPicPr>
        <p:blipFill>
          <a:blip r:embed="rId4">
            <a:alphaModFix/>
          </a:blip>
          <a:stretch>
            <a:fillRect/>
          </a:stretch>
        </p:blipFill>
        <p:spPr>
          <a:xfrm>
            <a:off x="182475" y="1096650"/>
            <a:ext cx="4141274" cy="2457050"/>
          </a:xfrm>
          <a:prstGeom prst="rect">
            <a:avLst/>
          </a:prstGeom>
          <a:noFill/>
          <a:ln>
            <a:noFill/>
          </a:ln>
        </p:spPr>
      </p:pic>
      <p:pic>
        <p:nvPicPr>
          <p:cNvPr id="110" name="Google Shape;110;p21"/>
          <p:cNvPicPr preferRelativeResize="0"/>
          <p:nvPr/>
        </p:nvPicPr>
        <p:blipFill>
          <a:blip r:embed="rId5">
            <a:alphaModFix/>
          </a:blip>
          <a:stretch>
            <a:fillRect/>
          </a:stretch>
        </p:blipFill>
        <p:spPr>
          <a:xfrm>
            <a:off x="3472300" y="2530600"/>
            <a:ext cx="3203400" cy="25046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4289</Words>
  <Application>Microsoft Office PowerPoint</Application>
  <PresentationFormat>On-screen Show (16:9)</PresentationFormat>
  <Paragraphs>692</Paragraphs>
  <Slides>70</Slides>
  <Notes>70</Notes>
  <HiddenSlides>5</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70</vt:i4>
      </vt:variant>
    </vt:vector>
  </HeadingPairs>
  <TitlesOfParts>
    <vt:vector size="72" baseType="lpstr">
      <vt:lpstr>Arial</vt:lpstr>
      <vt:lpstr>Simple Light</vt:lpstr>
      <vt:lpstr>Big Data, Education, and Society</vt:lpstr>
      <vt:lpstr>Reports for School Personnel</vt:lpstr>
      <vt:lpstr>Introductions</vt:lpstr>
      <vt:lpstr>Agenda</vt:lpstr>
      <vt:lpstr>So. . .   Reports for Educators can mean a lot of things</vt:lpstr>
      <vt:lpstr>PowerPoint Presentation</vt:lpstr>
      <vt:lpstr>Student Information Systems (SIS) &amp;  Learning Management Systems (LMS) </vt:lpstr>
      <vt:lpstr>Interim Assessment Systems </vt:lpstr>
      <vt:lpstr>Instructional Technology Reporting </vt:lpstr>
      <vt:lpstr>Behavior and Social-Emotional Learning Systems </vt:lpstr>
      <vt:lpstr>Student Data Warehouses</vt:lpstr>
      <vt:lpstr>Special Education Reporting</vt:lpstr>
      <vt:lpstr>Predictive Analytics on Students</vt:lpstr>
      <vt:lpstr>PowerPoint Presentation</vt:lpstr>
      <vt:lpstr>PowerPoint Presentation</vt:lpstr>
      <vt:lpstr>Think for a minute on your own about. . . </vt:lpstr>
      <vt:lpstr>Notes</vt:lpstr>
      <vt:lpstr>The Readings</vt:lpstr>
      <vt:lpstr>PowerPoint Presentation</vt:lpstr>
      <vt:lpstr>PowerPoint Presentation</vt:lpstr>
      <vt:lpstr>PowerPoint Presentation</vt:lpstr>
      <vt:lpstr>State Testing / Interim Testing Reporting</vt:lpstr>
      <vt:lpstr>Some issues Assistments wanted to address. . .</vt:lpstr>
      <vt:lpstr>Some issues Assistments wanted to address. . .</vt:lpstr>
      <vt:lpstr>Assistments Reports</vt:lpstr>
      <vt:lpstr>PowerPoint Presentation</vt:lpstr>
      <vt:lpstr>PowerPoint Presentation</vt:lpstr>
      <vt:lpstr>PowerPoint Presentation</vt:lpstr>
      <vt:lpstr>PowerPoint Presentation</vt:lpstr>
      <vt:lpstr>PowerPoint Presentation</vt:lpstr>
      <vt:lpstr>PowerPoint Presentation</vt:lpstr>
      <vt:lpstr>The Solution is the Process</vt:lpstr>
      <vt:lpstr>Outcomes</vt:lpstr>
      <vt:lpstr>What an awesome LA tool!</vt:lpstr>
      <vt:lpstr>What an awesome LA tool!</vt:lpstr>
      <vt:lpstr>What an awesome LA tool!</vt:lpstr>
      <vt:lpstr>PowerPoint Presentation</vt:lpstr>
      <vt:lpstr>How is this approach similar/different from the one in Holstein et. al.? How are the context and the information different?  What is the product of this work? What are some of the key findings?</vt:lpstr>
      <vt:lpstr>Emphasis on a Balanced Perspective</vt:lpstr>
      <vt:lpstr>PowerPoint Presentation</vt:lpstr>
      <vt:lpstr>PowerPoint Presentation</vt:lpstr>
      <vt:lpstr>Three Approaches. All Valuable.</vt:lpstr>
      <vt:lpstr>PowerPoint Presentation</vt:lpstr>
      <vt:lpstr>Any other common threads across the readings?</vt:lpstr>
      <vt:lpstr>A few ideas</vt:lpstr>
      <vt:lpstr>Now, it’s our turn. . .</vt:lpstr>
      <vt:lpstr>Our turn to be Super Heroes!</vt:lpstr>
      <vt:lpstr>Our turn to be Super Heroes!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Sort your ideas</vt:lpstr>
      <vt:lpstr>Compare with a Partner</vt:lpstr>
      <vt:lpstr>Collect Cards with Binder Clips</vt:lpstr>
      <vt:lpstr>Final Questions?</vt:lpstr>
      <vt:lpstr>PowerPoint Presentation</vt:lpstr>
      <vt:lpstr>Class Logistics?</vt:lpstr>
      <vt:lpstr>Extra Slides</vt:lpstr>
      <vt:lpstr>How do we know what’s working?</vt:lpstr>
      <vt:lpstr>Let’s borrow an info viz framework for validation. .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Education, and Society</dc:title>
  <cp:lastModifiedBy>Aaron Hawn</cp:lastModifiedBy>
  <cp:revision>1</cp:revision>
  <dcterms:modified xsi:type="dcterms:W3CDTF">2020-02-06T02:59:39Z</dcterms:modified>
</cp:coreProperties>
</file>