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413" r:id="rId3"/>
    <p:sldId id="274" r:id="rId4"/>
    <p:sldId id="380" r:id="rId5"/>
    <p:sldId id="381" r:id="rId6"/>
    <p:sldId id="399" r:id="rId7"/>
    <p:sldId id="443" r:id="rId8"/>
    <p:sldId id="414" r:id="rId9"/>
    <p:sldId id="259" r:id="rId10"/>
    <p:sldId id="264" r:id="rId11"/>
    <p:sldId id="400" r:id="rId12"/>
    <p:sldId id="401" r:id="rId13"/>
    <p:sldId id="265" r:id="rId14"/>
    <p:sldId id="415" r:id="rId15"/>
    <p:sldId id="266" r:id="rId16"/>
    <p:sldId id="403" r:id="rId17"/>
    <p:sldId id="404" r:id="rId18"/>
    <p:sldId id="405" r:id="rId19"/>
    <p:sldId id="406" r:id="rId20"/>
    <p:sldId id="407" r:id="rId21"/>
    <p:sldId id="408" r:id="rId22"/>
    <p:sldId id="409" r:id="rId23"/>
    <p:sldId id="410" r:id="rId24"/>
    <p:sldId id="411" r:id="rId25"/>
    <p:sldId id="377" r:id="rId26"/>
    <p:sldId id="269" r:id="rId27"/>
    <p:sldId id="271" r:id="rId28"/>
    <p:sldId id="272" r:id="rId29"/>
    <p:sldId id="396" r:id="rId30"/>
    <p:sldId id="420" r:id="rId31"/>
    <p:sldId id="416" r:id="rId32"/>
    <p:sldId id="419" r:id="rId33"/>
    <p:sldId id="444" r:id="rId34"/>
    <p:sldId id="417" r:id="rId35"/>
    <p:sldId id="418" r:id="rId36"/>
    <p:sldId id="421" r:id="rId37"/>
    <p:sldId id="422" r:id="rId38"/>
    <p:sldId id="426" r:id="rId39"/>
    <p:sldId id="445" r:id="rId40"/>
    <p:sldId id="423" r:id="rId41"/>
    <p:sldId id="424" r:id="rId42"/>
    <p:sldId id="425" r:id="rId43"/>
    <p:sldId id="427" r:id="rId44"/>
    <p:sldId id="428" r:id="rId45"/>
    <p:sldId id="429" r:id="rId46"/>
    <p:sldId id="440" r:id="rId47"/>
    <p:sldId id="431" r:id="rId48"/>
    <p:sldId id="433" r:id="rId49"/>
    <p:sldId id="432" r:id="rId50"/>
    <p:sldId id="434" r:id="rId51"/>
    <p:sldId id="441" r:id="rId52"/>
    <p:sldId id="435" r:id="rId53"/>
    <p:sldId id="437" r:id="rId54"/>
    <p:sldId id="439" r:id="rId55"/>
    <p:sldId id="442" r:id="rId56"/>
    <p:sldId id="446" r:id="rId57"/>
    <p:sldId id="412" r:id="rId58"/>
    <p:sldId id="301"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60" autoAdjust="0"/>
  </p:normalViewPr>
  <p:slideViewPr>
    <p:cSldViewPr>
      <p:cViewPr>
        <p:scale>
          <a:sx n="66" d="100"/>
          <a:sy n="66" d="100"/>
        </p:scale>
        <p:origin x="-2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4-28T16:56:26.979" idx="1">
    <p:pos x="4439" y="3444"/>
    <p:text>GEORGE: We may also want to reflect a bit more on how we see assessment and evaluation fitting in to edm/lak
RYAN: Sure. What did you have in mind?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32</a:t>
            </a:fld>
            <a:endParaRPr lang="en-US"/>
          </a:p>
        </p:txBody>
      </p:sp>
    </p:spTree>
    <p:extLst>
      <p:ext uri="{BB962C8B-B14F-4D97-AF65-F5344CB8AC3E}">
        <p14:creationId xmlns:p14="http://schemas.microsoft.com/office/powerpoint/2010/main" val="962862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33</a:t>
            </a:fld>
            <a:endParaRPr lang="en-US"/>
          </a:p>
        </p:txBody>
      </p:sp>
    </p:spTree>
    <p:extLst>
      <p:ext uri="{BB962C8B-B14F-4D97-AF65-F5344CB8AC3E}">
        <p14:creationId xmlns:p14="http://schemas.microsoft.com/office/powerpoint/2010/main" val="96286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E9714-B05F-4A0B-AE07-2A2A128D866F}" type="slidenum">
              <a:rPr lang="en-US" smtClean="0"/>
              <a:pPr/>
              <a:t>53</a:t>
            </a:fld>
            <a:endParaRPr lang="en-US"/>
          </a:p>
        </p:txBody>
      </p:sp>
    </p:spTree>
    <p:extLst>
      <p:ext uri="{BB962C8B-B14F-4D97-AF65-F5344CB8AC3E}">
        <p14:creationId xmlns:p14="http://schemas.microsoft.com/office/powerpoint/2010/main" val="2479482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Special </a:t>
            </a:r>
            <a:r>
              <a:rPr lang="en-US" b="1" dirty="0"/>
              <a:t>Topics in Educational Data Mining</a:t>
            </a:r>
          </a:p>
        </p:txBody>
      </p:sp>
      <p:sp>
        <p:nvSpPr>
          <p:cNvPr id="3" name="Subtitle 2"/>
          <p:cNvSpPr>
            <a:spLocks noGrp="1"/>
          </p:cNvSpPr>
          <p:nvPr>
            <p:ph type="subTitle" idx="1"/>
          </p:nvPr>
        </p:nvSpPr>
        <p:spPr/>
        <p:txBody>
          <a:bodyPr/>
          <a:lstStyle/>
          <a:p>
            <a:r>
              <a:rPr lang="en-US" dirty="0" smtClean="0"/>
              <a:t>HUDK5199</a:t>
            </a:r>
            <a:br>
              <a:rPr lang="en-US" dirty="0" smtClean="0"/>
            </a:br>
            <a:r>
              <a:rPr lang="en-US" dirty="0" smtClean="0"/>
              <a:t>Spring term, 2013</a:t>
            </a:r>
          </a:p>
          <a:p>
            <a:r>
              <a:rPr lang="en-US" dirty="0" smtClean="0"/>
              <a:t>January 23,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This is a graduate class</a:t>
            </a:r>
          </a:p>
          <a:p>
            <a:endParaRPr lang="en-US" dirty="0" smtClean="0"/>
          </a:p>
          <a:p>
            <a:r>
              <a:rPr lang="en-US" dirty="0" smtClean="0"/>
              <a:t>I expect you to decide what is crucial for you</a:t>
            </a:r>
          </a:p>
          <a:p>
            <a:endParaRPr lang="en-US" dirty="0" smtClean="0"/>
          </a:p>
          <a:p>
            <a:r>
              <a:rPr lang="en-US" dirty="0" smtClean="0"/>
              <a:t>And what you should skim to be prepared for class discussion and for when you need to know it in 8 years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a:bodyPr>
          <a:lstStyle/>
          <a:p>
            <a:r>
              <a:rPr lang="en-US" dirty="0" smtClean="0"/>
              <a:t>That said</a:t>
            </a:r>
          </a:p>
          <a:p>
            <a:endParaRPr lang="en-US" dirty="0"/>
          </a:p>
          <a:p>
            <a:endParaRPr lang="en-US" dirty="0"/>
          </a:p>
        </p:txBody>
      </p:sp>
    </p:spTree>
    <p:extLst>
      <p:ext uri="{BB962C8B-B14F-4D97-AF65-F5344CB8AC3E}">
        <p14:creationId xmlns:p14="http://schemas.microsoft.com/office/powerpoint/2010/main" val="3978932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Participation</a:t>
            </a:r>
            <a:endParaRPr lang="en-US" dirty="0"/>
          </a:p>
        </p:txBody>
      </p:sp>
      <p:sp>
        <p:nvSpPr>
          <p:cNvPr id="3" name="Content Placeholder 2"/>
          <p:cNvSpPr>
            <a:spLocks noGrp="1"/>
          </p:cNvSpPr>
          <p:nvPr>
            <p:ph idx="1"/>
          </p:nvPr>
        </p:nvSpPr>
        <p:spPr/>
        <p:txBody>
          <a:bodyPr>
            <a:normAutofit lnSpcReduction="10000"/>
          </a:bodyPr>
          <a:lstStyle/>
          <a:p>
            <a:r>
              <a:rPr lang="en-US" dirty="0" smtClean="0"/>
              <a:t>It is expected that you come to class</a:t>
            </a:r>
          </a:p>
          <a:p>
            <a:pPr lvl="1"/>
            <a:r>
              <a:rPr lang="en-US" dirty="0" smtClean="0"/>
              <a:t>I will not be taking attendance</a:t>
            </a:r>
          </a:p>
          <a:p>
            <a:pPr lvl="1"/>
            <a:endParaRPr lang="en-US" dirty="0"/>
          </a:p>
          <a:p>
            <a:r>
              <a:rPr lang="en-US" dirty="0" smtClean="0"/>
              <a:t>It is expected that you be prepared for class by skimming the readings to the point where you can participate effectively in class discussion</a:t>
            </a:r>
          </a:p>
          <a:p>
            <a:pPr lvl="1"/>
            <a:r>
              <a:rPr lang="en-US" dirty="0" smtClean="0"/>
              <a:t>I will not be giving quizzes</a:t>
            </a:r>
          </a:p>
          <a:p>
            <a:pPr lvl="1"/>
            <a:endParaRPr lang="en-US" dirty="0"/>
          </a:p>
          <a:p>
            <a:r>
              <a:rPr lang="en-US" dirty="0" smtClean="0"/>
              <a:t>This is your education, make the most of it!</a:t>
            </a:r>
            <a:endParaRPr lang="en-US" dirty="0"/>
          </a:p>
        </p:txBody>
      </p:sp>
    </p:spTree>
    <p:extLst>
      <p:ext uri="{BB962C8B-B14F-4D97-AF65-F5344CB8AC3E}">
        <p14:creationId xmlns:p14="http://schemas.microsoft.com/office/powerpoint/2010/main" val="309352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This course covers methods from the emerging </a:t>
            </a:r>
            <a:r>
              <a:rPr lang="en-US" dirty="0" smtClean="0"/>
              <a:t>area of </a:t>
            </a:r>
            <a:r>
              <a:rPr lang="en-US" dirty="0"/>
              <a:t>educational data mining. </a:t>
            </a:r>
            <a:endParaRPr lang="en-US" dirty="0" smtClean="0"/>
          </a:p>
          <a:p>
            <a:endParaRPr lang="en-US" dirty="0" smtClean="0"/>
          </a:p>
          <a:p>
            <a:r>
              <a:rPr lang="en-US" dirty="0" smtClean="0"/>
              <a:t>You will </a:t>
            </a:r>
            <a:r>
              <a:rPr lang="en-US" dirty="0"/>
              <a:t>learn how to execute these methods in standard software </a:t>
            </a:r>
            <a:r>
              <a:rPr lang="en-US" dirty="0" smtClean="0"/>
              <a:t>packages</a:t>
            </a:r>
          </a:p>
          <a:p>
            <a:r>
              <a:rPr lang="en-US" dirty="0" smtClean="0"/>
              <a:t>And </a:t>
            </a:r>
            <a:r>
              <a:rPr lang="en-US" dirty="0"/>
              <a:t>the limitations of existing implementations of these methods. </a:t>
            </a:r>
            <a:endParaRPr lang="en-US" dirty="0" smtClean="0"/>
          </a:p>
          <a:p>
            <a:endParaRPr lang="en-US" dirty="0"/>
          </a:p>
          <a:p>
            <a:r>
              <a:rPr lang="en-US" dirty="0" smtClean="0"/>
              <a:t>Equally </a:t>
            </a:r>
            <a:r>
              <a:rPr lang="en-US" dirty="0"/>
              <a:t>importantly, </a:t>
            </a:r>
            <a:r>
              <a:rPr lang="en-US" dirty="0" smtClean="0"/>
              <a:t>you will </a:t>
            </a:r>
            <a:r>
              <a:rPr lang="en-US" dirty="0"/>
              <a:t>learn when and why to use these methods.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a:bodyPr>
          <a:lstStyle/>
          <a:p>
            <a:r>
              <a:rPr lang="en-US" dirty="0" smtClean="0"/>
              <a:t>Discussion </a:t>
            </a:r>
            <a:r>
              <a:rPr lang="en-US" dirty="0"/>
              <a:t>of how EDM differs from more traditional statistical and psychometric approaches will be a key part of this </a:t>
            </a:r>
            <a:r>
              <a:rPr lang="en-US" dirty="0" smtClean="0"/>
              <a:t>course</a:t>
            </a:r>
          </a:p>
          <a:p>
            <a:endParaRPr lang="en-US" dirty="0"/>
          </a:p>
          <a:p>
            <a:r>
              <a:rPr lang="en-US" dirty="0" smtClean="0"/>
              <a:t>In </a:t>
            </a:r>
            <a:r>
              <a:rPr lang="en-US" dirty="0"/>
              <a:t>particular, we will study how many of the same statistical and mathematical approaches are used in different ways in these research communities.</a:t>
            </a:r>
          </a:p>
        </p:txBody>
      </p:sp>
    </p:spTree>
    <p:extLst>
      <p:ext uri="{BB962C8B-B14F-4D97-AF65-F5344CB8AC3E}">
        <p14:creationId xmlns:p14="http://schemas.microsoft.com/office/powerpoint/2010/main" val="1918612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p:txBody>
          <a:bodyPr>
            <a:normAutofit/>
          </a:bodyPr>
          <a:lstStyle/>
          <a:p>
            <a:r>
              <a:rPr lang="en-US" dirty="0" smtClean="0"/>
              <a:t>There will be 10 </a:t>
            </a:r>
            <a:r>
              <a:rPr lang="en-US" dirty="0" err="1" smtClean="0"/>
              <a:t>homeworks</a:t>
            </a:r>
            <a:endParaRPr lang="en-US" dirty="0" smtClean="0"/>
          </a:p>
          <a:p>
            <a:endParaRPr lang="en-US" dirty="0"/>
          </a:p>
          <a:p>
            <a:r>
              <a:rPr lang="en-US" dirty="0" smtClean="0"/>
              <a:t>You choose 8 of them to complete</a:t>
            </a:r>
          </a:p>
          <a:p>
            <a:pPr lvl="1"/>
            <a:r>
              <a:rPr lang="en-US" dirty="0" smtClean="0"/>
              <a:t>4 from the first 5 (e.g. HW 1-5)</a:t>
            </a:r>
          </a:p>
          <a:p>
            <a:pPr lvl="1"/>
            <a:r>
              <a:rPr lang="en-US" dirty="0" smtClean="0"/>
              <a:t>4 from the second 5 (e.g. HW 6-10)</a:t>
            </a:r>
          </a:p>
          <a:p>
            <a:pPr lvl="1"/>
            <a:endParaRPr lang="en-US" dirty="0"/>
          </a:p>
          <a:p>
            <a:endParaRPr lang="en-US" dirty="0"/>
          </a:p>
          <a:p>
            <a:pPr marL="0" indent="0">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p:txBody>
          <a:bodyPr>
            <a:normAutofit fontScale="92500" lnSpcReduction="20000"/>
          </a:bodyPr>
          <a:lstStyle/>
          <a:p>
            <a:r>
              <a:rPr lang="en-US" dirty="0" err="1" smtClean="0"/>
              <a:t>Homeworks</a:t>
            </a:r>
            <a:r>
              <a:rPr lang="en-US" dirty="0" smtClean="0"/>
              <a:t> will be </a:t>
            </a:r>
            <a:r>
              <a:rPr lang="en-US" dirty="0"/>
              <a:t>due at least 3 hours before the beginning </a:t>
            </a:r>
            <a:r>
              <a:rPr lang="en-US" dirty="0" smtClean="0"/>
              <a:t>of </a:t>
            </a:r>
            <a:r>
              <a:rPr lang="en-US" dirty="0"/>
              <a:t>class (e.g. noon</a:t>
            </a:r>
            <a:r>
              <a:rPr lang="en-US" dirty="0" smtClean="0"/>
              <a:t>) on the due date</a:t>
            </a:r>
          </a:p>
          <a:p>
            <a:endParaRPr lang="en-US" dirty="0"/>
          </a:p>
          <a:p>
            <a:r>
              <a:rPr lang="en-US" dirty="0" smtClean="0"/>
              <a:t>Since you have a choice of </a:t>
            </a:r>
            <a:r>
              <a:rPr lang="en-US" dirty="0" err="1" smtClean="0"/>
              <a:t>homeworks</a:t>
            </a:r>
            <a:r>
              <a:rPr lang="en-US" dirty="0" smtClean="0"/>
              <a:t>, extensions will only be granted for instructor error or extreme circumstances</a:t>
            </a:r>
          </a:p>
          <a:p>
            <a:pPr lvl="1"/>
            <a:r>
              <a:rPr lang="en-US" dirty="0" smtClean="0"/>
              <a:t>Outside of these situations, late = 0 credit</a:t>
            </a:r>
          </a:p>
          <a:p>
            <a:endParaRPr lang="en-US" dirty="0" smtClean="0"/>
          </a:p>
          <a:p>
            <a:r>
              <a:rPr lang="en-US" dirty="0" err="1" smtClean="0"/>
              <a:t>Homeworks</a:t>
            </a:r>
            <a:r>
              <a:rPr lang="en-US" dirty="0" smtClean="0"/>
              <a:t> will be due </a:t>
            </a:r>
            <a:r>
              <a:rPr lang="en-US" b="1" i="1" dirty="0" smtClean="0"/>
              <a:t>before</a:t>
            </a:r>
            <a:r>
              <a:rPr lang="en-US" dirty="0" smtClean="0"/>
              <a:t> the class session where their topic is discussed</a:t>
            </a:r>
            <a:endParaRPr lang="en-US" dirty="0"/>
          </a:p>
        </p:txBody>
      </p:sp>
    </p:spTree>
    <p:extLst>
      <p:ext uri="{BB962C8B-B14F-4D97-AF65-F5344CB8AC3E}">
        <p14:creationId xmlns:p14="http://schemas.microsoft.com/office/powerpoint/2010/main" val="1892389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These are not your usual </a:t>
            </a:r>
            <a:r>
              <a:rPr lang="en-US" dirty="0" err="1" smtClean="0"/>
              <a:t>homeworks</a:t>
            </a:r>
            <a:endParaRPr lang="en-US" dirty="0" smtClean="0"/>
          </a:p>
          <a:p>
            <a:endParaRPr lang="en-US" dirty="0"/>
          </a:p>
          <a:p>
            <a:r>
              <a:rPr lang="en-US" dirty="0" smtClean="0"/>
              <a:t>Most homework is assigned after the topic is discussed in class, to reinforce what is learned</a:t>
            </a:r>
          </a:p>
          <a:p>
            <a:endParaRPr lang="en-US" dirty="0"/>
          </a:p>
          <a:p>
            <a:r>
              <a:rPr lang="en-US" dirty="0" smtClean="0"/>
              <a:t>This homework is due </a:t>
            </a:r>
            <a:r>
              <a:rPr lang="en-US" b="1" i="1" dirty="0" smtClean="0"/>
              <a:t>before</a:t>
            </a:r>
            <a:r>
              <a:rPr lang="en-US" dirty="0" smtClean="0"/>
              <a:t> the topic is discussed in class, to enable us to talk more concretely about the topic in class</a:t>
            </a:r>
            <a:endParaRPr lang="en-US" dirty="0"/>
          </a:p>
        </p:txBody>
      </p:sp>
    </p:spTree>
    <p:extLst>
      <p:ext uri="{BB962C8B-B14F-4D97-AF65-F5344CB8AC3E}">
        <p14:creationId xmlns:p14="http://schemas.microsoft.com/office/powerpoint/2010/main" val="4246209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a:t>
            </a:r>
            <a:r>
              <a:rPr lang="en-US" dirty="0" err="1" smtClean="0"/>
              <a:t>homeworks</a:t>
            </a:r>
            <a:endParaRPr lang="en-US" dirty="0"/>
          </a:p>
        </p:txBody>
      </p:sp>
      <p:sp>
        <p:nvSpPr>
          <p:cNvPr id="3" name="Content Placeholder 2"/>
          <p:cNvSpPr>
            <a:spLocks noGrp="1"/>
          </p:cNvSpPr>
          <p:nvPr>
            <p:ph idx="1"/>
          </p:nvPr>
        </p:nvSpPr>
        <p:spPr/>
        <p:txBody>
          <a:bodyPr/>
          <a:lstStyle/>
          <a:p>
            <a:r>
              <a:rPr lang="en-US" dirty="0" smtClean="0"/>
              <a:t>These </a:t>
            </a:r>
            <a:r>
              <a:rPr lang="en-US" dirty="0" err="1" smtClean="0"/>
              <a:t>homeworks</a:t>
            </a:r>
            <a:r>
              <a:rPr lang="en-US" dirty="0" smtClean="0"/>
              <a:t> will not require flawless, perfect execution</a:t>
            </a:r>
          </a:p>
          <a:p>
            <a:endParaRPr lang="en-US" dirty="0"/>
          </a:p>
          <a:p>
            <a:r>
              <a:rPr lang="en-US" dirty="0" smtClean="0"/>
              <a:t>They will require personal discovery and learning from text resources</a:t>
            </a:r>
          </a:p>
          <a:p>
            <a:endParaRPr lang="en-US" dirty="0"/>
          </a:p>
          <a:p>
            <a:r>
              <a:rPr lang="en-US" dirty="0" smtClean="0"/>
              <a:t>Giving you a base to learn more from class discussion</a:t>
            </a:r>
            <a:endParaRPr lang="en-US" dirty="0"/>
          </a:p>
        </p:txBody>
      </p:sp>
    </p:spTree>
    <p:extLst>
      <p:ext uri="{BB962C8B-B14F-4D97-AF65-F5344CB8AC3E}">
        <p14:creationId xmlns:p14="http://schemas.microsoft.com/office/powerpoint/2010/main" val="1222694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 of that</a:t>
            </a:r>
            <a:endParaRPr lang="en-US" dirty="0"/>
          </a:p>
        </p:txBody>
      </p:sp>
      <p:sp>
        <p:nvSpPr>
          <p:cNvPr id="3" name="Content Placeholder 2"/>
          <p:cNvSpPr>
            <a:spLocks noGrp="1"/>
          </p:cNvSpPr>
          <p:nvPr>
            <p:ph idx="1"/>
          </p:nvPr>
        </p:nvSpPr>
        <p:spPr/>
        <p:txBody>
          <a:bodyPr/>
          <a:lstStyle/>
          <a:p>
            <a:r>
              <a:rPr lang="en-US" dirty="0"/>
              <a:t>You must be prepared to discuss your </a:t>
            </a:r>
            <a:r>
              <a:rPr lang="en-US" dirty="0" smtClean="0"/>
              <a:t>work </a:t>
            </a:r>
            <a:r>
              <a:rPr lang="en-US" dirty="0"/>
              <a:t>in class </a:t>
            </a:r>
            <a:endParaRPr lang="en-US" dirty="0" smtClean="0"/>
          </a:p>
          <a:p>
            <a:endParaRPr lang="en-US" dirty="0"/>
          </a:p>
          <a:p>
            <a:r>
              <a:rPr lang="en-US" dirty="0" smtClean="0"/>
              <a:t>You </a:t>
            </a:r>
            <a:r>
              <a:rPr lang="en-US" dirty="0"/>
              <a:t>do not need to create </a:t>
            </a:r>
            <a:r>
              <a:rPr lang="en-US" dirty="0" smtClean="0"/>
              <a:t>slides</a:t>
            </a:r>
          </a:p>
          <a:p>
            <a:endParaRPr lang="en-US" dirty="0" smtClean="0"/>
          </a:p>
          <a:p>
            <a:r>
              <a:rPr lang="en-US" dirty="0" smtClean="0"/>
              <a:t>But </a:t>
            </a:r>
            <a:r>
              <a:rPr lang="en-US" dirty="0"/>
              <a:t>be prepared </a:t>
            </a:r>
            <a:endParaRPr lang="en-US" dirty="0" smtClean="0"/>
          </a:p>
          <a:p>
            <a:pPr lvl="1"/>
            <a:r>
              <a:rPr lang="en-US" dirty="0" smtClean="0"/>
              <a:t>to </a:t>
            </a:r>
            <a:r>
              <a:rPr lang="en-US" dirty="0"/>
              <a:t>have your assignment </a:t>
            </a:r>
            <a:r>
              <a:rPr lang="en-US" dirty="0" smtClean="0"/>
              <a:t>projected</a:t>
            </a:r>
          </a:p>
          <a:p>
            <a:pPr lvl="1"/>
            <a:r>
              <a:rPr lang="en-US" dirty="0" smtClean="0"/>
              <a:t>to </a:t>
            </a:r>
            <a:r>
              <a:rPr lang="en-US" dirty="0"/>
              <a:t>discuss aspects of your assignment in </a:t>
            </a:r>
            <a:r>
              <a:rPr lang="en-US" dirty="0" smtClean="0"/>
              <a:t>class</a:t>
            </a:r>
            <a:endParaRPr lang="en-US" dirty="0"/>
          </a:p>
        </p:txBody>
      </p:sp>
    </p:spTree>
    <p:extLst>
      <p:ext uri="{BB962C8B-B14F-4D97-AF65-F5344CB8AC3E}">
        <p14:creationId xmlns:p14="http://schemas.microsoft.com/office/powerpoint/2010/main" val="250635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Wow</a:t>
            </a:r>
            <a:endParaRPr lang="en-US" dirty="0"/>
          </a:p>
        </p:txBody>
      </p:sp>
      <p:sp>
        <p:nvSpPr>
          <p:cNvPr id="3" name="Content Placeholder 2"/>
          <p:cNvSpPr>
            <a:spLocks noGrp="1"/>
          </p:cNvSpPr>
          <p:nvPr>
            <p:ph idx="1"/>
          </p:nvPr>
        </p:nvSpPr>
        <p:spPr/>
        <p:txBody>
          <a:bodyPr/>
          <a:lstStyle/>
          <a:p>
            <a:r>
              <a:rPr lang="en-US" dirty="0"/>
              <a:t>Welcome!</a:t>
            </a:r>
          </a:p>
          <a:p>
            <a:endParaRPr lang="en-US" dirty="0" smtClean="0"/>
          </a:p>
          <a:p>
            <a:r>
              <a:rPr lang="en-US" dirty="0" smtClean="0"/>
              <a:t>There’s a lot of you</a:t>
            </a:r>
            <a:endParaRPr lang="en-US" dirty="0"/>
          </a:p>
          <a:p>
            <a:pPr lvl="1"/>
            <a:r>
              <a:rPr lang="en-US" dirty="0" smtClean="0"/>
              <a:t>It’s great to </a:t>
            </a:r>
            <a:r>
              <a:rPr lang="en-US" dirty="0" smtClean="0"/>
              <a:t>see so much interest in EDM</a:t>
            </a:r>
            <a:endParaRPr lang="en-US" dirty="0"/>
          </a:p>
        </p:txBody>
      </p:sp>
    </p:spTree>
    <p:extLst>
      <p:ext uri="{BB962C8B-B14F-4D97-AF65-F5344CB8AC3E}">
        <p14:creationId xmlns:p14="http://schemas.microsoft.com/office/powerpoint/2010/main" val="1440680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 not your textbook</a:t>
            </a:r>
            <a:endParaRPr lang="en-US" dirty="0"/>
          </a:p>
        </p:txBody>
      </p:sp>
      <p:sp>
        <p:nvSpPr>
          <p:cNvPr id="3" name="Content Placeholder 2"/>
          <p:cNvSpPr>
            <a:spLocks noGrp="1"/>
          </p:cNvSpPr>
          <p:nvPr>
            <p:ph idx="1"/>
          </p:nvPr>
        </p:nvSpPr>
        <p:spPr/>
        <p:txBody>
          <a:bodyPr/>
          <a:lstStyle/>
          <a:p>
            <a:r>
              <a:rPr lang="en-US" dirty="0" smtClean="0"/>
              <a:t>I want you to learn what you can from the readings and homework</a:t>
            </a:r>
          </a:p>
          <a:p>
            <a:endParaRPr lang="en-US" dirty="0"/>
          </a:p>
          <a:p>
            <a:r>
              <a:rPr lang="en-US" dirty="0" smtClean="0"/>
              <a:t>And then we’ll leverage my experience in discussing the issues the readings and </a:t>
            </a:r>
            <a:r>
              <a:rPr lang="en-US" dirty="0" err="1" smtClean="0"/>
              <a:t>homeworks</a:t>
            </a:r>
            <a:r>
              <a:rPr lang="en-US" dirty="0" smtClean="0"/>
              <a:t> bring forth</a:t>
            </a:r>
          </a:p>
        </p:txBody>
      </p:sp>
    </p:spTree>
    <p:extLst>
      <p:ext uri="{BB962C8B-B14F-4D97-AF65-F5344CB8AC3E}">
        <p14:creationId xmlns:p14="http://schemas.microsoft.com/office/powerpoint/2010/main" val="1362720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assignments for this class are individual assignments</a:t>
            </a:r>
          </a:p>
          <a:p>
            <a:pPr lvl="1"/>
            <a:r>
              <a:rPr lang="en-US" dirty="0" smtClean="0"/>
              <a:t>You must turn in your own work</a:t>
            </a:r>
          </a:p>
          <a:p>
            <a:pPr lvl="1"/>
            <a:r>
              <a:rPr lang="en-US" dirty="0" smtClean="0"/>
              <a:t>It cannot be identical to another student’s work</a:t>
            </a:r>
          </a:p>
          <a:p>
            <a:pPr lvl="1"/>
            <a:r>
              <a:rPr lang="en-US" dirty="0" smtClean="0"/>
              <a:t>The goal is to get diverse solutions we can discuss in class</a:t>
            </a:r>
          </a:p>
          <a:p>
            <a:pPr lvl="1"/>
            <a:endParaRPr lang="en-US" dirty="0"/>
          </a:p>
          <a:p>
            <a:r>
              <a:rPr lang="en-US" dirty="0" smtClean="0"/>
              <a:t>However, you are welcome to discuss the readings or technical details of the assignments with each other</a:t>
            </a:r>
            <a:endParaRPr lang="en-US" dirty="0"/>
          </a:p>
        </p:txBody>
      </p:sp>
    </p:spTree>
    <p:extLst>
      <p:ext uri="{BB962C8B-B14F-4D97-AF65-F5344CB8AC3E}">
        <p14:creationId xmlns:p14="http://schemas.microsoft.com/office/powerpoint/2010/main" val="1713583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Buford can’t figure out the UI for the software tool. Alpharetta helps him with the UI.</a:t>
            </a:r>
          </a:p>
          <a:p>
            <a:pPr lvl="1"/>
            <a:r>
              <a:rPr lang="en-US" dirty="0" smtClean="0"/>
              <a:t>OK!</a:t>
            </a:r>
          </a:p>
          <a:p>
            <a:endParaRPr lang="en-US" dirty="0"/>
          </a:p>
          <a:p>
            <a:r>
              <a:rPr lang="en-US" dirty="0" smtClean="0"/>
              <a:t>Deanna is struggling to understand the item parameter in PFA to set up the mathematical model. </a:t>
            </a:r>
            <a:r>
              <a:rPr lang="en-US" dirty="0" err="1" smtClean="0"/>
              <a:t>Carlito</a:t>
            </a:r>
            <a:r>
              <a:rPr lang="en-US" dirty="0" smtClean="0"/>
              <a:t> explains it to her.</a:t>
            </a:r>
          </a:p>
          <a:p>
            <a:pPr lvl="1"/>
            <a:r>
              <a:rPr lang="en-US" dirty="0" smtClean="0"/>
              <a:t>OK!</a:t>
            </a:r>
            <a:endParaRPr lang="en-US" dirty="0"/>
          </a:p>
        </p:txBody>
      </p:sp>
    </p:spTree>
    <p:extLst>
      <p:ext uri="{BB962C8B-B14F-4D97-AF65-F5344CB8AC3E}">
        <p14:creationId xmlns:p14="http://schemas.microsoft.com/office/powerpoint/2010/main" val="933397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Fernando and </a:t>
            </a:r>
            <a:r>
              <a:rPr lang="en-US" dirty="0" err="1" smtClean="0"/>
              <a:t>Evie</a:t>
            </a:r>
            <a:r>
              <a:rPr lang="en-US" dirty="0" smtClean="0"/>
              <a:t> do the assignment together from beginning to end, but write it up separately. </a:t>
            </a:r>
          </a:p>
          <a:p>
            <a:pPr lvl="1"/>
            <a:r>
              <a:rPr lang="en-US" dirty="0" smtClean="0"/>
              <a:t>Not OK</a:t>
            </a:r>
          </a:p>
          <a:p>
            <a:endParaRPr lang="en-US" dirty="0"/>
          </a:p>
          <a:p>
            <a:r>
              <a:rPr lang="en-US" dirty="0" smtClean="0"/>
              <a:t>Giorgio and Hannah do the assignment separately, but discuss their (fairly different) approaches over lunch </a:t>
            </a:r>
          </a:p>
          <a:p>
            <a:pPr lvl="1"/>
            <a:r>
              <a:rPr lang="en-US" dirty="0" smtClean="0"/>
              <a:t>OK!</a:t>
            </a:r>
            <a:endParaRPr lang="en-US" dirty="0"/>
          </a:p>
        </p:txBody>
      </p:sp>
    </p:spTree>
    <p:extLst>
      <p:ext uri="{BB962C8B-B14F-4D97-AF65-F5344CB8AC3E}">
        <p14:creationId xmlns:p14="http://schemas.microsoft.com/office/powerpoint/2010/main" val="2872445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Plagiarism and Cheating: </a:t>
            </a:r>
            <a:br>
              <a:rPr lang="en-US" dirty="0" smtClean="0"/>
            </a:br>
            <a:r>
              <a:rPr lang="en-US" dirty="0" smtClean="0"/>
              <a:t>Boilerplate Slide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Don’t do it</a:t>
            </a:r>
          </a:p>
          <a:p>
            <a:endParaRPr lang="en-US" dirty="0"/>
          </a:p>
          <a:p>
            <a:r>
              <a:rPr lang="en-US" dirty="0" smtClean="0"/>
              <a:t>If you have any questions about what it is, talk to me </a:t>
            </a:r>
            <a:r>
              <a:rPr lang="en-US" b="1" i="1" dirty="0" smtClean="0"/>
              <a:t>before</a:t>
            </a:r>
            <a:r>
              <a:rPr lang="en-US" dirty="0" smtClean="0"/>
              <a:t> you turn in an assignment that involves either of these</a:t>
            </a:r>
          </a:p>
          <a:p>
            <a:endParaRPr lang="en-US" dirty="0"/>
          </a:p>
          <a:p>
            <a:r>
              <a:rPr lang="en-US" dirty="0" smtClean="0"/>
              <a:t>University regulations will be followed to the letter</a:t>
            </a:r>
          </a:p>
          <a:p>
            <a:endParaRPr lang="en-US" dirty="0"/>
          </a:p>
          <a:p>
            <a:r>
              <a:rPr lang="en-US" dirty="0" smtClean="0"/>
              <a:t>That said, I am </a:t>
            </a:r>
            <a:r>
              <a:rPr lang="en-US" dirty="0"/>
              <a:t>not really worried </a:t>
            </a:r>
            <a:r>
              <a:rPr lang="en-US" dirty="0" smtClean="0"/>
              <a:t>about this problem in this class </a:t>
            </a:r>
            <a:endParaRPr lang="en-US" dirty="0"/>
          </a:p>
        </p:txBody>
      </p:sp>
    </p:spTree>
    <p:extLst>
      <p:ext uri="{BB962C8B-B14F-4D97-AF65-F5344CB8AC3E}">
        <p14:creationId xmlns:p14="http://schemas.microsoft.com/office/powerpoint/2010/main" val="875533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8 </a:t>
            </a:r>
            <a:r>
              <a:rPr lang="en-US" dirty="0"/>
              <a:t>of 10 Assignments </a:t>
            </a:r>
            <a:endParaRPr lang="en-US" dirty="0" smtClean="0"/>
          </a:p>
          <a:p>
            <a:pPr lvl="1"/>
            <a:r>
              <a:rPr lang="en-US" dirty="0" smtClean="0"/>
              <a:t>10% </a:t>
            </a:r>
            <a:r>
              <a:rPr lang="en-US" dirty="0"/>
              <a:t>each (up to a maximum of </a:t>
            </a:r>
            <a:r>
              <a:rPr lang="en-US" dirty="0" smtClean="0"/>
              <a:t>80</a:t>
            </a:r>
            <a:r>
              <a:rPr lang="en-US" dirty="0"/>
              <a:t>%) </a:t>
            </a:r>
          </a:p>
          <a:p>
            <a:r>
              <a:rPr lang="en-US" dirty="0" smtClean="0"/>
              <a:t>Class </a:t>
            </a:r>
            <a:r>
              <a:rPr lang="en-US" dirty="0"/>
              <a:t>participation </a:t>
            </a:r>
            <a:r>
              <a:rPr lang="en-US" dirty="0" smtClean="0"/>
              <a:t>20</a:t>
            </a:r>
            <a:r>
              <a:rPr lang="en-US" dirty="0"/>
              <a:t>% </a:t>
            </a:r>
            <a:endParaRPr lang="en-US" dirty="0" smtClean="0"/>
          </a:p>
          <a:p>
            <a:endParaRPr lang="en-US" dirty="0"/>
          </a:p>
          <a:p>
            <a:r>
              <a:rPr lang="en-US" dirty="0"/>
              <a:t>PLUS: For every homework, there will be a special bonus of 20% for the best hand‐in. “Best” will be </a:t>
            </a:r>
            <a:r>
              <a:rPr lang="en-US" dirty="0" smtClean="0"/>
              <a:t>defined </a:t>
            </a:r>
            <a:r>
              <a:rPr lang="en-US" dirty="0"/>
              <a:t>in each assignment.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a:t>
            </a:r>
            <a:endParaRPr lang="en-US" dirty="0"/>
          </a:p>
        </p:txBody>
      </p:sp>
      <p:sp>
        <p:nvSpPr>
          <p:cNvPr id="3" name="Content Placeholder 2"/>
          <p:cNvSpPr>
            <a:spLocks noGrp="1"/>
          </p:cNvSpPr>
          <p:nvPr>
            <p:ph idx="1"/>
          </p:nvPr>
        </p:nvSpPr>
        <p:spPr/>
        <p:txBody>
          <a:bodyPr/>
          <a:lstStyle/>
          <a:p>
            <a:r>
              <a:rPr lang="en-US" dirty="0" smtClean="0"/>
              <a:t>None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Accommodations for Students with Disabilities</a:t>
            </a:r>
            <a:endParaRPr lang="en-US" dirty="0"/>
          </a:p>
        </p:txBody>
      </p:sp>
      <p:sp>
        <p:nvSpPr>
          <p:cNvPr id="3" name="Content Placeholder 2"/>
          <p:cNvSpPr>
            <a:spLocks noGrp="1"/>
          </p:cNvSpPr>
          <p:nvPr>
            <p:ph idx="1"/>
          </p:nvPr>
        </p:nvSpPr>
        <p:spPr/>
        <p:txBody>
          <a:bodyPr/>
          <a:lstStyle/>
          <a:p>
            <a:r>
              <a:rPr lang="en-US" dirty="0" smtClean="0"/>
              <a:t>See syllabus and then see me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Any questions on the syllabus, schedule, or administrative topics?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a:t>
            </a:r>
            <a:endParaRPr lang="en-US" dirty="0"/>
          </a:p>
        </p:txBody>
      </p:sp>
      <p:sp>
        <p:nvSpPr>
          <p:cNvPr id="3" name="Content Placeholder 2"/>
          <p:cNvSpPr>
            <a:spLocks noGrp="1"/>
          </p:cNvSpPr>
          <p:nvPr>
            <p:ph idx="1"/>
          </p:nvPr>
        </p:nvSpPr>
        <p:spPr/>
        <p:txBody>
          <a:bodyPr/>
          <a:lstStyle/>
          <a:p>
            <a:r>
              <a:rPr lang="en-US" dirty="0" smtClean="0"/>
              <a:t>And why are you here?</a:t>
            </a:r>
          </a:p>
          <a:p>
            <a:endParaRPr lang="en-US" dirty="0" smtClean="0"/>
          </a:p>
          <a:p>
            <a:r>
              <a:rPr lang="en-US" dirty="0" smtClean="0"/>
              <a:t>What kind of methods do you use in your research/work?</a:t>
            </a:r>
          </a:p>
          <a:p>
            <a:endParaRPr lang="en-US" dirty="0"/>
          </a:p>
          <a:p>
            <a:r>
              <a:rPr lang="en-US" dirty="0" smtClean="0"/>
              <a:t>What kind of methods do you see yourself wanting to use in the future?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Stuff</a:t>
            </a:r>
            <a:endParaRPr lang="en-US" dirty="0"/>
          </a:p>
        </p:txBody>
      </p:sp>
      <p:sp>
        <p:nvSpPr>
          <p:cNvPr id="3" name="Content Placeholder 2"/>
          <p:cNvSpPr>
            <a:spLocks noGrp="1"/>
          </p:cNvSpPr>
          <p:nvPr>
            <p:ph idx="1"/>
          </p:nvPr>
        </p:nvSpPr>
        <p:spPr/>
        <p:txBody>
          <a:bodyPr/>
          <a:lstStyle/>
          <a:p>
            <a:r>
              <a:rPr lang="en-US" dirty="0" smtClean="0"/>
              <a:t>Is everyone signed up for class?</a:t>
            </a:r>
          </a:p>
          <a:p>
            <a:endParaRPr lang="en-US" dirty="0"/>
          </a:p>
          <a:p>
            <a:r>
              <a:rPr lang="en-US" dirty="0" smtClean="0"/>
              <a:t>If not, and you want to receive credit, please talk to me after class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Class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93000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a:t>
            </a:r>
            <a:endParaRPr lang="en-US" dirty="0"/>
          </a:p>
        </p:txBody>
      </p:sp>
      <p:sp>
        <p:nvSpPr>
          <p:cNvPr id="4" name="Content Placeholder 2"/>
          <p:cNvSpPr>
            <a:spLocks noGrp="1"/>
          </p:cNvSpPr>
          <p:nvPr>
            <p:ph idx="1"/>
          </p:nvPr>
        </p:nvSpPr>
        <p:spPr>
          <a:xfrm>
            <a:off x="457200" y="1371600"/>
            <a:ext cx="8229600" cy="4525963"/>
          </a:xfrm>
        </p:spPr>
        <p:txBody>
          <a:bodyPr/>
          <a:lstStyle/>
          <a:p>
            <a:pPr marL="0" indent="0">
              <a:buNone/>
            </a:pPr>
            <a:r>
              <a:rPr lang="en-US" sz="4800" b="1" dirty="0" smtClean="0"/>
              <a:t>“Educational </a:t>
            </a:r>
            <a:r>
              <a:rPr lang="en-US" sz="4800" b="1" dirty="0"/>
              <a:t>Data Mining</a:t>
            </a:r>
            <a:r>
              <a:rPr lang="en-US" dirty="0"/>
              <a:t> </a:t>
            </a:r>
            <a:r>
              <a:rPr lang="en-US" dirty="0" smtClean="0"/>
              <a:t/>
            </a:r>
            <a:br>
              <a:rPr lang="en-US" dirty="0" smtClean="0"/>
            </a:br>
            <a:r>
              <a:rPr lang="en-US" dirty="0" smtClean="0"/>
              <a:t>is </a:t>
            </a:r>
            <a:r>
              <a:rPr lang="en-US" dirty="0"/>
              <a:t>an emerging discipline, concerned with developing methods for exploring the unique types of data that come from educational settings, and using those methods to better understand students, and the settings which they learn in</a:t>
            </a:r>
            <a:r>
              <a:rPr lang="en-US" dirty="0" smtClean="0"/>
              <a:t>.”</a:t>
            </a:r>
            <a:r>
              <a:rPr lang="en-US" dirty="0"/>
              <a:t/>
            </a:r>
            <a:br>
              <a:rPr lang="en-US" dirty="0"/>
            </a:br>
            <a:endParaRPr lang="en-US" dirty="0" smtClean="0"/>
          </a:p>
        </p:txBody>
      </p:sp>
      <p:sp>
        <p:nvSpPr>
          <p:cNvPr id="5" name="TextBox 4"/>
          <p:cNvSpPr txBox="1"/>
          <p:nvPr/>
        </p:nvSpPr>
        <p:spPr>
          <a:xfrm>
            <a:off x="228600" y="6172200"/>
            <a:ext cx="8915400" cy="369332"/>
          </a:xfrm>
          <a:prstGeom prst="rect">
            <a:avLst/>
          </a:prstGeom>
          <a:noFill/>
        </p:spPr>
        <p:txBody>
          <a:bodyPr wrap="square" rtlCol="0">
            <a:spAutoFit/>
          </a:bodyPr>
          <a:lstStyle/>
          <a:p>
            <a:r>
              <a:rPr lang="en-US" dirty="0" smtClean="0"/>
              <a:t>(www.educationaldatamining.org)</a:t>
            </a:r>
            <a:endParaRPr lang="en-US" dirty="0"/>
          </a:p>
        </p:txBody>
      </p:sp>
    </p:spTree>
    <p:extLst>
      <p:ext uri="{BB962C8B-B14F-4D97-AF65-F5344CB8AC3E}">
        <p14:creationId xmlns:p14="http://schemas.microsoft.com/office/powerpoint/2010/main" val="4275669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 is…</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smtClean="0"/>
              <a:t>“… escalating the speed of research on many problems in education.”</a:t>
            </a:r>
          </a:p>
          <a:p>
            <a:r>
              <a:rPr lang="en-US" dirty="0"/>
              <a:t>“Not only can you look at unique learning trajectories of individuals, but the sophistication of the models of learning goes up enormously</a:t>
            </a:r>
            <a:r>
              <a:rPr lang="en-US" dirty="0" smtClean="0"/>
              <a:t>.”</a:t>
            </a:r>
            <a:endParaRPr lang="en-US" dirty="0"/>
          </a:p>
          <a:p>
            <a:pPr marL="0" indent="0">
              <a:buNone/>
            </a:pPr>
            <a:endParaRPr lang="en-US" dirty="0"/>
          </a:p>
          <a:p>
            <a:pPr marL="0" indent="0">
              <a:buNone/>
            </a:pPr>
            <a:endParaRPr lang="en-US" dirty="0" smtClean="0"/>
          </a:p>
          <a:p>
            <a:endParaRPr lang="en-US" dirty="0"/>
          </a:p>
          <a:p>
            <a:r>
              <a:rPr lang="en-US" dirty="0" smtClean="0"/>
              <a:t>Arthur </a:t>
            </a:r>
            <a:r>
              <a:rPr lang="en-US" dirty="0" err="1"/>
              <a:t>Graesser</a:t>
            </a:r>
            <a:r>
              <a:rPr lang="en-US" dirty="0"/>
              <a:t>, Editor, </a:t>
            </a:r>
            <a:r>
              <a:rPr lang="en-US" dirty="0" smtClean="0"/>
              <a:t/>
            </a:r>
            <a:br>
              <a:rPr lang="en-US" dirty="0" smtClean="0"/>
            </a:br>
            <a:r>
              <a:rPr lang="en-US" dirty="0" smtClean="0"/>
              <a:t>Journal </a:t>
            </a:r>
            <a:r>
              <a:rPr lang="en-US" dirty="0"/>
              <a:t>of Educational Psychology</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32</a:t>
            </a:fld>
            <a:endParaRPr lang="en-US"/>
          </a:p>
        </p:txBody>
      </p:sp>
      <p:pic>
        <p:nvPicPr>
          <p:cNvPr id="36866" name="Picture 2" descr="http://epistemicgames.org/eg/wp-content/uploads/graesser2-150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54864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882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 is…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 great.”</a:t>
            </a:r>
            <a:endParaRPr lang="en-US" dirty="0"/>
          </a:p>
          <a:p>
            <a:pPr marL="0" indent="0">
              <a:buNone/>
            </a:pPr>
            <a:endParaRPr lang="en-US" dirty="0"/>
          </a:p>
          <a:p>
            <a:pPr marL="0" indent="0">
              <a:buNone/>
            </a:pPr>
            <a:endParaRPr lang="en-US" dirty="0" smtClean="0"/>
          </a:p>
          <a:p>
            <a:endParaRPr lang="en-US" dirty="0"/>
          </a:p>
          <a:p>
            <a:endParaRPr lang="en-US" dirty="0" smtClean="0"/>
          </a:p>
          <a:p>
            <a:endParaRPr lang="en-US" dirty="0"/>
          </a:p>
          <a:p>
            <a:endParaRPr lang="en-US" dirty="0" smtClean="0"/>
          </a:p>
          <a:p>
            <a:endParaRPr lang="en-US" dirty="0"/>
          </a:p>
          <a:p>
            <a:r>
              <a:rPr lang="en-US" dirty="0" smtClean="0"/>
              <a:t>Me</a:t>
            </a: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33</a:t>
            </a:fld>
            <a:endParaRPr lang="en-US"/>
          </a:p>
        </p:txBody>
      </p:sp>
      <p:pic>
        <p:nvPicPr>
          <p:cNvPr id="5122" name="Picture 2" descr="Ryan Ba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4514" y="5333999"/>
            <a:ext cx="15240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789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EDM method</a:t>
            </a:r>
            <a:br>
              <a:rPr lang="en-US" dirty="0" smtClean="0"/>
            </a:br>
            <a:r>
              <a:rPr lang="en-US" dirty="0" smtClean="0"/>
              <a:t>(Baker &amp; </a:t>
            </a:r>
            <a:r>
              <a:rPr lang="en-US" dirty="0" err="1" smtClean="0"/>
              <a:t>Yacef</a:t>
            </a:r>
            <a:r>
              <a:rPr lang="en-US" dirty="0" smtClean="0"/>
              <a:t>, 2009)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Prediction</a:t>
            </a:r>
          </a:p>
          <a:p>
            <a:pPr lvl="1"/>
            <a:r>
              <a:rPr lang="en-US" dirty="0" smtClean="0"/>
              <a:t>Classification</a:t>
            </a:r>
          </a:p>
          <a:p>
            <a:pPr lvl="1"/>
            <a:r>
              <a:rPr lang="en-US" dirty="0" smtClean="0"/>
              <a:t>Regression</a:t>
            </a:r>
          </a:p>
          <a:p>
            <a:pPr lvl="1"/>
            <a:r>
              <a:rPr lang="en-US" dirty="0" smtClean="0"/>
              <a:t>Density estimation</a:t>
            </a:r>
          </a:p>
          <a:p>
            <a:r>
              <a:rPr lang="en-US" dirty="0" smtClean="0"/>
              <a:t>Clustering</a:t>
            </a:r>
          </a:p>
          <a:p>
            <a:r>
              <a:rPr lang="en-US" dirty="0" smtClean="0"/>
              <a:t>Relationship mining</a:t>
            </a:r>
          </a:p>
          <a:p>
            <a:pPr lvl="1"/>
            <a:r>
              <a:rPr lang="en-US" dirty="0" smtClean="0"/>
              <a:t>Association rule mining</a:t>
            </a:r>
          </a:p>
          <a:p>
            <a:pPr lvl="1"/>
            <a:r>
              <a:rPr lang="en-US" dirty="0" smtClean="0"/>
              <a:t>Correlation mining</a:t>
            </a:r>
          </a:p>
          <a:p>
            <a:pPr lvl="1"/>
            <a:r>
              <a:rPr lang="en-US" dirty="0" smtClean="0"/>
              <a:t>Sequential pattern mining</a:t>
            </a:r>
          </a:p>
          <a:p>
            <a:pPr lvl="1"/>
            <a:r>
              <a:rPr lang="en-US" dirty="0" smtClean="0"/>
              <a:t>Causal data mining</a:t>
            </a:r>
          </a:p>
          <a:p>
            <a:r>
              <a:rPr lang="en-US" dirty="0" smtClean="0"/>
              <a:t>Distillation of data for human judgment</a:t>
            </a:r>
          </a:p>
          <a:p>
            <a:r>
              <a:rPr lang="en-US" dirty="0" smtClean="0"/>
              <a:t>Discovery with models</a:t>
            </a: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34</a:t>
            </a:fld>
            <a:endParaRPr lang="en-US"/>
          </a:p>
        </p:txBody>
      </p:sp>
      <p:pic>
        <p:nvPicPr>
          <p:cNvPr id="90114" name="Picture 2" descr="http://www.it.usyd.edu.au/about/people/staff/kalina.jpg"/>
          <p:cNvPicPr>
            <a:picLocks noChangeAspect="1" noChangeArrowheads="1"/>
          </p:cNvPicPr>
          <p:nvPr/>
        </p:nvPicPr>
        <p:blipFill>
          <a:blip r:embed="rId2" cstate="print"/>
          <a:srcRect l="24000" r="16000" b="24000"/>
          <a:stretch>
            <a:fillRect/>
          </a:stretch>
        </p:blipFill>
        <p:spPr bwMode="auto">
          <a:xfrm>
            <a:off x="7772400" y="5109751"/>
            <a:ext cx="1371600" cy="1737363"/>
          </a:xfrm>
          <a:prstGeom prst="rect">
            <a:avLst/>
          </a:prstGeom>
          <a:noFill/>
        </p:spPr>
      </p:pic>
    </p:spTree>
    <p:extLst>
      <p:ext uri="{BB962C8B-B14F-4D97-AF65-F5344CB8AC3E}">
        <p14:creationId xmlns:p14="http://schemas.microsoft.com/office/powerpoint/2010/main" val="3128421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EDM method</a:t>
            </a:r>
            <a:br>
              <a:rPr lang="en-US" dirty="0" smtClean="0"/>
            </a:br>
            <a:r>
              <a:rPr lang="en-US" dirty="0" smtClean="0"/>
              <a:t>(Baker &amp; Siemens, in preparation)</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Prediction</a:t>
            </a:r>
          </a:p>
          <a:p>
            <a:pPr lvl="1"/>
            <a:r>
              <a:rPr lang="en-US" dirty="0" smtClean="0"/>
              <a:t>Classification</a:t>
            </a:r>
          </a:p>
          <a:p>
            <a:pPr lvl="1"/>
            <a:r>
              <a:rPr lang="en-US" dirty="0" smtClean="0"/>
              <a:t>Regression</a:t>
            </a:r>
          </a:p>
          <a:p>
            <a:pPr lvl="1"/>
            <a:r>
              <a:rPr lang="en-US" dirty="0" smtClean="0"/>
              <a:t>Latent Knowledge Estimation</a:t>
            </a:r>
          </a:p>
          <a:p>
            <a:r>
              <a:rPr lang="en-US" dirty="0" smtClean="0"/>
              <a:t>Structure Discovery</a:t>
            </a:r>
          </a:p>
          <a:p>
            <a:pPr lvl="1"/>
            <a:r>
              <a:rPr lang="en-US" dirty="0" smtClean="0"/>
              <a:t>Clustering</a:t>
            </a:r>
          </a:p>
          <a:p>
            <a:pPr lvl="1"/>
            <a:r>
              <a:rPr lang="en-US" dirty="0" smtClean="0"/>
              <a:t>Factor Analysis</a:t>
            </a:r>
          </a:p>
          <a:p>
            <a:pPr lvl="1"/>
            <a:r>
              <a:rPr lang="en-US" dirty="0" smtClean="0"/>
              <a:t>Domain Structure Discovery</a:t>
            </a:r>
          </a:p>
          <a:p>
            <a:pPr lvl="1"/>
            <a:r>
              <a:rPr lang="en-US" dirty="0" smtClean="0"/>
              <a:t>Network Analysis</a:t>
            </a:r>
          </a:p>
          <a:p>
            <a:r>
              <a:rPr lang="en-US" dirty="0" smtClean="0"/>
              <a:t>Relationship mining</a:t>
            </a:r>
          </a:p>
          <a:p>
            <a:pPr lvl="1"/>
            <a:r>
              <a:rPr lang="en-US" dirty="0" smtClean="0"/>
              <a:t>Association rule mining</a:t>
            </a:r>
          </a:p>
          <a:p>
            <a:pPr lvl="1"/>
            <a:r>
              <a:rPr lang="en-US" dirty="0" smtClean="0"/>
              <a:t>Correlation mining</a:t>
            </a:r>
          </a:p>
          <a:p>
            <a:pPr lvl="1"/>
            <a:r>
              <a:rPr lang="en-US" dirty="0" smtClean="0"/>
              <a:t>Sequential pattern mining</a:t>
            </a:r>
          </a:p>
          <a:p>
            <a:pPr lvl="1"/>
            <a:r>
              <a:rPr lang="en-US" dirty="0" smtClean="0"/>
              <a:t>Causal data mining</a:t>
            </a:r>
          </a:p>
          <a:p>
            <a:r>
              <a:rPr lang="en-US" dirty="0" smtClean="0"/>
              <a:t>Distillation of data for human judgment</a:t>
            </a:r>
          </a:p>
          <a:p>
            <a:r>
              <a:rPr lang="en-US" dirty="0" smtClean="0"/>
              <a:t>Discovery with models</a:t>
            </a: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35</a:t>
            </a:fld>
            <a:endParaRPr lang="en-US"/>
          </a:p>
        </p:txBody>
      </p:sp>
      <p:pic>
        <p:nvPicPr>
          <p:cNvPr id="3074" name="Picture 2" descr="https://encrypted-tbn0.gstatic.com/images?q=tbn:ANd9GcQepW0ZUljfCSroew2ri9LmwVEJCvOdv1Y__b3OsgM5CiYbqZJ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263488"/>
            <a:ext cx="2133599" cy="1598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971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Prediction</a:t>
            </a:r>
            <a:endParaRPr lang="en-US" dirty="0"/>
          </a:p>
        </p:txBody>
      </p:sp>
      <p:sp>
        <p:nvSpPr>
          <p:cNvPr id="3" name="Content Placeholder 2"/>
          <p:cNvSpPr>
            <a:spLocks noGrp="1"/>
          </p:cNvSpPr>
          <p:nvPr>
            <p:ph idx="1"/>
          </p:nvPr>
        </p:nvSpPr>
        <p:spPr/>
        <p:txBody>
          <a:bodyPr/>
          <a:lstStyle/>
          <a:p>
            <a:r>
              <a:rPr lang="en-US" dirty="0" smtClean="0"/>
              <a:t>Develop a model which can infer a single aspect of the data (predicted variable) from some combination of other aspects of the data (predictor variables)</a:t>
            </a:r>
          </a:p>
          <a:p>
            <a:endParaRPr lang="en-US" dirty="0" smtClean="0"/>
          </a:p>
          <a:p>
            <a:r>
              <a:rPr lang="en-US" dirty="0" smtClean="0"/>
              <a:t>Which students are off-task?</a:t>
            </a:r>
          </a:p>
          <a:p>
            <a:r>
              <a:rPr lang="en-US" dirty="0" smtClean="0"/>
              <a:t>Which students will fail the class?</a:t>
            </a:r>
          </a:p>
          <a:p>
            <a:endParaRPr lang="en-US" dirty="0"/>
          </a:p>
        </p:txBody>
      </p:sp>
    </p:spTree>
    <p:extLst>
      <p:ext uri="{BB962C8B-B14F-4D97-AF65-F5344CB8AC3E}">
        <p14:creationId xmlns:p14="http://schemas.microsoft.com/office/powerpoint/2010/main" val="1765680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Discovery</a:t>
            </a:r>
            <a:endParaRPr lang="en-US" dirty="0"/>
          </a:p>
        </p:txBody>
      </p:sp>
      <p:sp>
        <p:nvSpPr>
          <p:cNvPr id="3" name="Content Placeholder 2"/>
          <p:cNvSpPr>
            <a:spLocks noGrp="1"/>
          </p:cNvSpPr>
          <p:nvPr>
            <p:ph idx="1"/>
          </p:nvPr>
        </p:nvSpPr>
        <p:spPr/>
        <p:txBody>
          <a:bodyPr>
            <a:normAutofit/>
          </a:bodyPr>
          <a:lstStyle/>
          <a:p>
            <a:r>
              <a:rPr lang="en-US" dirty="0" smtClean="0"/>
              <a:t>Find structure and patterns in the data that emerge “naturally”</a:t>
            </a:r>
          </a:p>
          <a:p>
            <a:endParaRPr lang="en-US" dirty="0"/>
          </a:p>
          <a:p>
            <a:r>
              <a:rPr lang="en-US" dirty="0" smtClean="0"/>
              <a:t>No specific target or predictor variable</a:t>
            </a:r>
          </a:p>
          <a:p>
            <a:endParaRPr lang="en-US" dirty="0"/>
          </a:p>
        </p:txBody>
      </p:sp>
    </p:spTree>
    <p:extLst>
      <p:ext uri="{BB962C8B-B14F-4D97-AF65-F5344CB8AC3E}">
        <p14:creationId xmlns:p14="http://schemas.microsoft.com/office/powerpoint/2010/main" val="30973176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Discovery</a:t>
            </a:r>
            <a:endParaRPr lang="en-US" dirty="0"/>
          </a:p>
        </p:txBody>
      </p:sp>
      <p:sp>
        <p:nvSpPr>
          <p:cNvPr id="3" name="Content Placeholder 2"/>
          <p:cNvSpPr>
            <a:spLocks noGrp="1"/>
          </p:cNvSpPr>
          <p:nvPr>
            <p:ph idx="1"/>
          </p:nvPr>
        </p:nvSpPr>
        <p:spPr/>
        <p:txBody>
          <a:bodyPr>
            <a:normAutofit/>
          </a:bodyPr>
          <a:lstStyle/>
          <a:p>
            <a:r>
              <a:rPr lang="en-US" dirty="0" smtClean="0"/>
              <a:t>Different kinds of structure discovery algorithms find…</a:t>
            </a:r>
            <a:endParaRPr lang="en-US" dirty="0"/>
          </a:p>
        </p:txBody>
      </p:sp>
    </p:spTree>
    <p:extLst>
      <p:ext uri="{BB962C8B-B14F-4D97-AF65-F5344CB8AC3E}">
        <p14:creationId xmlns:p14="http://schemas.microsoft.com/office/powerpoint/2010/main" val="4065904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Discovery</a:t>
            </a:r>
            <a:endParaRPr lang="en-US" dirty="0"/>
          </a:p>
        </p:txBody>
      </p:sp>
      <p:sp>
        <p:nvSpPr>
          <p:cNvPr id="3" name="Content Placeholder 2"/>
          <p:cNvSpPr>
            <a:spLocks noGrp="1"/>
          </p:cNvSpPr>
          <p:nvPr>
            <p:ph idx="1"/>
          </p:nvPr>
        </p:nvSpPr>
        <p:spPr/>
        <p:txBody>
          <a:bodyPr>
            <a:normAutofit/>
          </a:bodyPr>
          <a:lstStyle/>
          <a:p>
            <a:r>
              <a:rPr lang="en-US" dirty="0" smtClean="0"/>
              <a:t>Different kinds of structure discovery algorithms find… different kinds of structure</a:t>
            </a:r>
          </a:p>
          <a:p>
            <a:pPr lvl="1"/>
            <a:r>
              <a:rPr lang="en-US" dirty="0" smtClean="0"/>
              <a:t>Clustering: commonalities between data points</a:t>
            </a:r>
          </a:p>
          <a:p>
            <a:pPr lvl="1"/>
            <a:r>
              <a:rPr lang="en-US" dirty="0" smtClean="0"/>
              <a:t>Factor analysis: commonalities between variables</a:t>
            </a:r>
          </a:p>
          <a:p>
            <a:pPr lvl="1"/>
            <a:r>
              <a:rPr lang="en-US" dirty="0" smtClean="0"/>
              <a:t>Domain structure discovery: structural relationships between data points (typically items)</a:t>
            </a:r>
          </a:p>
          <a:p>
            <a:pPr lvl="1"/>
            <a:r>
              <a:rPr lang="en-US" dirty="0" smtClean="0"/>
              <a:t>Network analysis: network relationships between data points (typically people)</a:t>
            </a:r>
            <a:endParaRPr lang="en-US" dirty="0"/>
          </a:p>
        </p:txBody>
      </p:sp>
    </p:spTree>
    <p:extLst>
      <p:ext uri="{BB962C8B-B14F-4D97-AF65-F5344CB8AC3E}">
        <p14:creationId xmlns:p14="http://schemas.microsoft.com/office/powerpoint/2010/main" val="150331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Schedule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Mining</a:t>
            </a:r>
            <a:endParaRPr lang="en-US" dirty="0"/>
          </a:p>
        </p:txBody>
      </p:sp>
      <p:sp>
        <p:nvSpPr>
          <p:cNvPr id="3" name="Content Placeholder 2"/>
          <p:cNvSpPr>
            <a:spLocks noGrp="1"/>
          </p:cNvSpPr>
          <p:nvPr>
            <p:ph idx="1"/>
          </p:nvPr>
        </p:nvSpPr>
        <p:spPr/>
        <p:txBody>
          <a:bodyPr>
            <a:normAutofit/>
          </a:bodyPr>
          <a:lstStyle/>
          <a:p>
            <a:r>
              <a:rPr lang="en-US" dirty="0" smtClean="0"/>
              <a:t>Discover relationships between variables in a data set with many variables</a:t>
            </a:r>
          </a:p>
          <a:p>
            <a:pPr lvl="1"/>
            <a:r>
              <a:rPr lang="en-US" dirty="0" smtClean="0"/>
              <a:t>Association rule mining</a:t>
            </a:r>
          </a:p>
          <a:p>
            <a:pPr lvl="1"/>
            <a:r>
              <a:rPr lang="en-US" dirty="0" smtClean="0"/>
              <a:t>Correlation mining</a:t>
            </a:r>
          </a:p>
          <a:p>
            <a:pPr lvl="1"/>
            <a:r>
              <a:rPr lang="en-US" dirty="0" smtClean="0"/>
              <a:t>Sequential pattern mining</a:t>
            </a:r>
          </a:p>
          <a:p>
            <a:pPr lvl="1"/>
            <a:r>
              <a:rPr lang="en-US" dirty="0" smtClean="0"/>
              <a:t>Causal data mining</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44842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with Models</a:t>
            </a:r>
            <a:endParaRPr lang="en-US" dirty="0"/>
          </a:p>
        </p:txBody>
      </p:sp>
      <p:sp>
        <p:nvSpPr>
          <p:cNvPr id="3" name="Content Placeholder 2"/>
          <p:cNvSpPr>
            <a:spLocks noGrp="1"/>
          </p:cNvSpPr>
          <p:nvPr>
            <p:ph idx="1"/>
          </p:nvPr>
        </p:nvSpPr>
        <p:spPr/>
        <p:txBody>
          <a:bodyPr>
            <a:normAutofit/>
          </a:bodyPr>
          <a:lstStyle/>
          <a:p>
            <a:r>
              <a:rPr lang="en-US" dirty="0" smtClean="0"/>
              <a:t>Pre-existing model (developed with EDM prediction methods… or clustering… or knowledge engineering)</a:t>
            </a:r>
          </a:p>
          <a:p>
            <a:endParaRPr lang="en-US" dirty="0"/>
          </a:p>
          <a:p>
            <a:r>
              <a:rPr lang="en-US" dirty="0" smtClean="0"/>
              <a:t>Applied to data and used as a component in another analysis</a:t>
            </a:r>
          </a:p>
          <a:p>
            <a:endParaRPr lang="en-US" dirty="0"/>
          </a:p>
        </p:txBody>
      </p:sp>
    </p:spTree>
    <p:extLst>
      <p:ext uri="{BB962C8B-B14F-4D97-AF65-F5344CB8AC3E}">
        <p14:creationId xmlns:p14="http://schemas.microsoft.com/office/powerpoint/2010/main" val="2709098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Distillation of Data for Human Judgment</a:t>
            </a:r>
            <a:endParaRPr lang="en-US" dirty="0"/>
          </a:p>
        </p:txBody>
      </p:sp>
      <p:sp>
        <p:nvSpPr>
          <p:cNvPr id="3" name="Content Placeholder 2"/>
          <p:cNvSpPr>
            <a:spLocks noGrp="1"/>
          </p:cNvSpPr>
          <p:nvPr>
            <p:ph idx="1"/>
          </p:nvPr>
        </p:nvSpPr>
        <p:spPr/>
        <p:txBody>
          <a:bodyPr/>
          <a:lstStyle/>
          <a:p>
            <a:r>
              <a:rPr lang="en-US" dirty="0" smtClean="0"/>
              <a:t>Making complex data understandable by humans to leverage their judgment</a:t>
            </a:r>
          </a:p>
          <a:p>
            <a:endParaRPr lang="en-US" dirty="0" smtClean="0"/>
          </a:p>
          <a:p>
            <a:endParaRPr lang="en-US" dirty="0"/>
          </a:p>
        </p:txBody>
      </p:sp>
    </p:spTree>
    <p:extLst>
      <p:ext uri="{BB962C8B-B14F-4D97-AF65-F5344CB8AC3E}">
        <p14:creationId xmlns:p14="http://schemas.microsoft.com/office/powerpoint/2010/main" val="6023562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a:t>
            </a:r>
            <a:endParaRPr lang="en-US" dirty="0"/>
          </a:p>
        </p:txBody>
      </p:sp>
      <p:sp>
        <p:nvSpPr>
          <p:cNvPr id="3" name="Content Placeholder 2"/>
          <p:cNvSpPr>
            <a:spLocks noGrp="1"/>
          </p:cNvSpPr>
          <p:nvPr>
            <p:ph idx="1"/>
          </p:nvPr>
        </p:nvSpPr>
        <p:spPr/>
        <p:txBody>
          <a:bodyPr/>
          <a:lstStyle/>
          <a:p>
            <a:r>
              <a:rPr lang="en-US" dirty="0" smtClean="0"/>
              <a:t>Just plain more data available</a:t>
            </a:r>
          </a:p>
          <a:p>
            <a:endParaRPr lang="en-US" dirty="0"/>
          </a:p>
          <a:p>
            <a:r>
              <a:rPr lang="en-US" dirty="0" smtClean="0"/>
              <a:t>Education can start to catch up to research in Physics and Biology…</a:t>
            </a:r>
            <a:endParaRPr lang="en-US" dirty="0"/>
          </a:p>
        </p:txBody>
      </p:sp>
    </p:spTree>
    <p:extLst>
      <p:ext uri="{BB962C8B-B14F-4D97-AF65-F5344CB8AC3E}">
        <p14:creationId xmlns:p14="http://schemas.microsoft.com/office/powerpoint/2010/main" val="89438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a:t>
            </a:r>
            <a:endParaRPr lang="en-US" dirty="0"/>
          </a:p>
        </p:txBody>
      </p:sp>
      <p:sp>
        <p:nvSpPr>
          <p:cNvPr id="3" name="Content Placeholder 2"/>
          <p:cNvSpPr>
            <a:spLocks noGrp="1"/>
          </p:cNvSpPr>
          <p:nvPr>
            <p:ph idx="1"/>
          </p:nvPr>
        </p:nvSpPr>
        <p:spPr/>
        <p:txBody>
          <a:bodyPr/>
          <a:lstStyle/>
          <a:p>
            <a:r>
              <a:rPr lang="en-US" dirty="0" smtClean="0"/>
              <a:t>Just plain more data available</a:t>
            </a:r>
          </a:p>
          <a:p>
            <a:endParaRPr lang="en-US" dirty="0"/>
          </a:p>
          <a:p>
            <a:r>
              <a:rPr lang="en-US" dirty="0" smtClean="0"/>
              <a:t>Education can start to catch up to research in Physics and Biology… from the year 1985</a:t>
            </a:r>
            <a:endParaRPr lang="en-US" dirty="0"/>
          </a:p>
        </p:txBody>
      </p:sp>
    </p:spTree>
    <p:extLst>
      <p:ext uri="{BB962C8B-B14F-4D97-AF65-F5344CB8AC3E}">
        <p14:creationId xmlns:p14="http://schemas.microsoft.com/office/powerpoint/2010/main" val="29881951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a:t>
            </a:r>
            <a:endParaRPr lang="en-US" dirty="0"/>
          </a:p>
        </p:txBody>
      </p:sp>
      <p:sp>
        <p:nvSpPr>
          <p:cNvPr id="3" name="Content Placeholder 2"/>
          <p:cNvSpPr>
            <a:spLocks noGrp="1"/>
          </p:cNvSpPr>
          <p:nvPr>
            <p:ph idx="1"/>
          </p:nvPr>
        </p:nvSpPr>
        <p:spPr/>
        <p:txBody>
          <a:bodyPr/>
          <a:lstStyle/>
          <a:p>
            <a:r>
              <a:rPr lang="en-US" dirty="0" smtClean="0"/>
              <a:t>In particular, the amount of data available from educational software is orders of magnitude more than was available just a decade ago</a:t>
            </a:r>
          </a:p>
          <a:p>
            <a:endParaRPr lang="en-US" dirty="0"/>
          </a:p>
          <a:p>
            <a:r>
              <a:rPr lang="en-US" dirty="0" smtClean="0"/>
              <a:t>Supported by open educational data bases like the PSLC </a:t>
            </a:r>
            <a:r>
              <a:rPr lang="en-US" dirty="0" err="1" smtClean="0"/>
              <a:t>DataShop</a:t>
            </a:r>
            <a:r>
              <a:rPr lang="en-US" dirty="0" smtClean="0"/>
              <a:t> (next week)</a:t>
            </a:r>
            <a:endParaRPr lang="en-US" dirty="0"/>
          </a:p>
        </p:txBody>
      </p:sp>
    </p:spTree>
    <p:extLst>
      <p:ext uri="{BB962C8B-B14F-4D97-AF65-F5344CB8AC3E}">
        <p14:creationId xmlns:p14="http://schemas.microsoft.com/office/powerpoint/2010/main" val="3147651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Analytics</a:t>
            </a:r>
            <a:endParaRPr lang="en-US" dirty="0"/>
          </a:p>
        </p:txBody>
      </p:sp>
      <p:sp>
        <p:nvSpPr>
          <p:cNvPr id="3" name="Content Placeholder 2"/>
          <p:cNvSpPr>
            <a:spLocks noGrp="1"/>
          </p:cNvSpPr>
          <p:nvPr>
            <p:ph idx="1"/>
          </p:nvPr>
        </p:nvSpPr>
        <p:spPr/>
        <p:txBody>
          <a:bodyPr/>
          <a:lstStyle/>
          <a:p>
            <a:r>
              <a:rPr lang="en-US" dirty="0" smtClean="0"/>
              <a:t>A closely related community</a:t>
            </a:r>
          </a:p>
          <a:p>
            <a:endParaRPr lang="en-US" dirty="0"/>
          </a:p>
          <a:p>
            <a:r>
              <a:rPr lang="en-US" dirty="0" smtClean="0"/>
              <a:t>Who here has heard of Learning Analytics?</a:t>
            </a:r>
          </a:p>
          <a:p>
            <a:endParaRPr lang="en-US" dirty="0"/>
          </a:p>
        </p:txBody>
      </p:sp>
    </p:spTree>
    <p:extLst>
      <p:ext uri="{BB962C8B-B14F-4D97-AF65-F5344CB8AC3E}">
        <p14:creationId xmlns:p14="http://schemas.microsoft.com/office/powerpoint/2010/main" val="20433915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communities</a:t>
            </a:r>
            <a:endParaRPr lang="en-US" dirty="0"/>
          </a:p>
        </p:txBody>
      </p:sp>
      <p:sp>
        <p:nvSpPr>
          <p:cNvPr id="3" name="Content Placeholder 2"/>
          <p:cNvSpPr>
            <a:spLocks noGrp="1"/>
          </p:cNvSpPr>
          <p:nvPr>
            <p:ph idx="1"/>
          </p:nvPr>
        </p:nvSpPr>
        <p:spPr/>
        <p:txBody>
          <a:bodyPr/>
          <a:lstStyle/>
          <a:p>
            <a:r>
              <a:rPr lang="en-US" dirty="0" smtClean="0"/>
              <a:t>Society for Learning Analytics Research</a:t>
            </a:r>
          </a:p>
          <a:p>
            <a:pPr lvl="1"/>
            <a:r>
              <a:rPr lang="en-US" dirty="0" smtClean="0"/>
              <a:t>First conference: LAK2011</a:t>
            </a:r>
          </a:p>
          <a:p>
            <a:endParaRPr lang="en-US" dirty="0"/>
          </a:p>
          <a:p>
            <a:r>
              <a:rPr lang="en-US" dirty="0" smtClean="0"/>
              <a:t>International Educational Data Mining Society</a:t>
            </a:r>
          </a:p>
          <a:p>
            <a:pPr lvl="1"/>
            <a:r>
              <a:rPr lang="en-US" dirty="0" smtClean="0"/>
              <a:t>First event: EDM workshop in 2005 (at AAAI)</a:t>
            </a:r>
          </a:p>
          <a:p>
            <a:pPr lvl="1"/>
            <a:r>
              <a:rPr lang="en-US" dirty="0" smtClean="0"/>
              <a:t>First conference: EDM2008</a:t>
            </a:r>
          </a:p>
          <a:p>
            <a:pPr lvl="1"/>
            <a:r>
              <a:rPr lang="en-US" dirty="0" smtClean="0"/>
              <a:t>Publishing JEDM since 2009</a:t>
            </a:r>
          </a:p>
        </p:txBody>
      </p:sp>
    </p:spTree>
    <p:extLst>
      <p:ext uri="{BB962C8B-B14F-4D97-AF65-F5344CB8AC3E}">
        <p14:creationId xmlns:p14="http://schemas.microsoft.com/office/powerpoint/2010/main" val="32152958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Analytics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 the measurement, collection, analysis </a:t>
            </a:r>
            <a:r>
              <a:rPr lang="en-US" dirty="0" smtClean="0"/>
              <a:t>and reporting </a:t>
            </a:r>
            <a:r>
              <a:rPr lang="en-US" dirty="0"/>
              <a:t>of data about learners and their contexts, for purposes </a:t>
            </a:r>
            <a:r>
              <a:rPr lang="en-US" dirty="0" smtClean="0"/>
              <a:t>of understanding </a:t>
            </a:r>
            <a:r>
              <a:rPr lang="en-US" dirty="0"/>
              <a:t>and optimizing learning and the environments </a:t>
            </a:r>
            <a:r>
              <a:rPr lang="en-US" dirty="0" smtClean="0"/>
              <a:t>in which </a:t>
            </a:r>
            <a:r>
              <a:rPr lang="en-US" dirty="0"/>
              <a:t>it occurs</a:t>
            </a:r>
            <a:r>
              <a:rPr lang="en-US" dirty="0" smtClean="0"/>
              <a:t>.”</a:t>
            </a:r>
          </a:p>
          <a:p>
            <a:pPr marL="0" indent="0">
              <a:buNone/>
            </a:pPr>
            <a:endParaRPr lang="en-US" dirty="0"/>
          </a:p>
        </p:txBody>
      </p:sp>
      <p:pic>
        <p:nvPicPr>
          <p:cNvPr id="4" name="Picture 3" descr="sola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5410200"/>
            <a:ext cx="2514600" cy="1320800"/>
          </a:xfrm>
          <a:prstGeom prst="rect">
            <a:avLst/>
          </a:prstGeom>
        </p:spPr>
      </p:pic>
    </p:spTree>
    <p:extLst>
      <p:ext uri="{BB962C8B-B14F-4D97-AF65-F5344CB8AC3E}">
        <p14:creationId xmlns:p14="http://schemas.microsoft.com/office/powerpoint/2010/main" val="13455338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communities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Joint goal of exploring the “big data” now available on learners and learning</a:t>
            </a:r>
          </a:p>
          <a:p>
            <a:endParaRPr lang="en-US" dirty="0"/>
          </a:p>
          <a:p>
            <a:r>
              <a:rPr lang="en-US" dirty="0" smtClean="0"/>
              <a:t>To promote</a:t>
            </a:r>
          </a:p>
          <a:p>
            <a:pPr lvl="1"/>
            <a:r>
              <a:rPr lang="en-US" dirty="0" smtClean="0"/>
              <a:t>New scientific discoveries &amp; to advance learning sciences</a:t>
            </a:r>
          </a:p>
          <a:p>
            <a:pPr lvl="1"/>
            <a:r>
              <a:rPr lang="en-US" dirty="0" smtClean="0"/>
              <a:t>Better assessment of learners along multiple dimensions</a:t>
            </a:r>
          </a:p>
          <a:p>
            <a:pPr lvl="2"/>
            <a:r>
              <a:rPr lang="en-US" dirty="0" smtClean="0"/>
              <a:t>Social, cognitive, emotional, meta-cognitive, etc.</a:t>
            </a:r>
          </a:p>
          <a:p>
            <a:pPr lvl="2"/>
            <a:r>
              <a:rPr lang="en-US" dirty="0" smtClean="0"/>
              <a:t>Individual, group, institutional, etc.</a:t>
            </a:r>
          </a:p>
          <a:p>
            <a:pPr lvl="1"/>
            <a:r>
              <a:rPr lang="en-US" dirty="0" smtClean="0"/>
              <a:t>Better real-time support for learners</a:t>
            </a:r>
            <a:endParaRPr lang="en-US" dirty="0"/>
          </a:p>
        </p:txBody>
      </p:sp>
    </p:spTree>
    <p:extLst>
      <p:ext uri="{BB962C8B-B14F-4D97-AF65-F5344CB8AC3E}">
        <p14:creationId xmlns:p14="http://schemas.microsoft.com/office/powerpoint/2010/main" val="58004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Schedule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Updated versions will be available on the course webpage</a:t>
            </a:r>
          </a:p>
          <a:p>
            <a:endParaRPr lang="en-US" dirty="0"/>
          </a:p>
          <a:p>
            <a:r>
              <a:rPr lang="en-US" dirty="0" smtClean="0"/>
              <a:t>PDF files are also available there for publicly available readings</a:t>
            </a:r>
          </a:p>
          <a:p>
            <a:endParaRPr lang="en-US" dirty="0"/>
          </a:p>
          <a:p>
            <a:r>
              <a:rPr lang="en-US" dirty="0" smtClean="0"/>
              <a:t>Other readings will be made available in a course </a:t>
            </a:r>
            <a:r>
              <a:rPr lang="en-US" dirty="0" err="1" smtClean="0"/>
              <a:t>Dropbox</a:t>
            </a:r>
            <a:endParaRPr lang="en-US"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Distinctions</a:t>
            </a:r>
            <a:br>
              <a:rPr lang="en-US" dirty="0" smtClean="0"/>
            </a:br>
            <a:r>
              <a:rPr lang="en-US" dirty="0" smtClean="0"/>
              <a:t>(Siemens &amp; Baker, 2012)</a:t>
            </a:r>
            <a:endParaRPr lang="en-US" dirty="0"/>
          </a:p>
        </p:txBody>
      </p:sp>
      <p:sp>
        <p:nvSpPr>
          <p:cNvPr id="4" name="Content Placeholder 3"/>
          <p:cNvSpPr>
            <a:spLocks noGrp="1"/>
          </p:cNvSpPr>
          <p:nvPr>
            <p:ph idx="1"/>
          </p:nvPr>
        </p:nvSpPr>
        <p:spPr/>
        <p:txBody>
          <a:bodyPr/>
          <a:lstStyle/>
          <a:p>
            <a:endParaRPr lang="en-US"/>
          </a:p>
        </p:txBody>
      </p:sp>
      <p:pic>
        <p:nvPicPr>
          <p:cNvPr id="5" name="Picture 2" descr="https://encrypted-tbn0.gstatic.com/images?q=tbn:ANd9GcQepW0ZUljfCSroew2ri9LmwVEJCvOdv1Y__b3OsgM5CiYbqZJ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63488"/>
            <a:ext cx="2133599" cy="159814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yan Bak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337628"/>
            <a:ext cx="15240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9586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Distinctions: </a:t>
            </a:r>
            <a:br>
              <a:rPr lang="en-US" dirty="0" smtClean="0"/>
            </a:br>
            <a:r>
              <a:rPr lang="en-US" dirty="0" smtClean="0"/>
              <a:t>Origins</a:t>
            </a:r>
            <a:endParaRPr lang="en-US" dirty="0"/>
          </a:p>
        </p:txBody>
      </p:sp>
      <p:sp>
        <p:nvSpPr>
          <p:cNvPr id="3" name="Content Placeholder 2"/>
          <p:cNvSpPr>
            <a:spLocks noGrp="1"/>
          </p:cNvSpPr>
          <p:nvPr>
            <p:ph idx="1"/>
          </p:nvPr>
        </p:nvSpPr>
        <p:spPr/>
        <p:txBody>
          <a:bodyPr>
            <a:normAutofit/>
          </a:bodyPr>
          <a:lstStyle/>
          <a:p>
            <a:r>
              <a:rPr lang="en-US" dirty="0" smtClean="0"/>
              <a:t>LAK</a:t>
            </a:r>
          </a:p>
          <a:p>
            <a:pPr lvl="1"/>
            <a:r>
              <a:rPr lang="en-US" dirty="0" smtClean="0"/>
              <a:t>Semantic web</a:t>
            </a:r>
            <a:r>
              <a:rPr lang="en-US" dirty="0"/>
              <a:t>, </a:t>
            </a:r>
            <a:r>
              <a:rPr lang="en-US" dirty="0" smtClean="0"/>
              <a:t>intelligent curriculum, social networks, outcome prediction</a:t>
            </a:r>
            <a:r>
              <a:rPr lang="en-US" dirty="0"/>
              <a:t>, </a:t>
            </a:r>
            <a:r>
              <a:rPr lang="en-US" dirty="0" smtClean="0"/>
              <a:t>and systemic</a:t>
            </a:r>
            <a:r>
              <a:rPr lang="en-US" dirty="0"/>
              <a:t> </a:t>
            </a:r>
            <a:r>
              <a:rPr lang="en-US" dirty="0" smtClean="0"/>
              <a:t>interventions</a:t>
            </a:r>
          </a:p>
          <a:p>
            <a:pPr lvl="1"/>
            <a:endParaRPr lang="en-US" dirty="0"/>
          </a:p>
          <a:p>
            <a:r>
              <a:rPr lang="en-US" dirty="0" smtClean="0"/>
              <a:t>EDM</a:t>
            </a:r>
          </a:p>
          <a:p>
            <a:pPr lvl="1"/>
            <a:r>
              <a:rPr lang="en-US" dirty="0" smtClean="0"/>
              <a:t>Educational software, student modeling, course outcomes</a:t>
            </a:r>
            <a:endParaRPr lang="en-US" dirty="0"/>
          </a:p>
        </p:txBody>
      </p:sp>
    </p:spTree>
    <p:extLst>
      <p:ext uri="{BB962C8B-B14F-4D97-AF65-F5344CB8AC3E}">
        <p14:creationId xmlns:p14="http://schemas.microsoft.com/office/powerpoint/2010/main" val="24282632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Distinctions: </a:t>
            </a:r>
            <a:br>
              <a:rPr lang="en-US" dirty="0" smtClean="0"/>
            </a:br>
            <a:r>
              <a:rPr lang="en-US" dirty="0" smtClean="0"/>
              <a:t>Modes of Discovery</a:t>
            </a:r>
            <a:endParaRPr lang="en-US" dirty="0"/>
          </a:p>
        </p:txBody>
      </p:sp>
      <p:sp>
        <p:nvSpPr>
          <p:cNvPr id="3" name="Content Placeholder 2"/>
          <p:cNvSpPr>
            <a:spLocks noGrp="1"/>
          </p:cNvSpPr>
          <p:nvPr>
            <p:ph idx="1"/>
          </p:nvPr>
        </p:nvSpPr>
        <p:spPr/>
        <p:txBody>
          <a:bodyPr>
            <a:noAutofit/>
          </a:bodyPr>
          <a:lstStyle/>
          <a:p>
            <a:r>
              <a:rPr lang="en-US" sz="2800" dirty="0" smtClean="0"/>
              <a:t>LAK</a:t>
            </a:r>
          </a:p>
          <a:p>
            <a:pPr lvl="1"/>
            <a:r>
              <a:rPr lang="en-US" sz="2400" dirty="0"/>
              <a:t>Leveraging </a:t>
            </a:r>
            <a:r>
              <a:rPr lang="en-US" sz="2400" dirty="0" smtClean="0"/>
              <a:t>and supporting human judgment </a:t>
            </a:r>
            <a:r>
              <a:rPr lang="en-US" sz="2400" dirty="0"/>
              <a:t>is </a:t>
            </a:r>
            <a:r>
              <a:rPr lang="en-US" sz="2400" dirty="0" smtClean="0"/>
              <a:t>key; automated discovery is </a:t>
            </a:r>
            <a:r>
              <a:rPr lang="en-US" sz="2400" dirty="0"/>
              <a:t>a tool to </a:t>
            </a:r>
            <a:r>
              <a:rPr lang="en-US" sz="2400" dirty="0" smtClean="0"/>
              <a:t>accomplish this goal</a:t>
            </a:r>
          </a:p>
          <a:p>
            <a:pPr lvl="1"/>
            <a:r>
              <a:rPr lang="en-US" sz="2400" dirty="0" smtClean="0"/>
              <a:t>Information distilled and presented to human decision-maker</a:t>
            </a:r>
          </a:p>
          <a:p>
            <a:pPr lvl="1"/>
            <a:endParaRPr lang="en-US" sz="2400" dirty="0"/>
          </a:p>
          <a:p>
            <a:r>
              <a:rPr lang="en-US" sz="2800" dirty="0" smtClean="0"/>
              <a:t>EDM</a:t>
            </a:r>
          </a:p>
          <a:p>
            <a:pPr lvl="1"/>
            <a:r>
              <a:rPr lang="en-US" sz="2400" dirty="0"/>
              <a:t>Automated </a:t>
            </a:r>
            <a:r>
              <a:rPr lang="en-US" sz="2400" dirty="0" smtClean="0"/>
              <a:t>discovery is </a:t>
            </a:r>
            <a:r>
              <a:rPr lang="en-US" sz="2400" dirty="0"/>
              <a:t>key; </a:t>
            </a:r>
            <a:r>
              <a:rPr lang="en-US" sz="2400" dirty="0" smtClean="0"/>
              <a:t>leveraging human </a:t>
            </a:r>
            <a:r>
              <a:rPr lang="en-US" sz="2400" dirty="0"/>
              <a:t>judgment is </a:t>
            </a:r>
            <a:r>
              <a:rPr lang="en-US" sz="2400" dirty="0" smtClean="0"/>
              <a:t>a tool </a:t>
            </a:r>
            <a:r>
              <a:rPr lang="en-US" sz="2400" dirty="0"/>
              <a:t>to </a:t>
            </a:r>
            <a:r>
              <a:rPr lang="en-US" sz="2400" dirty="0" smtClean="0"/>
              <a:t>accomplish this goal</a:t>
            </a:r>
          </a:p>
          <a:p>
            <a:pPr lvl="1"/>
            <a:r>
              <a:rPr lang="en-US" sz="2400" dirty="0" smtClean="0"/>
              <a:t>Humans provide labels which are used in classifiers</a:t>
            </a:r>
          </a:p>
          <a:p>
            <a:pPr lvl="1"/>
            <a:endParaRPr lang="en-US" b="1" dirty="0"/>
          </a:p>
          <a:p>
            <a:pPr marL="0" indent="0">
              <a:buNone/>
            </a:pPr>
            <a:r>
              <a:rPr lang="en-US" b="1" dirty="0" smtClean="0"/>
              <a:t/>
            </a:r>
            <a:br>
              <a:rPr lang="en-US" b="1" dirty="0" smtClean="0"/>
            </a:br>
            <a:endParaRPr lang="en-US" b="1" dirty="0"/>
          </a:p>
        </p:txBody>
      </p:sp>
    </p:spTree>
    <p:extLst>
      <p:ext uri="{BB962C8B-B14F-4D97-AF65-F5344CB8AC3E}">
        <p14:creationId xmlns:p14="http://schemas.microsoft.com/office/powerpoint/2010/main" val="31738255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Distinctions: </a:t>
            </a:r>
            <a:br>
              <a:rPr lang="en-US" dirty="0" smtClean="0"/>
            </a:br>
            <a:r>
              <a:rPr lang="en-US" dirty="0" smtClean="0"/>
              <a:t>Guiding Philosophy</a:t>
            </a:r>
            <a:endParaRPr lang="en-US" dirty="0"/>
          </a:p>
        </p:txBody>
      </p:sp>
      <p:sp>
        <p:nvSpPr>
          <p:cNvPr id="3" name="Content Placeholder 2"/>
          <p:cNvSpPr>
            <a:spLocks noGrp="1"/>
          </p:cNvSpPr>
          <p:nvPr>
            <p:ph idx="1"/>
          </p:nvPr>
        </p:nvSpPr>
        <p:spPr/>
        <p:txBody>
          <a:bodyPr>
            <a:normAutofit/>
          </a:bodyPr>
          <a:lstStyle/>
          <a:p>
            <a:r>
              <a:rPr lang="en-US" dirty="0" smtClean="0"/>
              <a:t>LAK</a:t>
            </a:r>
          </a:p>
          <a:p>
            <a:pPr lvl="1"/>
            <a:r>
              <a:rPr lang="en-US" dirty="0"/>
              <a:t>Stronger emphasis </a:t>
            </a:r>
            <a:r>
              <a:rPr lang="en-US" dirty="0" smtClean="0"/>
              <a:t>on understanding systems </a:t>
            </a:r>
            <a:r>
              <a:rPr lang="en-US" dirty="0"/>
              <a:t>as wholes, </a:t>
            </a:r>
            <a:r>
              <a:rPr lang="en-US" dirty="0" smtClean="0"/>
              <a:t>in their </a:t>
            </a:r>
            <a:r>
              <a:rPr lang="en-US" dirty="0"/>
              <a:t>full </a:t>
            </a:r>
            <a:r>
              <a:rPr lang="en-US" dirty="0" smtClean="0"/>
              <a:t>complexity</a:t>
            </a:r>
          </a:p>
          <a:p>
            <a:pPr lvl="1"/>
            <a:r>
              <a:rPr lang="en-US" dirty="0" smtClean="0"/>
              <a:t>“Holistic” approach</a:t>
            </a:r>
          </a:p>
          <a:p>
            <a:pPr lvl="1"/>
            <a:endParaRPr lang="en-US" dirty="0"/>
          </a:p>
          <a:p>
            <a:r>
              <a:rPr lang="en-US" dirty="0" smtClean="0"/>
              <a:t>EDM</a:t>
            </a:r>
          </a:p>
          <a:p>
            <a:pPr lvl="1"/>
            <a:r>
              <a:rPr lang="en-US" dirty="0"/>
              <a:t>Stronger emphasis </a:t>
            </a:r>
            <a:r>
              <a:rPr lang="en-US" dirty="0" smtClean="0"/>
              <a:t>on reducing to components and analyzing individual components and relationships between them</a:t>
            </a:r>
          </a:p>
        </p:txBody>
      </p:sp>
    </p:spTree>
    <p:extLst>
      <p:ext uri="{BB962C8B-B14F-4D97-AF65-F5344CB8AC3E}">
        <p14:creationId xmlns:p14="http://schemas.microsoft.com/office/powerpoint/2010/main" val="30382327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Distinctions: </a:t>
            </a:r>
            <a:br>
              <a:rPr lang="en-US" dirty="0" smtClean="0"/>
            </a:br>
            <a:r>
              <a:rPr lang="en-US" dirty="0" smtClean="0"/>
              <a:t>Adaptation and Personalization</a:t>
            </a:r>
            <a:endParaRPr lang="en-US" dirty="0"/>
          </a:p>
        </p:txBody>
      </p:sp>
      <p:sp>
        <p:nvSpPr>
          <p:cNvPr id="3" name="Content Placeholder 2"/>
          <p:cNvSpPr>
            <a:spLocks noGrp="1"/>
          </p:cNvSpPr>
          <p:nvPr>
            <p:ph idx="1"/>
          </p:nvPr>
        </p:nvSpPr>
        <p:spPr/>
        <p:txBody>
          <a:bodyPr>
            <a:normAutofit/>
          </a:bodyPr>
          <a:lstStyle/>
          <a:p>
            <a:r>
              <a:rPr lang="en-US" dirty="0" smtClean="0"/>
              <a:t>LAK</a:t>
            </a:r>
          </a:p>
          <a:p>
            <a:pPr lvl="1"/>
            <a:r>
              <a:rPr lang="en-US" dirty="0" smtClean="0"/>
              <a:t>Greater </a:t>
            </a:r>
            <a:r>
              <a:rPr lang="en-US" dirty="0"/>
              <a:t>focus </a:t>
            </a:r>
            <a:r>
              <a:rPr lang="en-US" dirty="0" smtClean="0"/>
              <a:t>on informing and empowering</a:t>
            </a:r>
            <a:r>
              <a:rPr lang="en-US" dirty="0"/>
              <a:t> </a:t>
            </a:r>
            <a:r>
              <a:rPr lang="en-US" dirty="0" smtClean="0"/>
              <a:t>instructors and learners and influencing the design of the education system</a:t>
            </a:r>
            <a:endParaRPr lang="en-US" dirty="0"/>
          </a:p>
          <a:p>
            <a:endParaRPr lang="en-US" dirty="0" smtClean="0"/>
          </a:p>
          <a:p>
            <a:r>
              <a:rPr lang="en-US" dirty="0" smtClean="0"/>
              <a:t>EDM</a:t>
            </a:r>
          </a:p>
          <a:p>
            <a:pPr lvl="1"/>
            <a:r>
              <a:rPr lang="en-US" dirty="0"/>
              <a:t>Greater focus </a:t>
            </a:r>
            <a:r>
              <a:rPr lang="en-US" dirty="0" smtClean="0"/>
              <a:t>on automated adaption (e.g</a:t>
            </a:r>
            <a:r>
              <a:rPr lang="en-US" dirty="0"/>
              <a:t>. by the </a:t>
            </a:r>
            <a:r>
              <a:rPr lang="en-US" dirty="0" smtClean="0"/>
              <a:t>computer with </a:t>
            </a:r>
            <a:r>
              <a:rPr lang="en-US" dirty="0"/>
              <a:t>no human in </a:t>
            </a:r>
            <a:r>
              <a:rPr lang="en-US" dirty="0" smtClean="0"/>
              <a:t>the loop) and influencing the design of interactions</a:t>
            </a:r>
            <a:endParaRPr lang="en-US" dirty="0"/>
          </a:p>
        </p:txBody>
      </p:sp>
    </p:spTree>
    <p:extLst>
      <p:ext uri="{BB962C8B-B14F-4D97-AF65-F5344CB8AC3E}">
        <p14:creationId xmlns:p14="http://schemas.microsoft.com/office/powerpoint/2010/main" val="37903931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71196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dirty="0" smtClean="0"/>
              <a:t>There are a bunch of tools you can use in this class</a:t>
            </a:r>
          </a:p>
          <a:p>
            <a:pPr lvl="1"/>
            <a:r>
              <a:rPr lang="en-US" dirty="0" smtClean="0"/>
              <a:t>I don’t have strong requirements about which tools you choose to use</a:t>
            </a:r>
          </a:p>
          <a:p>
            <a:endParaRPr lang="en-US" dirty="0"/>
          </a:p>
          <a:p>
            <a:r>
              <a:rPr lang="en-US" dirty="0" smtClean="0"/>
              <a:t>We’ll talk about them throughout the semester</a:t>
            </a:r>
          </a:p>
          <a:p>
            <a:endParaRPr lang="en-US" dirty="0"/>
          </a:p>
          <a:p>
            <a:r>
              <a:rPr lang="en-US" dirty="0" smtClean="0"/>
              <a:t>You may want to think about downloading or setting up accounts for</a:t>
            </a:r>
          </a:p>
          <a:p>
            <a:pPr lvl="1"/>
            <a:r>
              <a:rPr lang="en-US" dirty="0" err="1" smtClean="0"/>
              <a:t>RapidMiner</a:t>
            </a:r>
            <a:r>
              <a:rPr lang="en-US" dirty="0" smtClean="0"/>
              <a:t> (I prefer 4.6. 5.2 is fine, I just will not be able to give as much tech support)</a:t>
            </a:r>
          </a:p>
          <a:p>
            <a:pPr lvl="1"/>
            <a:r>
              <a:rPr lang="en-US" dirty="0" smtClean="0"/>
              <a:t>SAS </a:t>
            </a:r>
            <a:r>
              <a:rPr lang="en-US" dirty="0" err="1" smtClean="0"/>
              <a:t>OnDemand</a:t>
            </a:r>
            <a:r>
              <a:rPr lang="en-US" dirty="0" smtClean="0"/>
              <a:t> for Academics</a:t>
            </a:r>
          </a:p>
          <a:p>
            <a:pPr lvl="1"/>
            <a:r>
              <a:rPr lang="en-US" dirty="0" err="1" smtClean="0"/>
              <a:t>Weka</a:t>
            </a:r>
            <a:endParaRPr lang="en-US" dirty="0"/>
          </a:p>
          <a:p>
            <a:pPr lvl="1"/>
            <a:r>
              <a:rPr lang="en-US" dirty="0" smtClean="0"/>
              <a:t>Microsoft Excel</a:t>
            </a:r>
          </a:p>
          <a:p>
            <a:pPr lvl="1"/>
            <a:r>
              <a:rPr lang="en-US" dirty="0" smtClean="0"/>
              <a:t>Java</a:t>
            </a:r>
          </a:p>
          <a:p>
            <a:pPr lvl="1"/>
            <a:r>
              <a:rPr lang="en-US" dirty="0" err="1" smtClean="0"/>
              <a:t>Matlab</a:t>
            </a:r>
            <a:endParaRPr lang="en-US" dirty="0"/>
          </a:p>
          <a:p>
            <a:pPr lvl="1"/>
            <a:endParaRPr lang="en-US" dirty="0" smtClean="0"/>
          </a:p>
          <a:p>
            <a:r>
              <a:rPr lang="en-US" dirty="0" smtClean="0"/>
              <a:t>No hurry, but keep it in mind…</a:t>
            </a:r>
            <a:endParaRPr lang="en-US" dirty="0"/>
          </a:p>
          <a:p>
            <a:pPr lvl="1"/>
            <a:endParaRPr lang="en-US" dirty="0"/>
          </a:p>
        </p:txBody>
      </p:sp>
    </p:spTree>
    <p:extLst>
      <p:ext uri="{BB962C8B-B14F-4D97-AF65-F5344CB8AC3E}">
        <p14:creationId xmlns:p14="http://schemas.microsoft.com/office/powerpoint/2010/main" val="10327429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Monday, January 8</a:t>
            </a:r>
          </a:p>
          <a:p>
            <a:r>
              <a:rPr lang="en-US" dirty="0" smtClean="0"/>
              <a:t>3pm-4:40pm</a:t>
            </a:r>
          </a:p>
          <a:p>
            <a:endParaRPr lang="en-US" dirty="0" smtClean="0"/>
          </a:p>
          <a:p>
            <a:r>
              <a:rPr lang="en-US" dirty="0" smtClean="0"/>
              <a:t>Bayesian Knowledge Tracing</a:t>
            </a:r>
            <a:endParaRPr lang="en-US" dirty="0"/>
          </a:p>
          <a:p>
            <a:endParaRPr lang="en-US" dirty="0" smtClean="0"/>
          </a:p>
          <a:p>
            <a:r>
              <a:rPr lang="en-US" dirty="0"/>
              <a:t>Corbett, A.T., Anderson, J.R. (1995) Knowledge Tracing: Modeling the Acquisition of Procedural Knowledge. User Modeling and User-Adapted Interaction, 4, 253-278</a:t>
            </a:r>
            <a:r>
              <a:rPr lang="en-US" dirty="0" smtClean="0"/>
              <a:t>.</a:t>
            </a:r>
            <a:endParaRPr lang="en-US" dirty="0"/>
          </a:p>
          <a:p>
            <a:endParaRPr lang="en-US" dirty="0"/>
          </a:p>
          <a:p>
            <a:r>
              <a:rPr lang="en-US" dirty="0"/>
              <a:t>Baker, </a:t>
            </a:r>
            <a:r>
              <a:rPr lang="en-US" dirty="0" err="1"/>
              <a:t>R.S.J.d</a:t>
            </a:r>
            <a:r>
              <a:rPr lang="en-US" dirty="0"/>
              <a:t>., Corbett, A.T., </a:t>
            </a:r>
            <a:r>
              <a:rPr lang="en-US" dirty="0" err="1"/>
              <a:t>Aleven</a:t>
            </a:r>
            <a:r>
              <a:rPr lang="en-US" dirty="0"/>
              <a:t>, V. (2008) More Accurate Student Modeling Through Contextual Estimation of Slip and Guess Probabilities in Bayesian Knowledge Tracing. Proceedings of the 9th International Conference on Intelligent Tutoring Systems, 406-415</a:t>
            </a:r>
          </a:p>
        </p:txBody>
      </p:sp>
    </p:spTree>
    <p:extLst>
      <p:ext uri="{BB962C8B-B14F-4D97-AF65-F5344CB8AC3E}">
        <p14:creationId xmlns:p14="http://schemas.microsoft.com/office/powerpoint/2010/main" val="29547423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Schedule</a:t>
            </a:r>
            <a:endParaRPr lang="en-US" dirty="0"/>
          </a:p>
        </p:txBody>
      </p:sp>
      <p:sp>
        <p:nvSpPr>
          <p:cNvPr id="3" name="Content Placeholder 2"/>
          <p:cNvSpPr>
            <a:spLocks noGrp="1"/>
          </p:cNvSpPr>
          <p:nvPr>
            <p:ph idx="1"/>
          </p:nvPr>
        </p:nvSpPr>
        <p:spPr/>
        <p:txBody>
          <a:bodyPr>
            <a:normAutofit/>
          </a:bodyPr>
          <a:lstStyle/>
          <a:p>
            <a:r>
              <a:rPr lang="en-US" dirty="0" smtClean="0"/>
              <a:t>After I made the schedule</a:t>
            </a:r>
          </a:p>
          <a:p>
            <a:pPr lvl="1"/>
            <a:r>
              <a:rPr lang="en-US" dirty="0" smtClean="0"/>
              <a:t>Two days a week, 100 minutes per session</a:t>
            </a:r>
          </a:p>
          <a:p>
            <a:pPr lvl="1"/>
            <a:endParaRPr lang="en-US" dirty="0"/>
          </a:p>
          <a:p>
            <a:r>
              <a:rPr lang="en-US" dirty="0" smtClean="0"/>
              <a:t>I was told that I’m teaching double the content of a typical class at TC</a:t>
            </a:r>
          </a:p>
          <a:p>
            <a:endParaRPr lang="en-US" dirty="0"/>
          </a:p>
        </p:txBody>
      </p:sp>
    </p:spTree>
    <p:extLst>
      <p:ext uri="{BB962C8B-B14F-4D97-AF65-F5344CB8AC3E}">
        <p14:creationId xmlns:p14="http://schemas.microsoft.com/office/powerpoint/2010/main" val="185553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Schedule</a:t>
            </a:r>
            <a:endParaRPr lang="en-US" dirty="0"/>
          </a:p>
        </p:txBody>
      </p:sp>
      <p:sp>
        <p:nvSpPr>
          <p:cNvPr id="3" name="Content Placeholder 2"/>
          <p:cNvSpPr>
            <a:spLocks noGrp="1"/>
          </p:cNvSpPr>
          <p:nvPr>
            <p:ph idx="1"/>
          </p:nvPr>
        </p:nvSpPr>
        <p:spPr/>
        <p:txBody>
          <a:bodyPr>
            <a:normAutofit/>
          </a:bodyPr>
          <a:lstStyle/>
          <a:p>
            <a:r>
              <a:rPr lang="en-US" dirty="0" smtClean="0"/>
              <a:t>After I made the schedule</a:t>
            </a:r>
          </a:p>
          <a:p>
            <a:pPr lvl="1"/>
            <a:r>
              <a:rPr lang="en-US" dirty="0" smtClean="0"/>
              <a:t>Two days a week, 100 minutes per session</a:t>
            </a:r>
          </a:p>
          <a:p>
            <a:pPr lvl="1"/>
            <a:endParaRPr lang="en-US" dirty="0"/>
          </a:p>
          <a:p>
            <a:r>
              <a:rPr lang="en-US" dirty="0" smtClean="0"/>
              <a:t>I was told that I’m teaching double the content of a typical class at TC</a:t>
            </a:r>
          </a:p>
          <a:p>
            <a:endParaRPr lang="en-US" dirty="0"/>
          </a:p>
          <a:p>
            <a:r>
              <a:rPr lang="en-US" dirty="0" smtClean="0"/>
              <a:t>Oops!</a:t>
            </a:r>
          </a:p>
          <a:p>
            <a:pPr lvl="1"/>
            <a:r>
              <a:rPr lang="en-US" dirty="0" smtClean="0"/>
              <a:t>Newbie mistake!</a:t>
            </a:r>
          </a:p>
        </p:txBody>
      </p:sp>
    </p:spTree>
    <p:extLst>
      <p:ext uri="{BB962C8B-B14F-4D97-AF65-F5344CB8AC3E}">
        <p14:creationId xmlns:p14="http://schemas.microsoft.com/office/powerpoint/2010/main" val="197594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Solution</a:t>
            </a:r>
            <a:endParaRPr lang="en-US" dirty="0"/>
          </a:p>
        </p:txBody>
      </p:sp>
      <p:sp>
        <p:nvSpPr>
          <p:cNvPr id="3" name="Content Placeholder 2"/>
          <p:cNvSpPr>
            <a:spLocks noGrp="1"/>
          </p:cNvSpPr>
          <p:nvPr>
            <p:ph idx="1"/>
          </p:nvPr>
        </p:nvSpPr>
        <p:spPr/>
        <p:txBody>
          <a:bodyPr>
            <a:normAutofit/>
          </a:bodyPr>
          <a:lstStyle/>
          <a:p>
            <a:r>
              <a:rPr lang="en-US" dirty="0" smtClean="0"/>
              <a:t>I have cut the course schedule to be only 50% more content than usual</a:t>
            </a:r>
          </a:p>
          <a:p>
            <a:endParaRPr lang="en-US" dirty="0"/>
          </a:p>
          <a:p>
            <a:r>
              <a:rPr lang="en-US" dirty="0" smtClean="0"/>
              <a:t>These cuts also coincide with when I need to travel to the LAK, CREA, and AERA conferences</a:t>
            </a:r>
          </a:p>
          <a:p>
            <a:pPr lvl="1"/>
            <a:r>
              <a:rPr lang="en-US" dirty="0" smtClean="0"/>
              <a:t>Might as well solve two problems at once…</a:t>
            </a:r>
          </a:p>
          <a:p>
            <a:pPr lvl="1"/>
            <a:endParaRPr lang="en-US" dirty="0"/>
          </a:p>
          <a:p>
            <a:r>
              <a:rPr lang="en-US" dirty="0" smtClean="0"/>
              <a:t>See the course schedule…</a:t>
            </a:r>
          </a:p>
        </p:txBody>
      </p:sp>
    </p:spTree>
    <p:extLst>
      <p:ext uri="{BB962C8B-B14F-4D97-AF65-F5344CB8AC3E}">
        <p14:creationId xmlns:p14="http://schemas.microsoft.com/office/powerpoint/2010/main" val="101794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Texts</a:t>
            </a:r>
            <a:endParaRPr lang="en-US" dirty="0"/>
          </a:p>
        </p:txBody>
      </p:sp>
      <p:sp>
        <p:nvSpPr>
          <p:cNvPr id="3" name="Content Placeholder 2"/>
          <p:cNvSpPr>
            <a:spLocks noGrp="1"/>
          </p:cNvSpPr>
          <p:nvPr>
            <p:ph idx="1"/>
          </p:nvPr>
        </p:nvSpPr>
        <p:spPr/>
        <p:txBody>
          <a:bodyPr/>
          <a:lstStyle/>
          <a:p>
            <a:pPr lvl="0"/>
            <a:r>
              <a:rPr lang="en-US" dirty="0"/>
              <a:t>Witten, I.H., Frank, E. (2011) </a:t>
            </a:r>
            <a:r>
              <a:rPr lang="en-US" i="1" dirty="0"/>
              <a:t>Data Mining: Practical Machine Learning Tools and Techniques.</a:t>
            </a:r>
            <a:endParaRPr lang="en-US" dirty="0"/>
          </a:p>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1873</Words>
  <Application>Microsoft Office PowerPoint</Application>
  <PresentationFormat>On-screen Show (4:3)</PresentationFormat>
  <Paragraphs>331</Paragraphs>
  <Slides>58</Slides>
  <Notes>3</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Special Topics in Educational Data Mining</vt:lpstr>
      <vt:lpstr>Wow</vt:lpstr>
      <vt:lpstr>Administrative Stuff</vt:lpstr>
      <vt:lpstr>Class Schedule</vt:lpstr>
      <vt:lpstr>Class Schedule</vt:lpstr>
      <vt:lpstr>Class Schedule</vt:lpstr>
      <vt:lpstr>Class Schedule</vt:lpstr>
      <vt:lpstr>My Solution</vt:lpstr>
      <vt:lpstr>Required Texts</vt:lpstr>
      <vt:lpstr>Readings</vt:lpstr>
      <vt:lpstr>Readings</vt:lpstr>
      <vt:lpstr>Readings and Participation</vt:lpstr>
      <vt:lpstr>Course Goals</vt:lpstr>
      <vt:lpstr>Course Goals</vt:lpstr>
      <vt:lpstr>Assignments</vt:lpstr>
      <vt:lpstr>Assignments</vt:lpstr>
      <vt:lpstr>Why?</vt:lpstr>
      <vt:lpstr>These homeworks</vt:lpstr>
      <vt:lpstr>Because of that</vt:lpstr>
      <vt:lpstr>I’m not your textbook</vt:lpstr>
      <vt:lpstr>Homework</vt:lpstr>
      <vt:lpstr>Examples</vt:lpstr>
      <vt:lpstr>Examples</vt:lpstr>
      <vt:lpstr>Plagiarism and Cheating:  Boilerplate Slide</vt:lpstr>
      <vt:lpstr>Grading</vt:lpstr>
      <vt:lpstr>Examinations</vt:lpstr>
      <vt:lpstr>Accommodations for Students with Disabilities</vt:lpstr>
      <vt:lpstr>Questions</vt:lpstr>
      <vt:lpstr>Who are you</vt:lpstr>
      <vt:lpstr>This Class</vt:lpstr>
      <vt:lpstr>EDM</vt:lpstr>
      <vt:lpstr>EDM is…</vt:lpstr>
      <vt:lpstr>EDM is…</vt:lpstr>
      <vt:lpstr>Types of EDM method (Baker &amp; Yacef, 2009)</vt:lpstr>
      <vt:lpstr>Types of EDM method (Baker &amp; Siemens, in preparation)</vt:lpstr>
      <vt:lpstr>Prediction</vt:lpstr>
      <vt:lpstr>Structure Discovery</vt:lpstr>
      <vt:lpstr>Structure Discovery</vt:lpstr>
      <vt:lpstr>Structure Discovery</vt:lpstr>
      <vt:lpstr>Relationship Mining</vt:lpstr>
      <vt:lpstr>Discovery with Models</vt:lpstr>
      <vt:lpstr>Distillation of Data for Human Judgment</vt:lpstr>
      <vt:lpstr>Why now?</vt:lpstr>
      <vt:lpstr>Why now?</vt:lpstr>
      <vt:lpstr>Why now?</vt:lpstr>
      <vt:lpstr>Learning Analytics</vt:lpstr>
      <vt:lpstr>Two communities</vt:lpstr>
      <vt:lpstr>Learning Analytics</vt:lpstr>
      <vt:lpstr>Two communities</vt:lpstr>
      <vt:lpstr>Key Distinctions (Siemens &amp; Baker, 2012)</vt:lpstr>
      <vt:lpstr>Key Distinctions:  Origins</vt:lpstr>
      <vt:lpstr>Key Distinctions:  Modes of Discovery</vt:lpstr>
      <vt:lpstr>Key Distinctions:  Guiding Philosophy</vt:lpstr>
      <vt:lpstr>Key Distinctions:  Adaptation and Personalization</vt:lpstr>
      <vt:lpstr>Questions? Comments?</vt:lpstr>
      <vt:lpstr>Tools</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Baker, Ryan Shaun</cp:lastModifiedBy>
  <cp:revision>322</cp:revision>
  <dcterms:created xsi:type="dcterms:W3CDTF">2010-01-07T20:34:12Z</dcterms:created>
  <dcterms:modified xsi:type="dcterms:W3CDTF">2013-01-21T14:33:36Z</dcterms:modified>
</cp:coreProperties>
</file>