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9" r:id="rId16"/>
    <p:sldId id="276" r:id="rId17"/>
    <p:sldId id="280" r:id="rId18"/>
    <p:sldId id="281" r:id="rId19"/>
    <p:sldId id="277" r:id="rId20"/>
    <p:sldId id="263" r:id="rId21"/>
    <p:sldId id="282" r:id="rId22"/>
    <p:sldId id="259" r:id="rId23"/>
    <p:sldId id="260" r:id="rId24"/>
    <p:sldId id="261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D9FF97-2F08-47D4-BB1F-812C74046F0B}">
          <p14:sldIdLst>
            <p14:sldId id="257"/>
            <p14:sldId id="258"/>
            <p14:sldId id="278"/>
            <p14:sldId id="264"/>
            <p14:sldId id="265"/>
            <p14:sldId id="266"/>
            <p14:sldId id="267"/>
          </p14:sldIdLst>
        </p14:section>
        <p14:section name="Untitled Section" id="{D40C61D4-FB4A-415C-9E2A-CC22BBE9D2C1}">
          <p14:sldIdLst>
            <p14:sldId id="268"/>
            <p14:sldId id="270"/>
            <p14:sldId id="271"/>
            <p14:sldId id="272"/>
            <p14:sldId id="273"/>
            <p14:sldId id="274"/>
            <p14:sldId id="275"/>
            <p14:sldId id="279"/>
            <p14:sldId id="276"/>
            <p14:sldId id="280"/>
            <p14:sldId id="281"/>
            <p14:sldId id="277"/>
            <p14:sldId id="263"/>
            <p14:sldId id="282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8" autoAdjust="0"/>
    <p:restoredTop sz="94660"/>
  </p:normalViewPr>
  <p:slideViewPr>
    <p:cSldViewPr>
      <p:cViewPr>
        <p:scale>
          <a:sx n="91" d="100"/>
          <a:sy n="91" d="100"/>
        </p:scale>
        <p:origin x="-1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2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2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6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0D4A-3033-4E5A-9375-AB508DECBD7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BC6D-33B6-4ABB-A856-11017170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in </a:t>
            </a:r>
            <a:br>
              <a:rPr lang="en-US" dirty="0" smtClean="0"/>
            </a:br>
            <a:r>
              <a:rPr lang="en-US" dirty="0" smtClean="0"/>
              <a:t>Educational Data Mining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HUDK5199</a:t>
            </a:r>
            <a:br>
              <a:rPr lang="en-US" dirty="0" smtClean="0"/>
            </a:br>
            <a:r>
              <a:rPr lang="en-US" dirty="0" smtClean="0"/>
              <a:t>Spring term, 2013</a:t>
            </a:r>
          </a:p>
          <a:p>
            <a:r>
              <a:rPr lang="en-US" dirty="0" smtClean="0"/>
              <a:t>February 25,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8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3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#1, #2: “Wee </a:t>
            </a:r>
            <a:r>
              <a:rPr lang="en-US" dirty="0" err="1" smtClean="0"/>
              <a:t>dee</a:t>
            </a:r>
            <a:r>
              <a:rPr lang="en-US" dirty="0" smtClean="0"/>
              <a:t> </a:t>
            </a:r>
            <a:r>
              <a:rPr lang="en-US" dirty="0" err="1" smtClean="0"/>
              <a:t>dee</a:t>
            </a:r>
            <a:r>
              <a:rPr lang="en-US" dirty="0" smtClean="0"/>
              <a:t> </a:t>
            </a:r>
            <a:r>
              <a:rPr lang="en-US" dirty="0" err="1" smtClean="0"/>
              <a:t>dee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#3: “</a:t>
            </a:r>
            <a:r>
              <a:rPr lang="en-US" dirty="0" err="1" smtClean="0"/>
              <a:t>Weema</a:t>
            </a:r>
            <a:r>
              <a:rPr lang="en-US" dirty="0" smtClean="0"/>
              <a:t> </a:t>
            </a:r>
            <a:r>
              <a:rPr lang="en-US" dirty="0" err="1" smtClean="0"/>
              <a:t>wompa</a:t>
            </a:r>
            <a:r>
              <a:rPr lang="en-US" dirty="0" smtClean="0"/>
              <a:t> way”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2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to sing a verse of “In the jungle…”</a:t>
            </a:r>
          </a:p>
          <a:p>
            <a:endParaRPr lang="en-US" dirty="0"/>
          </a:p>
          <a:p>
            <a:r>
              <a:rPr lang="en-US" dirty="0" smtClean="0"/>
              <a:t>With an animal that no one else has mentioned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06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jungle….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80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we’re all feeling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20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we’re all feeling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into *different* 3-4 person groups than last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50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we’re all feeling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up features for Assignment 4</a:t>
            </a:r>
          </a:p>
          <a:p>
            <a:endParaRPr lang="en-US" dirty="0"/>
          </a:p>
          <a:p>
            <a:r>
              <a:rPr lang="en-US" dirty="0" smtClean="0"/>
              <a:t>You need to</a:t>
            </a:r>
          </a:p>
          <a:p>
            <a:pPr lvl="1"/>
            <a:r>
              <a:rPr lang="en-US" dirty="0" smtClean="0"/>
              <a:t>Come up with a new feature</a:t>
            </a:r>
          </a:p>
          <a:p>
            <a:pPr lvl="1"/>
            <a:r>
              <a:rPr lang="en-US" dirty="0" smtClean="0"/>
              <a:t>Justify how you can would it from the data set</a:t>
            </a:r>
          </a:p>
          <a:p>
            <a:pPr lvl="1"/>
            <a:r>
              <a:rPr lang="en-US" dirty="0" smtClean="0"/>
              <a:t>Justify why it would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38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a volunteer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68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need </a:t>
            </a:r>
            <a:r>
              <a:rPr lang="en-US" smtClean="0"/>
              <a:t>a volunteer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write down the features suggested</a:t>
            </a:r>
          </a:p>
          <a:p>
            <a:endParaRPr lang="en-US" dirty="0"/>
          </a:p>
          <a:p>
            <a:r>
              <a:rPr lang="en-US" dirty="0" smtClean="0"/>
              <a:t>And the counts for thumbs up/thumbs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group needs to read their favorite feature to the class and justify it</a:t>
            </a:r>
          </a:p>
          <a:p>
            <a:endParaRPr lang="en-US" dirty="0"/>
          </a:p>
          <a:p>
            <a:r>
              <a:rPr lang="en-US" dirty="0" smtClean="0"/>
              <a:t>Who thinks this feature will improve prediction of off-task behavior?</a:t>
            </a:r>
          </a:p>
          <a:p>
            <a:endParaRPr lang="en-US" dirty="0"/>
          </a:p>
          <a:p>
            <a:r>
              <a:rPr lang="en-US" dirty="0" smtClean="0"/>
              <a:t>Who doesn’t?</a:t>
            </a:r>
          </a:p>
          <a:p>
            <a:endParaRPr lang="en-US" dirty="0"/>
          </a:p>
          <a:p>
            <a:r>
              <a:rPr lang="en-US" dirty="0" smtClean="0"/>
              <a:t>Thumbs up, thumbs down!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1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Feature Engineering and Distillation - What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3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Assignment 4?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3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print-out of your Assignment </a:t>
            </a:r>
            <a:r>
              <a:rPr lang="en-US" smtClean="0"/>
              <a:t>4 solution </a:t>
            </a:r>
            <a:r>
              <a:rPr lang="en-US" dirty="0" smtClean="0"/>
              <a:t>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77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Monday, February 27</a:t>
            </a:r>
          </a:p>
          <a:p>
            <a:endParaRPr lang="en-US" dirty="0" smtClean="0"/>
          </a:p>
          <a:p>
            <a:r>
              <a:rPr lang="en-US" dirty="0" smtClean="0"/>
              <a:t>Feature Engineering and Distillation – HOW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Assignment </a:t>
            </a:r>
            <a:r>
              <a:rPr lang="en-US" b="1" dirty="0"/>
              <a:t>Due: </a:t>
            </a:r>
            <a:r>
              <a:rPr lang="en-US" dirty="0" smtClean="0"/>
              <a:t>4. Feature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6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is to go as far as we can by 5pm</a:t>
            </a:r>
          </a:p>
          <a:p>
            <a:r>
              <a:rPr lang="en-US" dirty="0" smtClean="0"/>
              <a:t>We will continue after next class session</a:t>
            </a:r>
          </a:p>
          <a:p>
            <a:endParaRPr lang="en-US" dirty="0"/>
          </a:p>
          <a:p>
            <a:r>
              <a:rPr lang="en-US" dirty="0" smtClean="0"/>
              <a:t>Vote on which topics you most want to hear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30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Using </a:t>
            </a:r>
            <a:r>
              <a:rPr lang="en-US" dirty="0" smtClean="0"/>
              <a:t>average, count, sum, </a:t>
            </a:r>
            <a:r>
              <a:rPr lang="en-US" dirty="0" err="1" smtClean="0"/>
              <a:t>stdev</a:t>
            </a:r>
            <a:r>
              <a:rPr lang="en-US" dirty="0" smtClean="0"/>
              <a:t> (</a:t>
            </a:r>
            <a:r>
              <a:rPr lang="en-US" dirty="0" err="1" smtClean="0"/>
              <a:t>asgn</a:t>
            </a:r>
            <a:r>
              <a:rPr lang="en-US" dirty="0" smtClean="0"/>
              <a:t>. 4 data set)</a:t>
            </a:r>
          </a:p>
          <a:p>
            <a:r>
              <a:rPr lang="en-US" dirty="0" smtClean="0"/>
              <a:t>Relative and absolute referencing (made up data)</a:t>
            </a:r>
          </a:p>
          <a:p>
            <a:r>
              <a:rPr lang="en-US" dirty="0" smtClean="0"/>
              <a:t>Copy and paste values only (made up data)</a:t>
            </a:r>
            <a:endParaRPr lang="en-US" dirty="0"/>
          </a:p>
          <a:p>
            <a:r>
              <a:rPr lang="en-US" dirty="0" smtClean="0"/>
              <a:t>Using sort, filter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Making pivot table</a:t>
            </a:r>
            <a:r>
              <a:rPr lang="en-US" dirty="0"/>
              <a:t> (</a:t>
            </a:r>
            <a:r>
              <a:rPr lang="en-US" dirty="0" err="1"/>
              <a:t>asgn</a:t>
            </a:r>
            <a:r>
              <a:rPr lang="en-US" dirty="0"/>
              <a:t>. 4 data set)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vlookup</a:t>
            </a:r>
            <a:r>
              <a:rPr lang="en-US" dirty="0" smtClean="0"/>
              <a:t> (Jan. 28 class data set)</a:t>
            </a:r>
          </a:p>
          <a:p>
            <a:r>
              <a:rPr lang="en-US" dirty="0" smtClean="0"/>
              <a:t>Using </a:t>
            </a:r>
            <a:r>
              <a:rPr lang="en-US" dirty="0" err="1" smtClean="0"/>
              <a:t>countif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Making scatterplot (</a:t>
            </a:r>
            <a:r>
              <a:rPr lang="en-US" dirty="0"/>
              <a:t>Jan. 28 class data set)</a:t>
            </a:r>
          </a:p>
          <a:p>
            <a:r>
              <a:rPr lang="en-US" dirty="0" smtClean="0"/>
              <a:t>Making histogram </a:t>
            </a:r>
            <a:r>
              <a:rPr lang="en-US" dirty="0"/>
              <a:t>(</a:t>
            </a:r>
            <a:r>
              <a:rPr lang="en-US" dirty="0" err="1"/>
              <a:t>asgn</a:t>
            </a:r>
            <a:r>
              <a:rPr lang="en-US" dirty="0"/>
              <a:t>. 4 data set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Equation Solver (Jan. 28 class data set)</a:t>
            </a:r>
          </a:p>
          <a:p>
            <a:r>
              <a:rPr lang="en-US" dirty="0" smtClean="0"/>
              <a:t>Z-test (made up data)</a:t>
            </a:r>
            <a:endParaRPr lang="en-US" dirty="0"/>
          </a:p>
          <a:p>
            <a:r>
              <a:rPr lang="en-US" dirty="0" smtClean="0"/>
              <a:t>2-sample t-test (made up data)</a:t>
            </a:r>
          </a:p>
          <a:p>
            <a:endParaRPr lang="en-US" dirty="0" smtClean="0"/>
          </a:p>
          <a:p>
            <a:r>
              <a:rPr lang="en-US" dirty="0" smtClean="0"/>
              <a:t>Other topics?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9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Votes</a:t>
            </a:r>
          </a:p>
          <a:p>
            <a:r>
              <a:rPr lang="en-US" dirty="0" smtClean="0"/>
              <a:t>Everyone Participates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31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throwing spaghetti at the wall and seeing what sticks</a:t>
            </a:r>
            <a:endParaRPr lang="en-US" dirty="0"/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36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Crap features will give you crap models</a:t>
            </a:r>
          </a:p>
          <a:p>
            <a:endParaRPr lang="en-US" dirty="0"/>
          </a:p>
          <a:p>
            <a:r>
              <a:rPr lang="en-US" dirty="0" smtClean="0"/>
              <a:t>Crap features = reduced generalizability/more over-fitting</a:t>
            </a:r>
          </a:p>
          <a:p>
            <a:endParaRPr lang="en-US" dirty="0"/>
          </a:p>
          <a:p>
            <a:r>
              <a:rPr lang="en-US" dirty="0" smtClean="0"/>
              <a:t>Nice discussion of this in Sao Pedro paper I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5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good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feature that is potentially meaningfully linked to the construct you want to identify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8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into groups of 3-4</a:t>
            </a:r>
          </a:p>
          <a:p>
            <a:endParaRPr lang="en-US" dirty="0" smtClean="0"/>
          </a:p>
          <a:p>
            <a:r>
              <a:rPr lang="en-US" dirty="0" smtClean="0"/>
              <a:t>Take a sheet of features</a:t>
            </a:r>
          </a:p>
          <a:p>
            <a:endParaRPr lang="en-US" dirty="0"/>
          </a:p>
          <a:p>
            <a:r>
              <a:rPr lang="en-US" dirty="0" smtClean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 smtClean="0"/>
              <a:t>Are there any features that seem utterly irrelevant?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9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Tell us what your construct is</a:t>
            </a:r>
          </a:p>
          <a:p>
            <a:endParaRPr lang="en-US" dirty="0"/>
          </a:p>
          <a:p>
            <a:r>
              <a:rPr lang="en-US" dirty="0" smtClean="0"/>
              <a:t>Tell us your favorite “just so story” (or two) from your features</a:t>
            </a:r>
          </a:p>
          <a:p>
            <a:endParaRPr lang="en-US" dirty="0"/>
          </a:p>
          <a:p>
            <a:r>
              <a:rPr lang="en-US" dirty="0" smtClean="0"/>
              <a:t>Tell us which features look like junk</a:t>
            </a:r>
          </a:p>
          <a:p>
            <a:endParaRPr lang="en-US" dirty="0"/>
          </a:p>
          <a:p>
            <a:r>
              <a:rPr lang="en-US" dirty="0" smtClean="0"/>
              <a:t>Everyone else: you have to give the feature a thumbs-up or thumbs-down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7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8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533</Words>
  <Application>Microsoft Office PowerPoint</Application>
  <PresentationFormat>On-screen Show (4:3)</PresentationFormat>
  <Paragraphs>100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Special Topics in  Educational Data Mining</vt:lpstr>
      <vt:lpstr>Today’s Class</vt:lpstr>
      <vt:lpstr>Special Rules for Today</vt:lpstr>
      <vt:lpstr>Feature Engineering </vt:lpstr>
      <vt:lpstr>Construct Validity Matters!</vt:lpstr>
      <vt:lpstr>What’s a good feature?</vt:lpstr>
      <vt:lpstr>Let’s look at some features  used in real models</vt:lpstr>
      <vt:lpstr>Each group</vt:lpstr>
      <vt:lpstr>Now…</vt:lpstr>
      <vt:lpstr>I need 3 volunteers</vt:lpstr>
      <vt:lpstr>Volunteers</vt:lpstr>
      <vt:lpstr>Everyone else</vt:lpstr>
      <vt:lpstr>In the jungle….</vt:lpstr>
      <vt:lpstr>Now that we’re all feeling creative</vt:lpstr>
      <vt:lpstr>Now that we’re all feeling creative</vt:lpstr>
      <vt:lpstr>Now that we’re all feeling creative</vt:lpstr>
      <vt:lpstr>I need a volunteer</vt:lpstr>
      <vt:lpstr>I need a volunteer</vt:lpstr>
      <vt:lpstr>Now…</vt:lpstr>
      <vt:lpstr>Comments or Questions</vt:lpstr>
      <vt:lpstr>Special Request</vt:lpstr>
      <vt:lpstr>Next Class</vt:lpstr>
      <vt:lpstr>Excel</vt:lpstr>
      <vt:lpstr>Topics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in  Educational Data Mining</dc:title>
  <dc:creator>CIS</dc:creator>
  <cp:lastModifiedBy>CIS</cp:lastModifiedBy>
  <cp:revision>52</cp:revision>
  <dcterms:created xsi:type="dcterms:W3CDTF">2013-02-16T23:54:35Z</dcterms:created>
  <dcterms:modified xsi:type="dcterms:W3CDTF">2013-02-22T15:53:52Z</dcterms:modified>
</cp:coreProperties>
</file>