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57" r:id="rId3"/>
    <p:sldId id="516" r:id="rId4"/>
    <p:sldId id="517" r:id="rId5"/>
    <p:sldId id="518" r:id="rId6"/>
    <p:sldId id="519" r:id="rId7"/>
    <p:sldId id="520" r:id="rId8"/>
    <p:sldId id="522" r:id="rId9"/>
    <p:sldId id="523" r:id="rId10"/>
    <p:sldId id="486" r:id="rId11"/>
    <p:sldId id="515" r:id="rId12"/>
    <p:sldId id="490" r:id="rId13"/>
    <p:sldId id="524" r:id="rId14"/>
    <p:sldId id="525" r:id="rId15"/>
    <p:sldId id="526" r:id="rId16"/>
    <p:sldId id="527" r:id="rId17"/>
    <p:sldId id="502" r:id="rId18"/>
    <p:sldId id="528" r:id="rId19"/>
    <p:sldId id="529" r:id="rId20"/>
    <p:sldId id="530" r:id="rId21"/>
    <p:sldId id="531" r:id="rId22"/>
    <p:sldId id="533" r:id="rId23"/>
    <p:sldId id="537" r:id="rId24"/>
    <p:sldId id="541" r:id="rId25"/>
    <p:sldId id="534" r:id="rId26"/>
    <p:sldId id="535" r:id="rId27"/>
    <p:sldId id="536" r:id="rId28"/>
    <p:sldId id="542" r:id="rId29"/>
    <p:sldId id="538" r:id="rId30"/>
    <p:sldId id="539" r:id="rId31"/>
    <p:sldId id="540" r:id="rId32"/>
    <p:sldId id="545" r:id="rId33"/>
    <p:sldId id="543" r:id="rId34"/>
    <p:sldId id="544" r:id="rId35"/>
    <p:sldId id="546" r:id="rId36"/>
    <p:sldId id="548" r:id="rId37"/>
    <p:sldId id="547" r:id="rId38"/>
    <p:sldId id="549" r:id="rId39"/>
    <p:sldId id="532" r:id="rId40"/>
    <p:sldId id="412" r:id="rId41"/>
    <p:sldId id="301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8" autoAdjust="0"/>
    <p:restoredTop sz="90072" autoAdjust="0"/>
  </p:normalViewPr>
  <p:slideViewPr>
    <p:cSldViewPr>
      <p:cViewPr varScale="1">
        <p:scale>
          <a:sx n="82" d="100"/>
          <a:sy n="82" d="100"/>
        </p:scale>
        <p:origin x="-3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Special Topics in </a:t>
            </a:r>
            <a:br>
              <a:rPr lang="en-US" dirty="0" smtClean="0"/>
            </a:br>
            <a:r>
              <a:rPr lang="en-US" dirty="0" smtClean="0"/>
              <a:t>Educational Data Mining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dirty="0" smtClean="0"/>
              <a:t>HUDK5199</a:t>
            </a:r>
            <a:br>
              <a:rPr lang="en-US" dirty="0" smtClean="0"/>
            </a:br>
            <a:r>
              <a:rPr lang="en-US" dirty="0" smtClean="0"/>
              <a:t>Spring term, 2013</a:t>
            </a:r>
          </a:p>
          <a:p>
            <a:r>
              <a:rPr lang="en-US" dirty="0" smtClean="0"/>
              <a:t>March </a:t>
            </a:r>
            <a:r>
              <a:rPr lang="en-US" dirty="0" smtClean="0"/>
              <a:t>6, </a:t>
            </a:r>
            <a:r>
              <a:rPr lang="en-US" dirty="0" smtClean="0"/>
              <a:t>2013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Meta-Analysis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it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What is it usually used for?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813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Warning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publishing using this techniques, it is probably wise to cite the appropriate paper but not mention the words </a:t>
            </a:r>
            <a:r>
              <a:rPr lang="en-US" i="1" dirty="0" smtClean="0"/>
              <a:t>meta-analysis</a:t>
            </a:r>
          </a:p>
          <a:p>
            <a:endParaRPr lang="en-US" i="1" dirty="0"/>
          </a:p>
          <a:p>
            <a:r>
              <a:rPr lang="en-US" dirty="0" smtClean="0"/>
              <a:t>Some reviewers just can’t deal with the idea that one can use meta-analytic statistical techniques in cases other than meta-analysis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484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</a:t>
            </a:r>
            <a:r>
              <a:rPr lang="en-US" dirty="0" smtClean="0"/>
              <a:t>Statistical 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Stouffer’s Z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Z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      </a:t>
            </a:r>
            <a:r>
              <a:rPr lang="en-US" dirty="0" err="1" smtClean="0"/>
              <a:t>sqrt</a:t>
            </a:r>
            <a:r>
              <a:rPr lang="en-US" dirty="0" smtClean="0"/>
              <a:t>(K)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0" y="3352800"/>
            <a:ext cx="1143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6544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consider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a model better than chance?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885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Student 1 A’ = 0.69, </a:t>
            </a:r>
            <a:r>
              <a:rPr lang="en-US" dirty="0" err="1" smtClean="0"/>
              <a:t>Np</a:t>
            </a:r>
            <a:r>
              <a:rPr lang="en-US" dirty="0" smtClean="0"/>
              <a:t> = 12, </a:t>
            </a:r>
            <a:r>
              <a:rPr lang="en-US" dirty="0" err="1" smtClean="0"/>
              <a:t>Nn</a:t>
            </a:r>
            <a:r>
              <a:rPr lang="en-US" dirty="0" smtClean="0"/>
              <a:t> = 13</a:t>
            </a:r>
          </a:p>
          <a:p>
            <a:r>
              <a:rPr lang="en-US" dirty="0" smtClean="0"/>
              <a:t>Student 2 A’ = 0.65, </a:t>
            </a:r>
            <a:r>
              <a:rPr lang="en-US" dirty="0" err="1" smtClean="0"/>
              <a:t>Np</a:t>
            </a:r>
            <a:r>
              <a:rPr lang="en-US" dirty="0" smtClean="0"/>
              <a:t> = 14, </a:t>
            </a:r>
            <a:r>
              <a:rPr lang="en-US" dirty="0" err="1" smtClean="0"/>
              <a:t>Nn</a:t>
            </a:r>
            <a:r>
              <a:rPr lang="en-US" dirty="0" smtClean="0"/>
              <a:t> = 20</a:t>
            </a:r>
          </a:p>
          <a:p>
            <a:r>
              <a:rPr lang="en-US" dirty="0" smtClean="0"/>
              <a:t>Student 3 A’ = 0.72, </a:t>
            </a:r>
            <a:r>
              <a:rPr lang="en-US" dirty="0" err="1" smtClean="0"/>
              <a:t>Np</a:t>
            </a:r>
            <a:r>
              <a:rPr lang="en-US" dirty="0" smtClean="0"/>
              <a:t> = 16, </a:t>
            </a:r>
            <a:r>
              <a:rPr lang="en-US" dirty="0" err="1" smtClean="0"/>
              <a:t>Nn</a:t>
            </a:r>
            <a:r>
              <a:rPr lang="en-US" dirty="0" smtClean="0"/>
              <a:t> = 25</a:t>
            </a:r>
          </a:p>
          <a:p>
            <a:r>
              <a:rPr lang="en-US" dirty="0" smtClean="0"/>
              <a:t>Student 4 A’ = 0.83, </a:t>
            </a:r>
            <a:r>
              <a:rPr lang="en-US" dirty="0" err="1" smtClean="0"/>
              <a:t>Np</a:t>
            </a:r>
            <a:r>
              <a:rPr lang="en-US" dirty="0" smtClean="0"/>
              <a:t> = 70, </a:t>
            </a:r>
            <a:r>
              <a:rPr lang="en-US" dirty="0" err="1" smtClean="0"/>
              <a:t>Nn</a:t>
            </a:r>
            <a:r>
              <a:rPr lang="en-US" dirty="0" smtClean="0"/>
              <a:t> = 55</a:t>
            </a:r>
          </a:p>
          <a:p>
            <a:r>
              <a:rPr lang="en-US" dirty="0" smtClean="0"/>
              <a:t>Student 5 A’ = 0.86, </a:t>
            </a:r>
            <a:r>
              <a:rPr lang="en-US" dirty="0" err="1" smtClean="0"/>
              <a:t>Np</a:t>
            </a:r>
            <a:r>
              <a:rPr lang="en-US" dirty="0" smtClean="0"/>
              <a:t> = 80, </a:t>
            </a:r>
            <a:r>
              <a:rPr lang="en-US" dirty="0" err="1" smtClean="0"/>
              <a:t>Nn</a:t>
            </a:r>
            <a:r>
              <a:rPr lang="en-US" dirty="0" smtClean="0"/>
              <a:t> = 60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Overall A’ = 0.80, </a:t>
            </a:r>
            <a:r>
              <a:rPr lang="en-US" dirty="0" err="1" smtClean="0"/>
              <a:t>Np</a:t>
            </a:r>
            <a:r>
              <a:rPr lang="en-US" dirty="0" smtClean="0"/>
              <a:t> = 192, </a:t>
            </a:r>
            <a:r>
              <a:rPr lang="en-US" dirty="0" err="1" smtClean="0"/>
              <a:t>Nn</a:t>
            </a:r>
            <a:r>
              <a:rPr lang="en-US" dirty="0" smtClean="0"/>
              <a:t> = 173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0307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Student 1 A’ = 0.69, </a:t>
            </a:r>
            <a:r>
              <a:rPr lang="en-US" dirty="0" err="1" smtClean="0"/>
              <a:t>Np</a:t>
            </a:r>
            <a:r>
              <a:rPr lang="en-US" dirty="0" smtClean="0"/>
              <a:t> = 12, </a:t>
            </a:r>
            <a:r>
              <a:rPr lang="en-US" dirty="0" err="1" smtClean="0"/>
              <a:t>Nn</a:t>
            </a:r>
            <a:r>
              <a:rPr lang="en-US" dirty="0" smtClean="0"/>
              <a:t> = 13</a:t>
            </a:r>
          </a:p>
          <a:p>
            <a:r>
              <a:rPr lang="en-US" dirty="0" smtClean="0"/>
              <a:t>Student 2 A’ = 0.65, </a:t>
            </a:r>
            <a:r>
              <a:rPr lang="en-US" dirty="0" err="1" smtClean="0"/>
              <a:t>Np</a:t>
            </a:r>
            <a:r>
              <a:rPr lang="en-US" dirty="0" smtClean="0"/>
              <a:t> = 14, </a:t>
            </a:r>
            <a:r>
              <a:rPr lang="en-US" dirty="0" err="1" smtClean="0"/>
              <a:t>Nn</a:t>
            </a:r>
            <a:r>
              <a:rPr lang="en-US" dirty="0" smtClean="0"/>
              <a:t> = 20</a:t>
            </a:r>
          </a:p>
          <a:p>
            <a:r>
              <a:rPr lang="en-US" dirty="0" smtClean="0"/>
              <a:t>Student 3 A’ = 0.72, </a:t>
            </a:r>
            <a:r>
              <a:rPr lang="en-US" dirty="0" err="1" smtClean="0"/>
              <a:t>Np</a:t>
            </a:r>
            <a:r>
              <a:rPr lang="en-US" dirty="0" smtClean="0"/>
              <a:t> = 16, </a:t>
            </a:r>
            <a:r>
              <a:rPr lang="en-US" dirty="0" err="1" smtClean="0"/>
              <a:t>Nn</a:t>
            </a:r>
            <a:r>
              <a:rPr lang="en-US" dirty="0" smtClean="0"/>
              <a:t> = 25</a:t>
            </a:r>
          </a:p>
          <a:p>
            <a:r>
              <a:rPr lang="en-US" dirty="0" smtClean="0"/>
              <a:t>Student 4 A’ = 0.83, </a:t>
            </a:r>
            <a:r>
              <a:rPr lang="en-US" dirty="0" err="1" smtClean="0"/>
              <a:t>Np</a:t>
            </a:r>
            <a:r>
              <a:rPr lang="en-US" dirty="0" smtClean="0"/>
              <a:t> = 70, </a:t>
            </a:r>
            <a:r>
              <a:rPr lang="en-US" dirty="0" err="1" smtClean="0"/>
              <a:t>Nn</a:t>
            </a:r>
            <a:r>
              <a:rPr lang="en-US" dirty="0" smtClean="0"/>
              <a:t> = 55</a:t>
            </a:r>
          </a:p>
          <a:p>
            <a:r>
              <a:rPr lang="en-US" dirty="0" smtClean="0"/>
              <a:t>Student 5 A’ = 0.86, </a:t>
            </a:r>
            <a:r>
              <a:rPr lang="en-US" dirty="0" err="1" smtClean="0"/>
              <a:t>Np</a:t>
            </a:r>
            <a:r>
              <a:rPr lang="en-US" dirty="0" smtClean="0"/>
              <a:t> = 80, </a:t>
            </a:r>
            <a:r>
              <a:rPr lang="en-US" dirty="0" err="1" smtClean="0"/>
              <a:t>Nn</a:t>
            </a:r>
            <a:r>
              <a:rPr lang="en-US" dirty="0" smtClean="0"/>
              <a:t> = 60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Overall A’ = 0.80, </a:t>
            </a:r>
            <a:r>
              <a:rPr lang="en-US" b="1" dirty="0" err="1" smtClean="0">
                <a:solidFill>
                  <a:srgbClr val="FF0000"/>
                </a:solidFill>
              </a:rPr>
              <a:t>Np</a:t>
            </a:r>
            <a:r>
              <a:rPr lang="en-US" b="1" dirty="0" smtClean="0">
                <a:solidFill>
                  <a:srgbClr val="FF0000"/>
                </a:solidFill>
              </a:rPr>
              <a:t> = 192, </a:t>
            </a:r>
            <a:r>
              <a:rPr lang="en-US" b="1" dirty="0" err="1" smtClean="0">
                <a:solidFill>
                  <a:srgbClr val="FF0000"/>
                </a:solidFill>
              </a:rPr>
              <a:t>Nn</a:t>
            </a:r>
            <a:r>
              <a:rPr lang="en-US" b="1" dirty="0" smtClean="0">
                <a:solidFill>
                  <a:srgbClr val="FF0000"/>
                </a:solidFill>
              </a:rPr>
              <a:t> = 173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0691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Student 1 A’ = 0.69, </a:t>
            </a:r>
            <a:r>
              <a:rPr lang="en-US" b="1" dirty="0" err="1" smtClean="0">
                <a:solidFill>
                  <a:srgbClr val="FF0000"/>
                </a:solidFill>
              </a:rPr>
              <a:t>Np</a:t>
            </a:r>
            <a:r>
              <a:rPr lang="en-US" b="1" dirty="0" smtClean="0">
                <a:solidFill>
                  <a:srgbClr val="FF0000"/>
                </a:solidFill>
              </a:rPr>
              <a:t> = 12, </a:t>
            </a:r>
            <a:r>
              <a:rPr lang="en-US" b="1" dirty="0" err="1" smtClean="0">
                <a:solidFill>
                  <a:srgbClr val="FF0000"/>
                </a:solidFill>
              </a:rPr>
              <a:t>Nn</a:t>
            </a:r>
            <a:r>
              <a:rPr lang="en-US" b="1" dirty="0" smtClean="0">
                <a:solidFill>
                  <a:srgbClr val="FF0000"/>
                </a:solidFill>
              </a:rPr>
              <a:t> = 13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Student 2 A’ = 0.65, </a:t>
            </a:r>
            <a:r>
              <a:rPr lang="en-US" b="1" dirty="0" err="1" smtClean="0">
                <a:solidFill>
                  <a:srgbClr val="FF0000"/>
                </a:solidFill>
              </a:rPr>
              <a:t>Np</a:t>
            </a:r>
            <a:r>
              <a:rPr lang="en-US" b="1" dirty="0" smtClean="0">
                <a:solidFill>
                  <a:srgbClr val="FF0000"/>
                </a:solidFill>
              </a:rPr>
              <a:t> = 14, </a:t>
            </a:r>
            <a:r>
              <a:rPr lang="en-US" b="1" dirty="0" err="1" smtClean="0">
                <a:solidFill>
                  <a:srgbClr val="FF0000"/>
                </a:solidFill>
              </a:rPr>
              <a:t>Nn</a:t>
            </a:r>
            <a:r>
              <a:rPr lang="en-US" b="1" dirty="0" smtClean="0">
                <a:solidFill>
                  <a:srgbClr val="FF0000"/>
                </a:solidFill>
              </a:rPr>
              <a:t> = 20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Student 3 A’ = 0.72, </a:t>
            </a:r>
            <a:r>
              <a:rPr lang="en-US" b="1" dirty="0" err="1" smtClean="0">
                <a:solidFill>
                  <a:srgbClr val="FF0000"/>
                </a:solidFill>
              </a:rPr>
              <a:t>Np</a:t>
            </a:r>
            <a:r>
              <a:rPr lang="en-US" b="1" dirty="0" smtClean="0">
                <a:solidFill>
                  <a:srgbClr val="FF0000"/>
                </a:solidFill>
              </a:rPr>
              <a:t> = 16, </a:t>
            </a:r>
            <a:r>
              <a:rPr lang="en-US" b="1" dirty="0" err="1" smtClean="0">
                <a:solidFill>
                  <a:srgbClr val="FF0000"/>
                </a:solidFill>
              </a:rPr>
              <a:t>Nn</a:t>
            </a:r>
            <a:r>
              <a:rPr lang="en-US" b="1" dirty="0" smtClean="0">
                <a:solidFill>
                  <a:srgbClr val="FF0000"/>
                </a:solidFill>
              </a:rPr>
              <a:t> = 25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Student 4 A’ = 0.83, </a:t>
            </a:r>
            <a:r>
              <a:rPr lang="en-US" b="1" dirty="0" err="1" smtClean="0">
                <a:solidFill>
                  <a:srgbClr val="FF0000"/>
                </a:solidFill>
              </a:rPr>
              <a:t>Np</a:t>
            </a:r>
            <a:r>
              <a:rPr lang="en-US" b="1" dirty="0" smtClean="0">
                <a:solidFill>
                  <a:srgbClr val="FF0000"/>
                </a:solidFill>
              </a:rPr>
              <a:t> = 70, </a:t>
            </a:r>
            <a:r>
              <a:rPr lang="en-US" b="1" dirty="0" err="1" smtClean="0">
                <a:solidFill>
                  <a:srgbClr val="FF0000"/>
                </a:solidFill>
              </a:rPr>
              <a:t>Nn</a:t>
            </a:r>
            <a:r>
              <a:rPr lang="en-US" b="1" dirty="0" smtClean="0">
                <a:solidFill>
                  <a:srgbClr val="FF0000"/>
                </a:solidFill>
              </a:rPr>
              <a:t> = 55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Student 5 A’ = 0.86, </a:t>
            </a:r>
            <a:r>
              <a:rPr lang="en-US" b="1" dirty="0" err="1" smtClean="0">
                <a:solidFill>
                  <a:srgbClr val="FF0000"/>
                </a:solidFill>
              </a:rPr>
              <a:t>Np</a:t>
            </a:r>
            <a:r>
              <a:rPr lang="en-US" b="1" dirty="0" smtClean="0">
                <a:solidFill>
                  <a:srgbClr val="FF0000"/>
                </a:solidFill>
              </a:rPr>
              <a:t> = 80, </a:t>
            </a:r>
            <a:r>
              <a:rPr lang="en-US" b="1" dirty="0" err="1" smtClean="0">
                <a:solidFill>
                  <a:srgbClr val="FF0000"/>
                </a:solidFill>
              </a:rPr>
              <a:t>Nn</a:t>
            </a:r>
            <a:r>
              <a:rPr lang="en-US" b="1" dirty="0" smtClean="0">
                <a:solidFill>
                  <a:srgbClr val="FF0000"/>
                </a:solidFill>
              </a:rPr>
              <a:t> = 60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Overall A’ = 0.80, </a:t>
            </a:r>
            <a:r>
              <a:rPr lang="en-US" dirty="0" err="1" smtClean="0"/>
              <a:t>Np</a:t>
            </a:r>
            <a:r>
              <a:rPr lang="en-US" dirty="0" smtClean="0"/>
              <a:t> = 192, </a:t>
            </a:r>
            <a:r>
              <a:rPr lang="en-US" dirty="0" err="1" smtClean="0"/>
              <a:t>Nn</a:t>
            </a:r>
            <a:r>
              <a:rPr lang="en-US" dirty="0" smtClean="0"/>
              <a:t> = 173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0902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methods can be used to compare between </a:t>
            </a:r>
            <a:r>
              <a:rPr lang="en-US" dirty="0" smtClean="0"/>
              <a:t>A’ for different models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5275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 the models significantly different?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3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A’a</a:t>
            </a:r>
            <a:r>
              <a:rPr lang="en-US" dirty="0" smtClean="0"/>
              <a:t> = 0.69, </a:t>
            </a:r>
            <a:r>
              <a:rPr lang="en-US" dirty="0" err="1" smtClean="0"/>
              <a:t>A’b</a:t>
            </a:r>
            <a:r>
              <a:rPr lang="en-US" dirty="0" smtClean="0"/>
              <a:t> = 0.72, </a:t>
            </a:r>
            <a:r>
              <a:rPr lang="en-US" dirty="0" err="1" smtClean="0"/>
              <a:t>Np</a:t>
            </a:r>
            <a:r>
              <a:rPr lang="en-US" dirty="0" smtClean="0"/>
              <a:t> = 12, </a:t>
            </a:r>
            <a:r>
              <a:rPr lang="en-US" dirty="0" err="1" smtClean="0"/>
              <a:t>Nn</a:t>
            </a:r>
            <a:r>
              <a:rPr lang="en-US" dirty="0" smtClean="0"/>
              <a:t> = 13</a:t>
            </a:r>
          </a:p>
          <a:p>
            <a:r>
              <a:rPr lang="en-US" dirty="0" err="1" smtClean="0"/>
              <a:t>A’a</a:t>
            </a:r>
            <a:r>
              <a:rPr lang="en-US" dirty="0" smtClean="0"/>
              <a:t> = 0.65, </a:t>
            </a:r>
            <a:r>
              <a:rPr lang="en-US" dirty="0" err="1"/>
              <a:t>A’b</a:t>
            </a:r>
            <a:r>
              <a:rPr lang="en-US" dirty="0"/>
              <a:t> = </a:t>
            </a:r>
            <a:r>
              <a:rPr lang="en-US" dirty="0" smtClean="0"/>
              <a:t>0.64, </a:t>
            </a:r>
            <a:r>
              <a:rPr lang="en-US" dirty="0" err="1" smtClean="0"/>
              <a:t>Np</a:t>
            </a:r>
            <a:r>
              <a:rPr lang="en-US" dirty="0" smtClean="0"/>
              <a:t> = 14, </a:t>
            </a:r>
            <a:r>
              <a:rPr lang="en-US" dirty="0" err="1" smtClean="0"/>
              <a:t>Nn</a:t>
            </a:r>
            <a:r>
              <a:rPr lang="en-US" dirty="0" smtClean="0"/>
              <a:t> = 20</a:t>
            </a:r>
          </a:p>
          <a:p>
            <a:r>
              <a:rPr lang="en-US" dirty="0" err="1" smtClean="0"/>
              <a:t>A’a</a:t>
            </a:r>
            <a:r>
              <a:rPr lang="en-US" dirty="0" smtClean="0"/>
              <a:t> = 0.72, </a:t>
            </a:r>
            <a:r>
              <a:rPr lang="en-US" dirty="0" err="1"/>
              <a:t>A’b</a:t>
            </a:r>
            <a:r>
              <a:rPr lang="en-US" dirty="0"/>
              <a:t> = </a:t>
            </a:r>
            <a:r>
              <a:rPr lang="en-US" dirty="0" smtClean="0"/>
              <a:t>0.75, </a:t>
            </a:r>
            <a:r>
              <a:rPr lang="en-US" dirty="0" err="1" smtClean="0"/>
              <a:t>Np</a:t>
            </a:r>
            <a:r>
              <a:rPr lang="en-US" dirty="0" smtClean="0"/>
              <a:t> = 16, </a:t>
            </a:r>
            <a:r>
              <a:rPr lang="en-US" dirty="0" err="1" smtClean="0"/>
              <a:t>Nn</a:t>
            </a:r>
            <a:r>
              <a:rPr lang="en-US" dirty="0" smtClean="0"/>
              <a:t> = 25</a:t>
            </a:r>
          </a:p>
          <a:p>
            <a:r>
              <a:rPr lang="en-US" dirty="0" err="1" smtClean="0"/>
              <a:t>A’a</a:t>
            </a:r>
            <a:r>
              <a:rPr lang="en-US" dirty="0" smtClean="0"/>
              <a:t> = 0.83, </a:t>
            </a:r>
            <a:r>
              <a:rPr lang="en-US" dirty="0" err="1"/>
              <a:t>A’b</a:t>
            </a:r>
            <a:r>
              <a:rPr lang="en-US" dirty="0"/>
              <a:t> = </a:t>
            </a:r>
            <a:r>
              <a:rPr lang="en-US" dirty="0" smtClean="0"/>
              <a:t>0.86, </a:t>
            </a:r>
            <a:r>
              <a:rPr lang="en-US" dirty="0" err="1" smtClean="0"/>
              <a:t>Np</a:t>
            </a:r>
            <a:r>
              <a:rPr lang="en-US" dirty="0" smtClean="0"/>
              <a:t> = 70, </a:t>
            </a:r>
            <a:r>
              <a:rPr lang="en-US" dirty="0" err="1" smtClean="0"/>
              <a:t>Nn</a:t>
            </a:r>
            <a:r>
              <a:rPr lang="en-US" dirty="0" smtClean="0"/>
              <a:t> = 55</a:t>
            </a:r>
          </a:p>
          <a:p>
            <a:r>
              <a:rPr lang="en-US" dirty="0" err="1" smtClean="0"/>
              <a:t>A’a</a:t>
            </a:r>
            <a:r>
              <a:rPr lang="en-US" dirty="0" smtClean="0"/>
              <a:t> = 0.86, </a:t>
            </a:r>
            <a:r>
              <a:rPr lang="en-US" dirty="0" err="1"/>
              <a:t>A’b</a:t>
            </a:r>
            <a:r>
              <a:rPr lang="en-US" dirty="0"/>
              <a:t> = </a:t>
            </a:r>
            <a:r>
              <a:rPr lang="en-US" dirty="0" smtClean="0"/>
              <a:t>0.92, </a:t>
            </a:r>
            <a:r>
              <a:rPr lang="en-US" dirty="0" err="1" smtClean="0"/>
              <a:t>Np</a:t>
            </a:r>
            <a:r>
              <a:rPr lang="en-US" dirty="0" smtClean="0"/>
              <a:t> = 80, </a:t>
            </a:r>
            <a:r>
              <a:rPr lang="en-US" dirty="0" err="1" smtClean="0"/>
              <a:t>Nn</a:t>
            </a:r>
            <a:r>
              <a:rPr lang="en-US" dirty="0" smtClean="0"/>
              <a:t> = 60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5560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Advanced Detector Validation and Evaluation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use of meta-analytic methods</a:t>
            </a:r>
            <a:br>
              <a:rPr lang="en-US" dirty="0" smtClean="0"/>
            </a:br>
            <a:r>
              <a:rPr lang="en-US" dirty="0" smtClean="0"/>
              <a:t>in detector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Studying whether a detector generalizes</a:t>
            </a:r>
          </a:p>
          <a:p>
            <a:pPr lvl="1"/>
            <a:r>
              <a:rPr lang="en-US" dirty="0" smtClean="0"/>
              <a:t>Population</a:t>
            </a:r>
          </a:p>
          <a:p>
            <a:pPr lvl="1"/>
            <a:r>
              <a:rPr lang="en-US" dirty="0" smtClean="0"/>
              <a:t>Demographic group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Compare A’ in original context to A’ in new context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8545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complicated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What if populations of students are overlapping but non-identical for two contexts?</a:t>
            </a:r>
          </a:p>
          <a:p>
            <a:pPr lvl="1"/>
            <a:r>
              <a:rPr lang="en-US" dirty="0" smtClean="0"/>
              <a:t>E.g. 4 schools used software A and software B, but two additional schools used software B</a:t>
            </a:r>
          </a:p>
          <a:p>
            <a:pPr lvl="1"/>
            <a:r>
              <a:rPr lang="en-US" dirty="0" smtClean="0"/>
              <a:t>E.g. A lot of kids were absent due to a school assembly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You could just drop the non-overlapping kids</a:t>
            </a:r>
          </a:p>
          <a:p>
            <a:pPr lvl="1"/>
            <a:r>
              <a:rPr lang="en-US" dirty="0" smtClean="0"/>
              <a:t>Not always practical</a:t>
            </a:r>
          </a:p>
          <a:p>
            <a:endParaRPr lang="en-US" dirty="0" smtClean="0"/>
          </a:p>
          <a:p>
            <a:r>
              <a:rPr lang="en-US" dirty="0" smtClean="0"/>
              <a:t>Alternative: use </a:t>
            </a:r>
            <a:r>
              <a:rPr lang="en-US" dirty="0" err="1" smtClean="0"/>
              <a:t>Strube’s</a:t>
            </a:r>
            <a:r>
              <a:rPr lang="en-US" dirty="0" smtClean="0"/>
              <a:t> Adjusted Z </a:t>
            </a:r>
          </a:p>
          <a:p>
            <a:pPr lvl="1"/>
            <a:r>
              <a:rPr lang="en-US" dirty="0" smtClean="0"/>
              <a:t>Deals with the partial non-independence of student performance within two different tutor lessons</a:t>
            </a:r>
          </a:p>
          <a:p>
            <a:pPr lvl="1"/>
            <a:r>
              <a:rPr lang="en-US" dirty="0" smtClean="0"/>
              <a:t>Explicitly incorporates correlation between a student’s performance in the two tutor lessons, treating non-overlapping students as having a correlation of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1303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Advanced Thoughts about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are a lot of frameworks for thinking about validity of models, coming from decades of thought in the world of statistics</a:t>
            </a:r>
          </a:p>
          <a:p>
            <a:endParaRPr lang="en-US" dirty="0"/>
          </a:p>
          <a:p>
            <a:r>
              <a:rPr lang="en-US" dirty="0" smtClean="0"/>
              <a:t>We’ve discussed a few types of validity this semester so far</a:t>
            </a:r>
          </a:p>
          <a:p>
            <a:endParaRPr lang="en-US" dirty="0"/>
          </a:p>
          <a:p>
            <a:r>
              <a:rPr lang="en-US" dirty="0" smtClean="0"/>
              <a:t>I’ll mention a few here</a:t>
            </a:r>
          </a:p>
          <a:p>
            <a:pPr lvl="1"/>
            <a:r>
              <a:rPr lang="en-US" dirty="0" smtClean="0"/>
              <a:t>Not an exhaustive list!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5005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Does your model remain predictive when used in a new data set?</a:t>
            </a:r>
          </a:p>
          <a:p>
            <a:endParaRPr lang="en-US" dirty="0"/>
          </a:p>
          <a:p>
            <a:r>
              <a:rPr lang="en-US" dirty="0" smtClean="0"/>
              <a:t>Underlies the cross-validation paradigm that is common in data mining</a:t>
            </a:r>
          </a:p>
          <a:p>
            <a:endParaRPr lang="en-US" dirty="0"/>
          </a:p>
          <a:p>
            <a:r>
              <a:rPr lang="en-US" dirty="0" smtClean="0"/>
              <a:t>Knowing the context the model will be used in drives what kinds of generalization you should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6390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Ecological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your findings apply to real-life situations outside of research settings?</a:t>
            </a:r>
          </a:p>
          <a:p>
            <a:endParaRPr lang="en-US" dirty="0"/>
          </a:p>
          <a:p>
            <a:r>
              <a:rPr lang="en-US" dirty="0" smtClean="0"/>
              <a:t>For example, if you build a detector of student behavior in lab settings, will it work in real classrooms?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0304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your model actually measure what it was intended to measure?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5167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your model actually measure what it was intended to measure?</a:t>
            </a:r>
          </a:p>
          <a:p>
            <a:endParaRPr lang="en-US" dirty="0" smtClean="0"/>
          </a:p>
          <a:p>
            <a:r>
              <a:rPr lang="en-US" dirty="0" smtClean="0"/>
              <a:t>One interpretation: does your model fit the training data?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6013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Another interpretation: do your model features plausibly measure what you are trying to detect?</a:t>
            </a:r>
          </a:p>
          <a:p>
            <a:endParaRPr lang="en-US" dirty="0"/>
          </a:p>
          <a:p>
            <a:r>
              <a:rPr lang="en-US" dirty="0" smtClean="0"/>
              <a:t>If they don’t, you might be over-fitting</a:t>
            </a:r>
          </a:p>
          <a:p>
            <a:r>
              <a:rPr lang="en-US" dirty="0" smtClean="0"/>
              <a:t>(Or your conception of the domain might be wrong!)</a:t>
            </a:r>
          </a:p>
          <a:p>
            <a:endParaRPr lang="en-US" dirty="0"/>
          </a:p>
          <a:p>
            <a:r>
              <a:rPr lang="en-US" dirty="0" smtClean="0"/>
              <a:t>See Sao Pedro paper from earlier in the semester for evidence that attention to this can improve model generalizability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7517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Predictive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your model predict not just the present, but the future as well?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4509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Substantive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your results matter?</a:t>
            </a:r>
          </a:p>
          <a:p>
            <a:r>
              <a:rPr lang="en-US" dirty="0" smtClean="0"/>
              <a:t>Are you modeling a construct that matters?</a:t>
            </a:r>
          </a:p>
          <a:p>
            <a:endParaRPr lang="en-US" dirty="0"/>
          </a:p>
          <a:p>
            <a:r>
              <a:rPr lang="en-US" dirty="0" smtClean="0"/>
              <a:t>If you model X, what kind of scientific findings or impacts on practice will this model drive?</a:t>
            </a:r>
          </a:p>
          <a:p>
            <a:endParaRPr lang="en-US" dirty="0"/>
          </a:p>
          <a:p>
            <a:r>
              <a:rPr lang="en-US" dirty="0" smtClean="0"/>
              <a:t>Can be demonstrated by predicting future things that </a:t>
            </a:r>
            <a:r>
              <a:rPr lang="en-US" i="1" dirty="0" smtClean="0"/>
              <a:t>matter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26854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Calculating Statistical Significance for EDM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 to this point, we’ve discussed cross-validation mostly</a:t>
            </a:r>
          </a:p>
          <a:p>
            <a:endParaRPr lang="en-US" dirty="0"/>
          </a:p>
          <a:p>
            <a:r>
              <a:rPr lang="en-US" dirty="0" smtClean="0"/>
              <a:t>Tests generalizability</a:t>
            </a:r>
          </a:p>
          <a:p>
            <a:r>
              <a:rPr lang="en-US" dirty="0" smtClean="0"/>
              <a:t>Relatively mathematically easy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1373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Substantive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For example, we know that boredom correlates strongly with</a:t>
            </a:r>
          </a:p>
          <a:p>
            <a:pPr lvl="1"/>
            <a:r>
              <a:rPr lang="en-US" dirty="0" smtClean="0"/>
              <a:t>Disengagement</a:t>
            </a:r>
          </a:p>
          <a:p>
            <a:pPr lvl="1"/>
            <a:r>
              <a:rPr lang="en-US" dirty="0" smtClean="0"/>
              <a:t>Learning Outcomes</a:t>
            </a:r>
          </a:p>
          <a:p>
            <a:pPr lvl="1"/>
            <a:r>
              <a:rPr lang="en-US" dirty="0" smtClean="0"/>
              <a:t>Standardized Exam Scores</a:t>
            </a:r>
          </a:p>
          <a:p>
            <a:pPr lvl="1"/>
            <a:r>
              <a:rPr lang="en-US" dirty="0" smtClean="0"/>
              <a:t>Attending College Years Later</a:t>
            </a:r>
          </a:p>
          <a:p>
            <a:pPr lvl="1"/>
            <a:endParaRPr lang="en-US" dirty="0"/>
          </a:p>
          <a:p>
            <a:r>
              <a:rPr lang="en-US" dirty="0" smtClean="0"/>
              <a:t>By </a:t>
            </a:r>
            <a:r>
              <a:rPr lang="en-US" dirty="0" err="1" smtClean="0"/>
              <a:t>comparsion</a:t>
            </a:r>
            <a:r>
              <a:rPr lang="en-US" dirty="0" smtClean="0"/>
              <a:t>, whether someone prefers visual or verbal learning materials doesn’t even seem to predict very reliably whether they learn better from </a:t>
            </a:r>
            <a:r>
              <a:rPr lang="en-US" dirty="0"/>
              <a:t>visual or verbal learning </a:t>
            </a:r>
            <a:r>
              <a:rPr lang="en-US" dirty="0" smtClean="0"/>
              <a:t>materials</a:t>
            </a:r>
            <a:br>
              <a:rPr lang="en-US" dirty="0" smtClean="0"/>
            </a:br>
            <a:r>
              <a:rPr lang="en-US" dirty="0" smtClean="0"/>
              <a:t>(See lit review in </a:t>
            </a:r>
            <a:r>
              <a:rPr lang="en-US" dirty="0" err="1" smtClean="0"/>
              <a:t>Pashler</a:t>
            </a:r>
            <a:r>
              <a:rPr lang="en-US" dirty="0" smtClean="0"/>
              <a:t> et al., 2008)</a:t>
            </a:r>
          </a:p>
        </p:txBody>
      </p:sp>
    </p:spTree>
    <p:extLst>
      <p:ext uri="{BB962C8B-B14F-4D97-AF65-F5344CB8AC3E}">
        <p14:creationId xmlns:p14="http://schemas.microsoft.com/office/powerpoint/2010/main" val="3621749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From testing; does the test cover the full domain it is meant to cover?</a:t>
            </a:r>
          </a:p>
          <a:p>
            <a:endParaRPr lang="en-US" dirty="0"/>
          </a:p>
          <a:p>
            <a:r>
              <a:rPr lang="en-US" dirty="0" smtClean="0"/>
              <a:t>For behavior modeling, an analogy would be, does the model cover the full range of behavior it’s intended to?</a:t>
            </a:r>
          </a:p>
          <a:p>
            <a:pPr lvl="1"/>
            <a:r>
              <a:rPr lang="en-US" dirty="0" smtClean="0"/>
              <a:t>A model of gaming the system that only captured systematic guessing but not hint abuse (cf. Baker et al, 2004; my first model of this) 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ould have lower content validity than a model which captured both (cf. Baker et al., 2008)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9632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your conclusions justified based on the evidence?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9087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validity concerns?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0070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Importance?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of these do you want to optimize?</a:t>
            </a:r>
          </a:p>
          <a:p>
            <a:r>
              <a:rPr lang="en-US" dirty="0" smtClean="0"/>
              <a:t>Which of these do you want to satisfice?</a:t>
            </a:r>
          </a:p>
          <a:p>
            <a:r>
              <a:rPr lang="en-US" dirty="0" smtClean="0"/>
              <a:t>Can any be safely ignored completely? (at least in some cases)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5553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groups of 3</a:t>
            </a:r>
          </a:p>
          <a:p>
            <a:endParaRPr lang="en-US" dirty="0"/>
          </a:p>
          <a:p>
            <a:r>
              <a:rPr lang="en-US" dirty="0" smtClean="0"/>
              <a:t>Write the abstract of the worst behavior detector paper ever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8154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group want to share?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2866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different groups of 3</a:t>
            </a:r>
          </a:p>
          <a:p>
            <a:endParaRPr lang="en-US" dirty="0"/>
          </a:p>
          <a:p>
            <a:r>
              <a:rPr lang="en-US" dirty="0" smtClean="0"/>
              <a:t>Now write the abstract of the best behavior detector paper ever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4134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group want to share?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196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Asgn</a:t>
            </a:r>
            <a:r>
              <a:rPr lang="en-US" dirty="0" smtClean="0"/>
              <a:t>.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899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But it’s possible to calculate statistical significance for some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A’ specifically</a:t>
            </a:r>
          </a:p>
          <a:p>
            <a:endParaRPr lang="en-US" dirty="0"/>
          </a:p>
          <a:p>
            <a:r>
              <a:rPr lang="en-US" dirty="0" smtClean="0"/>
              <a:t>The next few slides will be review…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2262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Monday, </a:t>
            </a:r>
            <a:r>
              <a:rPr lang="en-US" dirty="0" smtClean="0"/>
              <a:t>March 11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Regression </a:t>
            </a:r>
            <a:r>
              <a:rPr lang="en-US" dirty="0" smtClean="0"/>
              <a:t>in Prediction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Readings</a:t>
            </a:r>
          </a:p>
          <a:p>
            <a:r>
              <a:rPr lang="en-US" dirty="0" smtClean="0"/>
              <a:t>Witten</a:t>
            </a:r>
            <a:r>
              <a:rPr lang="en-US" dirty="0"/>
              <a:t>, I.H., Frank, E. (</a:t>
            </a:r>
            <a:r>
              <a:rPr lang="en-US" dirty="0" smtClean="0"/>
              <a:t>2011) </a:t>
            </a:r>
            <a:r>
              <a:rPr lang="en-US" i="1" dirty="0" smtClean="0"/>
              <a:t>Data </a:t>
            </a:r>
            <a:r>
              <a:rPr lang="en-US" i="1" dirty="0"/>
              <a:t>Mining: Practical Machine Learning Tools and Techniques.</a:t>
            </a:r>
            <a:r>
              <a:rPr lang="en-US" dirty="0"/>
              <a:t> Sections 4.6, 6.5.</a:t>
            </a:r>
          </a:p>
          <a:p>
            <a:endParaRPr lang="en-US" dirty="0"/>
          </a:p>
          <a:p>
            <a:r>
              <a:rPr lang="en-US" b="1" dirty="0"/>
              <a:t>Assignments Due: </a:t>
            </a:r>
            <a:r>
              <a:rPr lang="en-US" dirty="0" smtClean="0"/>
              <a:t>6. Regression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4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2286000"/>
            <a:ext cx="8743950" cy="336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7143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Comparing Two Models</a:t>
            </a:r>
            <a:br>
              <a:rPr lang="en-US" dirty="0" smtClean="0"/>
            </a:br>
            <a:r>
              <a:rPr lang="en-US" dirty="0" smtClean="0"/>
              <a:t>(Review)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0"/>
            <a:ext cx="8444299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096000" y="2971800"/>
            <a:ext cx="1524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229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Comparing Model to </a:t>
            </a:r>
            <a:r>
              <a:rPr lang="en-US" dirty="0" smtClean="0"/>
              <a:t>Chance</a:t>
            </a:r>
            <a:br>
              <a:rPr lang="en-US" dirty="0" smtClean="0"/>
            </a:br>
            <a:r>
              <a:rPr lang="en-US" dirty="0" smtClean="0"/>
              <a:t>(Review)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0"/>
            <a:ext cx="8444299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096000" y="2971800"/>
            <a:ext cx="1524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181600" y="2438400"/>
            <a:ext cx="10668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0.5</a:t>
            </a:r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0" y="3657600"/>
            <a:ext cx="2895600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0</a:t>
            </a:r>
            <a:br>
              <a:rPr lang="en-US" sz="4800" dirty="0" smtClean="0"/>
            </a:b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05746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test assumes independence</a:t>
            </a:r>
          </a:p>
          <a:p>
            <a:endParaRPr lang="en-US" dirty="0"/>
          </a:p>
          <a:p>
            <a:r>
              <a:rPr lang="en-US" dirty="0" smtClean="0"/>
              <a:t>If you have multiple data points per student</a:t>
            </a:r>
          </a:p>
          <a:p>
            <a:endParaRPr lang="en-US" dirty="0"/>
          </a:p>
          <a:p>
            <a:r>
              <a:rPr lang="en-US" dirty="0" smtClean="0"/>
              <a:t>Then this assumption is not only wrong, it’s dangerous</a:t>
            </a:r>
          </a:p>
          <a:p>
            <a:pPr lvl="1"/>
            <a:r>
              <a:rPr lang="en-US" dirty="0" smtClean="0"/>
              <a:t>Biases in the direction of statistical significance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755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borrow a technique from the meta-analysis literature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709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4909</TotalTime>
  <Words>1204</Words>
  <Application>Microsoft Office PowerPoint</Application>
  <PresentationFormat>On-screen Show (4:3)</PresentationFormat>
  <Paragraphs>178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Special Topics in  Educational Data Mining</vt:lpstr>
      <vt:lpstr>Today’s Class</vt:lpstr>
      <vt:lpstr>Calculating Statistical Significance for EDM models</vt:lpstr>
      <vt:lpstr>But it’s possible to calculate statistical significance for some metrics</vt:lpstr>
      <vt:lpstr>Review</vt:lpstr>
      <vt:lpstr>Comparing Two Models (Review)</vt:lpstr>
      <vt:lpstr>Comparing Model to Chance (Review)</vt:lpstr>
      <vt:lpstr>Complication</vt:lpstr>
      <vt:lpstr>What can we do?</vt:lpstr>
      <vt:lpstr>Meta-Analysis</vt:lpstr>
      <vt:lpstr>Special Warning</vt:lpstr>
      <vt:lpstr>Combining Statistical Significance</vt:lpstr>
      <vt:lpstr>Let’s consider an example</vt:lpstr>
      <vt:lpstr>Data</vt:lpstr>
      <vt:lpstr>Compute</vt:lpstr>
      <vt:lpstr>Compute</vt:lpstr>
      <vt:lpstr>Comparing models</vt:lpstr>
      <vt:lpstr>Are the models significantly different?</vt:lpstr>
      <vt:lpstr>Data</vt:lpstr>
      <vt:lpstr>Other use of meta-analytic methods in detector validation</vt:lpstr>
      <vt:lpstr>More complicated case</vt:lpstr>
      <vt:lpstr>Advanced Thoughts about Validation</vt:lpstr>
      <vt:lpstr>Generalizability</vt:lpstr>
      <vt:lpstr>Ecological Validity</vt:lpstr>
      <vt:lpstr>Construct Validity</vt:lpstr>
      <vt:lpstr>Construct Validity</vt:lpstr>
      <vt:lpstr>Construct Validity</vt:lpstr>
      <vt:lpstr>Predictive Validity</vt:lpstr>
      <vt:lpstr>Substantive Validity</vt:lpstr>
      <vt:lpstr>Substantive Validity</vt:lpstr>
      <vt:lpstr>Content Validity</vt:lpstr>
      <vt:lpstr>Conclusion Validity</vt:lpstr>
      <vt:lpstr>Other validity concerns?</vt:lpstr>
      <vt:lpstr>Relative Importance?</vt:lpstr>
      <vt:lpstr>Exercise</vt:lpstr>
      <vt:lpstr>Any group want to share?</vt:lpstr>
      <vt:lpstr>Exercise #2</vt:lpstr>
      <vt:lpstr>Any group want to share?</vt:lpstr>
      <vt:lpstr>Asgn. 6</vt:lpstr>
      <vt:lpstr>Next Class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CIS</cp:lastModifiedBy>
  <cp:revision>698</cp:revision>
  <dcterms:created xsi:type="dcterms:W3CDTF">2010-01-07T20:34:12Z</dcterms:created>
  <dcterms:modified xsi:type="dcterms:W3CDTF">2013-03-02T22:55:39Z</dcterms:modified>
</cp:coreProperties>
</file>