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543" r:id="rId4"/>
    <p:sldId id="519" r:id="rId5"/>
    <p:sldId id="522" r:id="rId6"/>
    <p:sldId id="520" r:id="rId7"/>
    <p:sldId id="524" r:id="rId8"/>
    <p:sldId id="525" r:id="rId9"/>
    <p:sldId id="523" r:id="rId10"/>
    <p:sldId id="548" r:id="rId11"/>
    <p:sldId id="559" r:id="rId12"/>
    <p:sldId id="526" r:id="rId13"/>
    <p:sldId id="554" r:id="rId14"/>
    <p:sldId id="527" r:id="rId15"/>
    <p:sldId id="528" r:id="rId16"/>
    <p:sldId id="530" r:id="rId17"/>
    <p:sldId id="532" r:id="rId18"/>
    <p:sldId id="566" r:id="rId19"/>
    <p:sldId id="531" r:id="rId20"/>
    <p:sldId id="567" r:id="rId21"/>
    <p:sldId id="568" r:id="rId22"/>
    <p:sldId id="549" r:id="rId23"/>
    <p:sldId id="569" r:id="rId24"/>
    <p:sldId id="536" r:id="rId25"/>
    <p:sldId id="537" r:id="rId26"/>
    <p:sldId id="539" r:id="rId27"/>
    <p:sldId id="538" r:id="rId28"/>
    <p:sldId id="570" r:id="rId29"/>
    <p:sldId id="573" r:id="rId30"/>
    <p:sldId id="572" r:id="rId31"/>
    <p:sldId id="571" r:id="rId32"/>
    <p:sldId id="574" r:id="rId33"/>
    <p:sldId id="542" r:id="rId34"/>
    <p:sldId id="575" r:id="rId35"/>
    <p:sldId id="545" r:id="rId36"/>
    <p:sldId id="546" r:id="rId37"/>
    <p:sldId id="562" r:id="rId38"/>
    <p:sldId id="550" r:id="rId39"/>
    <p:sldId id="551" r:id="rId40"/>
    <p:sldId id="563" r:id="rId41"/>
    <p:sldId id="552" r:id="rId42"/>
    <p:sldId id="553" r:id="rId43"/>
    <p:sldId id="555" r:id="rId44"/>
    <p:sldId id="556" r:id="rId45"/>
    <p:sldId id="557" r:id="rId46"/>
    <p:sldId id="558" r:id="rId47"/>
    <p:sldId id="560" r:id="rId48"/>
    <p:sldId id="565" r:id="rId49"/>
    <p:sldId id="517" r:id="rId50"/>
    <p:sldId id="564" r:id="rId51"/>
    <p:sldId id="561" r:id="rId52"/>
    <p:sldId id="518" r:id="rId53"/>
    <p:sldId id="412" r:id="rId54"/>
    <p:sldId id="301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8" autoAdjust="0"/>
    <p:restoredTop sz="90072" autoAdjust="0"/>
  </p:normalViewPr>
  <p:slideViewPr>
    <p:cSldViewPr>
      <p:cViewPr>
        <p:scale>
          <a:sx n="71" d="100"/>
          <a:sy n="71" d="100"/>
        </p:scale>
        <p:origin x="-13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Topics in </a:t>
            </a:r>
            <a:br>
              <a:rPr lang="en-US" dirty="0" smtClean="0"/>
            </a:br>
            <a:r>
              <a:rPr lang="en-US" dirty="0" smtClean="0"/>
              <a:t>Educational Data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HUDK5199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Spring, 2013</a:t>
            </a:r>
            <a:endParaRPr lang="en-US" dirty="0" smtClean="0"/>
          </a:p>
          <a:p>
            <a:r>
              <a:rPr lang="en-US" dirty="0" smtClean="0"/>
              <a:t>April 17,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If-conditions can be more complex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person X buys diapers, and person X is male, and it is after 7pm, then person Y buys beer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089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Then-conditions can also be more complex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person X buys diapers, and person X is male, and it is after 7pm, then person Y buys beer and </a:t>
            </a:r>
            <a:r>
              <a:rPr lang="en-US" dirty="0" smtClean="0"/>
              <a:t>tortilla chips and salsa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Can be harder to use, sometimes eliminated from consideration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74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rules</a:t>
            </a:r>
          </a:p>
          <a:p>
            <a:r>
              <a:rPr lang="en-US" dirty="0" smtClean="0"/>
              <a:t>Evaluate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746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rules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Evaluate rules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167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make a rule “good”?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776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Support/Coverage</a:t>
            </a:r>
          </a:p>
          <a:p>
            <a:r>
              <a:rPr lang="en-US" dirty="0" smtClean="0"/>
              <a:t>Confidence</a:t>
            </a:r>
          </a:p>
          <a:p>
            <a:r>
              <a:rPr lang="en-US" dirty="0" smtClean="0"/>
              <a:t>“Interestingness”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818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Support/Coverage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data points that fit the rule, divided by the </a:t>
            </a:r>
            <a:r>
              <a:rPr lang="en-US" dirty="0" smtClean="0"/>
              <a:t>total number </a:t>
            </a:r>
            <a:r>
              <a:rPr lang="en-US" dirty="0"/>
              <a:t>of data </a:t>
            </a:r>
            <a:r>
              <a:rPr lang="en-US" dirty="0" smtClean="0"/>
              <a:t>points</a:t>
            </a:r>
          </a:p>
          <a:p>
            <a:endParaRPr lang="en-US" dirty="0"/>
          </a:p>
          <a:p>
            <a:r>
              <a:rPr lang="en-US" dirty="0" smtClean="0"/>
              <a:t>(Variant: just the number of data points that fit the rule)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499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844930"/>
              </p:ext>
            </p:extLst>
          </p:nvPr>
        </p:nvGraphicFramePr>
        <p:xfrm>
          <a:off x="4800600" y="1600200"/>
          <a:ext cx="38862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Took </a:t>
                      </a:r>
                      <a:r>
                        <a:rPr lang="en-US" dirty="0" smtClean="0"/>
                        <a:t>HUDM5122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Took </a:t>
                      </a:r>
                      <a:r>
                        <a:rPr lang="en-US" baseline="0" dirty="0" smtClean="0"/>
                        <a:t>HUDM4122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Rule:</a:t>
            </a:r>
            <a:br>
              <a:rPr lang="en-US" dirty="0" smtClean="0"/>
            </a:br>
            <a:r>
              <a:rPr lang="en-US" dirty="0" smtClean="0"/>
              <a:t>If a student took </a:t>
            </a:r>
            <a:r>
              <a:rPr lang="en-US" dirty="0" smtClean="0"/>
              <a:t>HUDM5122, </a:t>
            </a:r>
            <a:r>
              <a:rPr lang="en-US" dirty="0" smtClean="0"/>
              <a:t>the student took </a:t>
            </a:r>
            <a:r>
              <a:rPr lang="en-US" dirty="0" smtClean="0"/>
              <a:t>HUDM4122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Support/coverage?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301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019734"/>
              </p:ext>
            </p:extLst>
          </p:nvPr>
        </p:nvGraphicFramePr>
        <p:xfrm>
          <a:off x="4800600" y="1600200"/>
          <a:ext cx="38862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Took </a:t>
                      </a:r>
                      <a:r>
                        <a:rPr lang="en-US" dirty="0" smtClean="0"/>
                        <a:t>HUDM5122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Took </a:t>
                      </a:r>
                      <a:r>
                        <a:rPr lang="en-US" baseline="0" dirty="0" smtClean="0"/>
                        <a:t>HUDM4122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Rule:</a:t>
            </a:r>
            <a:br>
              <a:rPr lang="en-US" dirty="0" smtClean="0"/>
            </a:br>
            <a:r>
              <a:rPr lang="en-US" dirty="0" smtClean="0"/>
              <a:t>If a student took </a:t>
            </a:r>
            <a:r>
              <a:rPr lang="en-US" dirty="0" smtClean="0"/>
              <a:t>HUDM5122, </a:t>
            </a:r>
            <a:r>
              <a:rPr lang="en-US" dirty="0" smtClean="0"/>
              <a:t>the student took </a:t>
            </a:r>
            <a:r>
              <a:rPr lang="en-US" dirty="0" smtClean="0"/>
              <a:t>HUDM4122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Support/coverage</a:t>
            </a:r>
            <a:r>
              <a:rPr lang="en-US" dirty="0" smtClean="0"/>
              <a:t>?</a:t>
            </a:r>
          </a:p>
          <a:p>
            <a:r>
              <a:rPr lang="en-US" dirty="0" smtClean="0"/>
              <a:t>2/11= 0.2222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141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Number of data points that fit the rule, divided by the number of data points that fit the rule’s IF condition</a:t>
            </a:r>
          </a:p>
          <a:p>
            <a:endParaRPr lang="en-US" dirty="0"/>
          </a:p>
          <a:p>
            <a:r>
              <a:rPr lang="en-US" dirty="0" smtClean="0"/>
              <a:t>Equivalent to precision in </a:t>
            </a:r>
            <a:r>
              <a:rPr lang="en-US" dirty="0"/>
              <a:t>classification</a:t>
            </a:r>
            <a:endParaRPr lang="en-US" dirty="0" smtClean="0"/>
          </a:p>
          <a:p>
            <a:endParaRPr lang="en-US" b="1" dirty="0"/>
          </a:p>
          <a:p>
            <a:r>
              <a:rPr lang="en-US" dirty="0" smtClean="0"/>
              <a:t>Also referred to as accuracy, just to make things confusing</a:t>
            </a:r>
          </a:p>
          <a:p>
            <a:r>
              <a:rPr lang="en-US" b="1" dirty="0"/>
              <a:t>NOT</a:t>
            </a:r>
            <a:r>
              <a:rPr lang="en-US" dirty="0"/>
              <a:t> equivalent to accuracy in classification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094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Association Rule Mining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195964"/>
              </p:ext>
            </p:extLst>
          </p:nvPr>
        </p:nvGraphicFramePr>
        <p:xfrm>
          <a:off x="4800600" y="1600200"/>
          <a:ext cx="38862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Took </a:t>
                      </a:r>
                      <a:r>
                        <a:rPr lang="en-US" dirty="0" smtClean="0"/>
                        <a:t>HUDM5122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Took </a:t>
                      </a:r>
                      <a:r>
                        <a:rPr lang="en-US" baseline="0" dirty="0" smtClean="0"/>
                        <a:t>HUDM4122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Rule:</a:t>
            </a:r>
            <a:br>
              <a:rPr lang="en-US" dirty="0" smtClean="0"/>
            </a:br>
            <a:r>
              <a:rPr lang="en-US" dirty="0" smtClean="0"/>
              <a:t>If a student took </a:t>
            </a:r>
            <a:r>
              <a:rPr lang="en-US" dirty="0" smtClean="0"/>
              <a:t>HUDM5122, </a:t>
            </a:r>
            <a:r>
              <a:rPr lang="en-US" dirty="0" smtClean="0"/>
              <a:t>the student took </a:t>
            </a:r>
            <a:r>
              <a:rPr lang="en-US" dirty="0" smtClean="0"/>
              <a:t>HUDM4122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Confidence?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93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492022"/>
              </p:ext>
            </p:extLst>
          </p:nvPr>
        </p:nvGraphicFramePr>
        <p:xfrm>
          <a:off x="4800600" y="1600200"/>
          <a:ext cx="38862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Took </a:t>
                      </a:r>
                      <a:r>
                        <a:rPr lang="en-US" dirty="0" smtClean="0"/>
                        <a:t>HUDM5122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Took </a:t>
                      </a:r>
                      <a:r>
                        <a:rPr lang="en-US" baseline="0" dirty="0" smtClean="0"/>
                        <a:t>HUDM4122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Rule:</a:t>
            </a:r>
            <a:br>
              <a:rPr lang="en-US" dirty="0" smtClean="0"/>
            </a:br>
            <a:r>
              <a:rPr lang="en-US" dirty="0" smtClean="0"/>
              <a:t>If a student took </a:t>
            </a:r>
            <a:r>
              <a:rPr lang="en-US" dirty="0" smtClean="0"/>
              <a:t>HUDM5122, </a:t>
            </a:r>
            <a:r>
              <a:rPr lang="en-US" dirty="0" smtClean="0"/>
              <a:t>the student took </a:t>
            </a:r>
            <a:r>
              <a:rPr lang="en-US" dirty="0" smtClean="0"/>
              <a:t>HUDM4122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Confidence?</a:t>
            </a:r>
          </a:p>
          <a:p>
            <a:r>
              <a:rPr lang="en-US" dirty="0"/>
              <a:t>2/6 = 0.33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Shockingly…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association rule mining community differs from most other methodological communities by acknowledging that cut-offs for support and confidence are arbitrary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27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Shockingly…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association rule mining community differs from most other methodological communities by acknowledging that cut-offs for support and confidence are arbitrary</a:t>
            </a:r>
          </a:p>
          <a:p>
            <a:endParaRPr lang="en-US" dirty="0"/>
          </a:p>
          <a:p>
            <a:r>
              <a:rPr lang="en-US" dirty="0" smtClean="0"/>
              <a:t>Researchers typically adjust them to find a desirable number of rules to investigate, ordering from best-to-worst…</a:t>
            </a:r>
          </a:p>
          <a:p>
            <a:r>
              <a:rPr lang="en-US" dirty="0" smtClean="0"/>
              <a:t>Rather than arbitrarily saying that all rules over a certain cut-off are “good”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782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</a:t>
            </a:r>
            <a:r>
              <a:rPr lang="en-US" dirty="0" smtClean="0"/>
              <a:t>and confidence </a:t>
            </a:r>
            <a:r>
              <a:rPr lang="en-US" dirty="0" smtClean="0"/>
              <a:t>aren’t enough</a:t>
            </a:r>
          </a:p>
          <a:p>
            <a:endParaRPr lang="en-US" dirty="0" smtClean="0"/>
          </a:p>
          <a:p>
            <a:r>
              <a:rPr lang="en-US" dirty="0" smtClean="0"/>
              <a:t>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831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</a:t>
            </a:r>
            <a:r>
              <a:rPr lang="en-US" dirty="0" smtClean="0"/>
              <a:t>to generate large numbers of trivial associations</a:t>
            </a:r>
          </a:p>
          <a:p>
            <a:pPr lvl="1"/>
            <a:r>
              <a:rPr lang="en-US" dirty="0" smtClean="0"/>
              <a:t>Students who took a course took its prerequisites (</a:t>
            </a:r>
            <a:r>
              <a:rPr lang="en-US" dirty="0" err="1" smtClean="0"/>
              <a:t>Vialardi</a:t>
            </a:r>
            <a:r>
              <a:rPr lang="en-US" dirty="0" smtClean="0"/>
              <a:t> et al., 2009)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789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</a:t>
            </a:r>
            <a:r>
              <a:rPr lang="en-US" dirty="0" smtClean="0"/>
              <a:t>to generate large numbers of trivial associations</a:t>
            </a:r>
          </a:p>
          <a:p>
            <a:pPr lvl="1"/>
            <a:r>
              <a:rPr lang="en-US" dirty="0" smtClean="0"/>
              <a:t>Students who took a course took its prerequisites </a:t>
            </a:r>
            <a:r>
              <a:rPr lang="en-US" dirty="0"/>
              <a:t>(</a:t>
            </a:r>
            <a:r>
              <a:rPr lang="en-US" dirty="0" err="1"/>
              <a:t>Vialardi</a:t>
            </a:r>
            <a:r>
              <a:rPr lang="en-US" dirty="0"/>
              <a:t> et al., 2009) </a:t>
            </a:r>
            <a:endParaRPr lang="en-US" dirty="0" smtClean="0"/>
          </a:p>
          <a:p>
            <a:pPr lvl="1"/>
            <a:r>
              <a:rPr lang="en-US" dirty="0"/>
              <a:t>Students who do poorly on the exams fail the course (El-</a:t>
            </a:r>
            <a:r>
              <a:rPr lang="en-US" dirty="0" err="1"/>
              <a:t>Halees</a:t>
            </a:r>
            <a:r>
              <a:rPr lang="en-US" dirty="0"/>
              <a:t>, 2009) </a:t>
            </a:r>
          </a:p>
        </p:txBody>
      </p:sp>
    </p:spTree>
    <p:extLst>
      <p:ext uri="{BB962C8B-B14F-4D97-AF65-F5344CB8AC3E}">
        <p14:creationId xmlns:p14="http://schemas.microsoft.com/office/powerpoint/2010/main" val="16291849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</a:t>
            </a:r>
            <a:r>
              <a:rPr lang="en-US" dirty="0" smtClean="0"/>
              <a:t>to generate large numbers of trivial associations</a:t>
            </a:r>
          </a:p>
          <a:p>
            <a:pPr lvl="1"/>
            <a:r>
              <a:rPr lang="en-US" dirty="0" smtClean="0"/>
              <a:t>Students who took a course took its prerequisites </a:t>
            </a:r>
            <a:r>
              <a:rPr lang="en-US" dirty="0"/>
              <a:t>(</a:t>
            </a:r>
            <a:r>
              <a:rPr lang="en-US" dirty="0" err="1"/>
              <a:t>Vialardi</a:t>
            </a:r>
            <a:r>
              <a:rPr lang="en-US" dirty="0"/>
              <a:t> et al., 2009) </a:t>
            </a:r>
            <a:endParaRPr lang="en-US" dirty="0" smtClean="0"/>
          </a:p>
          <a:p>
            <a:pPr lvl="1"/>
            <a:r>
              <a:rPr lang="en-US" dirty="0" smtClean="0"/>
              <a:t>Students who do poorly on the exams fail the course (El-</a:t>
            </a:r>
            <a:r>
              <a:rPr lang="en-US" dirty="0" err="1" smtClean="0"/>
              <a:t>Halees</a:t>
            </a:r>
            <a:r>
              <a:rPr lang="en-US" dirty="0" smtClean="0"/>
              <a:t>, 2009) </a:t>
            </a:r>
          </a:p>
        </p:txBody>
      </p:sp>
    </p:spTree>
    <p:extLst>
      <p:ext uri="{BB962C8B-B14F-4D97-AF65-F5344CB8AC3E}">
        <p14:creationId xmlns:p14="http://schemas.microsoft.com/office/powerpoint/2010/main" val="11331262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week at LAK2013, I saw a paper predicting whether a student would pass a course based on…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2733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week at LAK2013, I saw a paper predicting whether a student would pass a course based on…</a:t>
            </a:r>
          </a:p>
          <a:p>
            <a:r>
              <a:rPr lang="en-US" dirty="0" smtClean="0"/>
              <a:t>The student’s grades on the assessments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648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The Land of Inconsistent Terminology</a:t>
            </a:r>
          </a:p>
        </p:txBody>
      </p:sp>
      <p:pic>
        <p:nvPicPr>
          <p:cNvPr id="2050" name="Picture 2" descr="http://www.precisionnutrition.com/wordpress/wp-content/uploads/2010/06/homersimpson-in-chocolate-la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1333"/>
            <a:ext cx="4610100" cy="465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9694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week at LAK2013, I saw a paper predicting whether a student would pass a course based on…</a:t>
            </a:r>
          </a:p>
          <a:p>
            <a:r>
              <a:rPr lang="en-US" dirty="0" smtClean="0"/>
              <a:t>The student’s grades on the assessments</a:t>
            </a:r>
          </a:p>
          <a:p>
            <a:endParaRPr lang="en-US" dirty="0"/>
          </a:p>
          <a:p>
            <a:r>
              <a:rPr lang="en-US" dirty="0" smtClean="0"/>
              <a:t>Kind of disturbing…</a:t>
            </a:r>
          </a:p>
        </p:txBody>
      </p:sp>
    </p:spTree>
    <p:extLst>
      <p:ext uri="{BB962C8B-B14F-4D97-AF65-F5344CB8AC3E}">
        <p14:creationId xmlns:p14="http://schemas.microsoft.com/office/powerpoint/2010/main" val="4716577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week at LAK2013, I saw a paper predicting whether a student would pass a course based on…</a:t>
            </a:r>
          </a:p>
          <a:p>
            <a:r>
              <a:rPr lang="en-US" dirty="0" smtClean="0"/>
              <a:t>The student’s grades on the assessments</a:t>
            </a:r>
          </a:p>
          <a:p>
            <a:endParaRPr lang="en-US" dirty="0"/>
          </a:p>
          <a:p>
            <a:r>
              <a:rPr lang="en-US" dirty="0" smtClean="0"/>
              <a:t>Kind of disturbing…</a:t>
            </a:r>
          </a:p>
          <a:p>
            <a:pPr lvl="1"/>
            <a:r>
              <a:rPr lang="en-US" dirty="0" smtClean="0"/>
              <a:t>Kappa &lt; 1!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588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Anyways…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759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7232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 quite what it sounds like</a:t>
            </a:r>
          </a:p>
          <a:p>
            <a:endParaRPr lang="en-US" dirty="0"/>
          </a:p>
          <a:p>
            <a:r>
              <a:rPr lang="en-US" dirty="0" smtClean="0"/>
              <a:t>Typically defined as the other measures of the degree of statistical support in other fashions</a:t>
            </a:r>
          </a:p>
          <a:p>
            <a:endParaRPr lang="en-US" dirty="0"/>
          </a:p>
          <a:p>
            <a:r>
              <a:rPr lang="en-US" dirty="0" smtClean="0"/>
              <a:t>Rather than an actual measure of the novelty or usefulness of the discovery</a:t>
            </a:r>
          </a:p>
          <a:p>
            <a:pPr lvl="1"/>
            <a:r>
              <a:rPr lang="en-US" dirty="0" smtClean="0"/>
              <a:t>Would be great if researchers would pay more attention to this</a:t>
            </a:r>
          </a:p>
          <a:p>
            <a:pPr lvl="1"/>
            <a:r>
              <a:rPr lang="en-US" dirty="0" smtClean="0"/>
              <a:t>A hard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0214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Interestingness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Cosine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P(A^B)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 err="1" smtClean="0"/>
              <a:t>sqrt</a:t>
            </a:r>
            <a:r>
              <a:rPr lang="en-US" dirty="0" smtClean="0"/>
              <a:t>(P(A)*P(B))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Measures co-occurrence</a:t>
            </a:r>
          </a:p>
          <a:p>
            <a:endParaRPr lang="en-US" dirty="0"/>
          </a:p>
          <a:p>
            <a:r>
              <a:rPr lang="en-US" dirty="0" err="1" smtClean="0"/>
              <a:t>Merceron</a:t>
            </a:r>
            <a:r>
              <a:rPr lang="en-US" dirty="0" smtClean="0"/>
              <a:t> &amp; </a:t>
            </a:r>
            <a:r>
              <a:rPr lang="en-US" dirty="0" err="1" smtClean="0"/>
              <a:t>Yacef</a:t>
            </a:r>
            <a:r>
              <a:rPr lang="en-US" dirty="0" smtClean="0"/>
              <a:t> approved for being easy to interpret (numbers closer to 1 than 0 are better; over 0.65 is desirable)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05000" y="3200400"/>
            <a:ext cx="228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8432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Interestingness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Lift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Confidence(A-&gt;B)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P(B)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Measures whether data points that have both A and B are more common than data points only containing B</a:t>
            </a:r>
          </a:p>
          <a:p>
            <a:endParaRPr lang="en-US" dirty="0"/>
          </a:p>
          <a:p>
            <a:r>
              <a:rPr lang="en-US" dirty="0" err="1" smtClean="0"/>
              <a:t>Merceron</a:t>
            </a:r>
            <a:r>
              <a:rPr lang="en-US" dirty="0" smtClean="0"/>
              <a:t> &amp; </a:t>
            </a:r>
            <a:r>
              <a:rPr lang="en-US" dirty="0" err="1" smtClean="0"/>
              <a:t>Yacef</a:t>
            </a:r>
            <a:r>
              <a:rPr lang="en-US" dirty="0" smtClean="0"/>
              <a:t> approved for being easy to interpret (lift over 1 indicates stronger association)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28800" y="2971800"/>
            <a:ext cx="228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71530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Merceron</a:t>
            </a:r>
            <a:r>
              <a:rPr lang="en-US" dirty="0" smtClean="0"/>
              <a:t> &amp; </a:t>
            </a:r>
            <a:r>
              <a:rPr lang="en-US" dirty="0" err="1" smtClean="0"/>
              <a:t>Yacef</a:t>
            </a:r>
            <a:r>
              <a:rPr lang="en-US" dirty="0" smtClean="0"/>
              <a:t>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Rules with high cosine </a:t>
            </a:r>
            <a:r>
              <a:rPr lang="en-US" i="1" dirty="0" smtClean="0"/>
              <a:t>or </a:t>
            </a:r>
            <a:r>
              <a:rPr lang="en-US" dirty="0" smtClean="0"/>
              <a:t>high lift </a:t>
            </a:r>
            <a:r>
              <a:rPr lang="en-US" dirty="0" smtClean="0"/>
              <a:t>should be considered interesting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1932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Interestingness </a:t>
            </a:r>
            <a:r>
              <a:rPr lang="en-US" dirty="0" smtClean="0"/>
              <a:t>m</a:t>
            </a:r>
            <a:r>
              <a:rPr lang="en-US" dirty="0" smtClean="0"/>
              <a:t>easures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(Tan, Kumar, &amp; </a:t>
            </a:r>
            <a:r>
              <a:rPr lang="en-US" dirty="0" err="1" smtClean="0"/>
              <a:t>Srivastava</a:t>
            </a:r>
            <a:r>
              <a:rPr lang="en-US" dirty="0" smtClean="0"/>
              <a:t>, 2002)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379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252413"/>
            <a:ext cx="7134225" cy="635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43000" y="3810000"/>
            <a:ext cx="403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78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Try to automatically find simple if-then rules within the data set</a:t>
            </a:r>
          </a:p>
          <a:p>
            <a:endParaRPr lang="en-US" dirty="0" smtClean="0"/>
          </a:p>
          <a:p>
            <a:r>
              <a:rPr lang="en-US" dirty="0" smtClean="0"/>
              <a:t>Another method that can be applied when you don’t know what structure there is in your data</a:t>
            </a:r>
          </a:p>
          <a:p>
            <a:endParaRPr lang="en-US" dirty="0"/>
          </a:p>
          <a:p>
            <a:r>
              <a:rPr lang="en-US" dirty="0" smtClean="0"/>
              <a:t>Unlike clustering, association rules are often obviously actionable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13011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idea for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rules based both on interestingness and based on being different from other rules already selected (e.g. involve different operators)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4757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debate in the field…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405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could we get at </a:t>
            </a:r>
            <a:br>
              <a:rPr lang="en-US" dirty="0" smtClean="0"/>
            </a:br>
            <a:r>
              <a:rPr lang="en-US" dirty="0" smtClean="0"/>
              <a:t>“Real Interestingness”?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928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Find rules</a:t>
            </a:r>
          </a:p>
          <a:p>
            <a:r>
              <a:rPr lang="en-US" dirty="0" smtClean="0"/>
              <a:t>Evaluate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3539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Apriori</a:t>
            </a:r>
            <a:r>
              <a:rPr lang="en-US" dirty="0" smtClean="0"/>
              <a:t> algorithm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Agrawal</a:t>
            </a:r>
            <a:r>
              <a:rPr lang="en-US" dirty="0" smtClean="0"/>
              <a:t> et al., 1996)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Generate frequent </a:t>
            </a:r>
            <a:r>
              <a:rPr lang="en-US" dirty="0" err="1" smtClean="0"/>
              <a:t>itemset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Generate rules from frequent </a:t>
            </a:r>
            <a:r>
              <a:rPr lang="en-US" dirty="0" err="1" smtClean="0"/>
              <a:t>itemset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109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Generate Frequent </a:t>
            </a:r>
            <a:r>
              <a:rPr lang="en-US" dirty="0" err="1" smtClean="0"/>
              <a:t>Itemset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Generate all single items, take those with support over threshold – {i1}</a:t>
            </a:r>
          </a:p>
          <a:p>
            <a:r>
              <a:rPr lang="en-US" dirty="0" smtClean="0"/>
              <a:t>Generate all pairs of items from items in {i1}, </a:t>
            </a:r>
            <a:r>
              <a:rPr lang="en-US" dirty="0"/>
              <a:t>take those </a:t>
            </a:r>
            <a:r>
              <a:rPr lang="en-US" dirty="0" smtClean="0"/>
              <a:t>with support over threshold – {i2}</a:t>
            </a:r>
          </a:p>
          <a:p>
            <a:r>
              <a:rPr lang="en-US" dirty="0" smtClean="0"/>
              <a:t>Generate all triplets of items from items in {i2}, </a:t>
            </a:r>
            <a:r>
              <a:rPr lang="en-US" dirty="0"/>
              <a:t>take those with</a:t>
            </a:r>
            <a:r>
              <a:rPr lang="en-US" dirty="0" smtClean="0"/>
              <a:t> </a:t>
            </a:r>
            <a:r>
              <a:rPr lang="en-US" dirty="0"/>
              <a:t>support over threshold – {</a:t>
            </a:r>
            <a:r>
              <a:rPr lang="en-US" dirty="0" smtClean="0"/>
              <a:t>i3}</a:t>
            </a:r>
            <a:endParaRPr lang="en-US" dirty="0"/>
          </a:p>
          <a:p>
            <a:r>
              <a:rPr lang="en-US" dirty="0" smtClean="0"/>
              <a:t>And so on… </a:t>
            </a:r>
          </a:p>
          <a:p>
            <a:r>
              <a:rPr lang="en-US" dirty="0" smtClean="0"/>
              <a:t>Then form joint </a:t>
            </a:r>
            <a:r>
              <a:rPr lang="en-US" dirty="0" err="1" smtClean="0"/>
              <a:t>itemset</a:t>
            </a:r>
            <a:r>
              <a:rPr lang="en-US" dirty="0" smtClean="0"/>
              <a:t> of all </a:t>
            </a:r>
            <a:r>
              <a:rPr lang="en-US" dirty="0" err="1" smtClean="0"/>
              <a:t>itemsets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973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Generate Rules From Frequent </a:t>
            </a:r>
            <a:r>
              <a:rPr lang="en-US" dirty="0" err="1" smtClean="0"/>
              <a:t>Itemset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a frequent </a:t>
            </a:r>
            <a:r>
              <a:rPr lang="en-US" dirty="0" err="1" smtClean="0"/>
              <a:t>itemset</a:t>
            </a:r>
            <a:r>
              <a:rPr lang="en-US" dirty="0" smtClean="0"/>
              <a:t>, take all items with at least two components</a:t>
            </a:r>
          </a:p>
          <a:p>
            <a:r>
              <a:rPr lang="en-US" dirty="0" smtClean="0"/>
              <a:t>Generate rules from these items</a:t>
            </a:r>
          </a:p>
          <a:p>
            <a:pPr lvl="1"/>
            <a:r>
              <a:rPr lang="en-US" dirty="0" smtClean="0"/>
              <a:t>E.g. {A,B,C,D} leads to {A,B,C}-&gt;D, {A,B,D}-&gt;C, {A,B}-&gt;{C,D}, etc. etc.</a:t>
            </a:r>
          </a:p>
          <a:p>
            <a:r>
              <a:rPr lang="en-US" dirty="0" smtClean="0"/>
              <a:t>Eliminate rules with confidence below threshold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013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Rank the resulting rules using your interest 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9422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differ primarily in terms of style of search for rules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9126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65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Famous (and fake) example:</a:t>
            </a:r>
          </a:p>
          <a:p>
            <a:pPr lvl="1"/>
            <a:r>
              <a:rPr lang="en-US" dirty="0" smtClean="0"/>
              <a:t>People who buy more diapers buy more beer</a:t>
            </a:r>
          </a:p>
          <a:p>
            <a:pPr lvl="1"/>
            <a:endParaRPr lang="en-US" dirty="0"/>
          </a:p>
          <a:p>
            <a:r>
              <a:rPr lang="en-US" dirty="0" smtClean="0"/>
              <a:t>If person X buys diapers,</a:t>
            </a:r>
          </a:p>
          <a:p>
            <a:r>
              <a:rPr lang="en-US" dirty="0" smtClean="0"/>
              <a:t>Person X buys beer</a:t>
            </a:r>
          </a:p>
          <a:p>
            <a:endParaRPr lang="en-US" dirty="0"/>
          </a:p>
          <a:p>
            <a:r>
              <a:rPr lang="en-US" dirty="0" smtClean="0"/>
              <a:t>Conclusion: put expensive beer next to the diapers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12943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 on association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Negative association rules (</a:t>
            </a:r>
            <a:r>
              <a:rPr lang="en-US" dirty="0" err="1" smtClean="0"/>
              <a:t>Brin</a:t>
            </a:r>
            <a:r>
              <a:rPr lang="en-US" dirty="0" smtClean="0"/>
              <a:t> et al., 1997)</a:t>
            </a:r>
          </a:p>
          <a:p>
            <a:pPr lvl="1"/>
            <a:r>
              <a:rPr lang="en-US" dirty="0" smtClean="0"/>
              <a:t>What </a:t>
            </a:r>
            <a:r>
              <a:rPr lang="en-US" b="1" i="1" dirty="0" smtClean="0"/>
              <a:t>doesn’t</a:t>
            </a:r>
            <a:r>
              <a:rPr lang="en-US" dirty="0" smtClean="0"/>
              <a:t> go together?</a:t>
            </a:r>
            <a:br>
              <a:rPr lang="en-US" dirty="0" smtClean="0"/>
            </a:br>
            <a:r>
              <a:rPr lang="en-US" dirty="0" smtClean="0"/>
              <a:t>(especially if probability suggests that two things should go together)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People who buy diapers don’t buy car wax, even though 30-year old males buy both?</a:t>
            </a:r>
          </a:p>
          <a:p>
            <a:pPr lvl="1"/>
            <a:r>
              <a:rPr lang="en-US" dirty="0" smtClean="0"/>
              <a:t>People who take </a:t>
            </a:r>
            <a:r>
              <a:rPr lang="en-US" dirty="0" smtClean="0"/>
              <a:t>HUDK5199 don’t </a:t>
            </a:r>
            <a:r>
              <a:rPr lang="en-US" smtClean="0"/>
              <a:t>take </a:t>
            </a:r>
            <a:r>
              <a:rPr lang="en-US" smtClean="0"/>
              <a:t>HUDK7144, </a:t>
            </a:r>
            <a:r>
              <a:rPr lang="en-US" dirty="0" smtClean="0"/>
              <a:t>even though everyone who takes either has advanced math? </a:t>
            </a:r>
          </a:p>
          <a:p>
            <a:pPr lvl="1"/>
            <a:r>
              <a:rPr lang="en-US" dirty="0" smtClean="0"/>
              <a:t>Students </a:t>
            </a:r>
            <a:r>
              <a:rPr lang="en-US" dirty="0" smtClean="0"/>
              <a:t>who don’t game the system don’t go off-task?</a:t>
            </a:r>
          </a:p>
        </p:txBody>
      </p:sp>
    </p:spTree>
    <p:extLst>
      <p:ext uri="{BB962C8B-B14F-4D97-AF65-F5344CB8AC3E}">
        <p14:creationId xmlns:p14="http://schemas.microsoft.com/office/powerpoint/2010/main" val="36696488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might be some reasonable applications for Association Rule Mining in education?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093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Monday’s class </a:t>
            </a:r>
            <a:r>
              <a:rPr lang="en-US" dirty="0" smtClean="0"/>
              <a:t>cancelled</a:t>
            </a:r>
          </a:p>
          <a:p>
            <a:endParaRPr lang="en-US" dirty="0"/>
          </a:p>
          <a:p>
            <a:r>
              <a:rPr lang="en-US" dirty="0" smtClean="0"/>
              <a:t>I will be at </a:t>
            </a:r>
            <a:r>
              <a:rPr lang="en-US" dirty="0" smtClean="0"/>
              <a:t>a workshop in Houston</a:t>
            </a:r>
            <a:endParaRPr lang="en-US" dirty="0" smtClean="0"/>
          </a:p>
          <a:p>
            <a:pPr lvl="1"/>
            <a:r>
              <a:rPr lang="en-US" dirty="0" smtClean="0"/>
              <a:t>In fact, I’m leaving for the airport…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7290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Wednesday, April 24</a:t>
            </a:r>
            <a:endParaRPr lang="en-US" dirty="0" smtClean="0"/>
          </a:p>
          <a:p>
            <a:r>
              <a:rPr lang="en-US" dirty="0" smtClean="0"/>
              <a:t>Sequential Pattern Mining</a:t>
            </a:r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 err="1"/>
              <a:t>Srikant</a:t>
            </a:r>
            <a:r>
              <a:rPr lang="en-US" dirty="0"/>
              <a:t>, R., </a:t>
            </a:r>
            <a:r>
              <a:rPr lang="en-US" dirty="0" err="1"/>
              <a:t>Agrawal</a:t>
            </a:r>
            <a:r>
              <a:rPr lang="en-US" dirty="0"/>
              <a:t>, R. (1996) Mining Sequential Patterns: Generalizations and Performance Improvements. Research Report: IBM Research Division. San Jose, CA: IBM. </a:t>
            </a:r>
          </a:p>
          <a:p>
            <a:r>
              <a:rPr lang="en-US" dirty="0" err="1"/>
              <a:t>Perera</a:t>
            </a:r>
            <a:r>
              <a:rPr lang="en-US" dirty="0"/>
              <a:t>, D., Kay, J., </a:t>
            </a:r>
            <a:r>
              <a:rPr lang="en-US" dirty="0" err="1"/>
              <a:t>Koprinska</a:t>
            </a:r>
            <a:r>
              <a:rPr lang="en-US" dirty="0"/>
              <a:t>, I., </a:t>
            </a:r>
            <a:r>
              <a:rPr lang="en-US" dirty="0" err="1"/>
              <a:t>Yacef</a:t>
            </a:r>
            <a:r>
              <a:rPr lang="en-US" dirty="0"/>
              <a:t>, K., </a:t>
            </a:r>
            <a:r>
              <a:rPr lang="en-US" dirty="0" err="1"/>
              <a:t>Zaiane</a:t>
            </a:r>
            <a:r>
              <a:rPr lang="en-US" dirty="0"/>
              <a:t>, O. (2009) Clustering and Sequential Pattern Mining of Online Collaborative Learning Data. IEEE Transactions on Knowledge and Data Engineering, 21, 759-772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Shanabrook</a:t>
            </a:r>
            <a:r>
              <a:rPr lang="en-US" dirty="0"/>
              <a:t>, D.H., Cooper, D.G., Woolf, B.P., Arroyo, I. (2010)Identifying High-Level Student Behavior Using Sequence-based Motif Discovery. Proceedings of the 3rd International Conference on Educational Data Mining, 191-200</a:t>
            </a:r>
          </a:p>
          <a:p>
            <a:endParaRPr lang="en-US" b="1" dirty="0" smtClean="0"/>
          </a:p>
          <a:p>
            <a:r>
              <a:rPr lang="en-US" b="1" dirty="0" smtClean="0"/>
              <a:t>Assignments </a:t>
            </a:r>
            <a:r>
              <a:rPr lang="en-US" b="1" dirty="0"/>
              <a:t>Due: </a:t>
            </a:r>
            <a:r>
              <a:rPr lang="en-US" dirty="0" smtClean="0"/>
              <a:t>SEQUENTIAL </a:t>
            </a:r>
            <a:r>
              <a:rPr lang="en-US" dirty="0" smtClean="0"/>
              <a:t>PATTERN MINING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Guys are sent to the grocery store to buy diapers, they want to have a drink down at the pub, but they buy beer to get drunk at home instead</a:t>
            </a:r>
          </a:p>
        </p:txBody>
      </p:sp>
    </p:spTree>
    <p:extLst>
      <p:ext uri="{BB962C8B-B14F-4D97-AF65-F5344CB8AC3E}">
        <p14:creationId xmlns:p14="http://schemas.microsoft.com/office/powerpoint/2010/main" val="4185242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There’s just no </a:t>
            </a:r>
            <a:r>
              <a:rPr lang="en-US" b="1" i="1" dirty="0" smtClean="0"/>
              <a:t>time</a:t>
            </a:r>
            <a:r>
              <a:rPr lang="en-US" dirty="0" smtClean="0"/>
              <a:t> to go to the bathroom during a major drinking bout</a:t>
            </a:r>
          </a:p>
        </p:txBody>
      </p:sp>
    </p:spTree>
    <p:extLst>
      <p:ext uri="{BB962C8B-B14F-4D97-AF65-F5344CB8AC3E}">
        <p14:creationId xmlns:p14="http://schemas.microsoft.com/office/powerpoint/2010/main" val="3030745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Serious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 rules imply causality by their if-then nature</a:t>
            </a:r>
          </a:p>
          <a:p>
            <a:endParaRPr lang="en-US" dirty="0"/>
          </a:p>
          <a:p>
            <a:r>
              <a:rPr lang="en-US" dirty="0" smtClean="0"/>
              <a:t>But causality can go either direction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38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expensive beer next to the diapers in your store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9126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8465</TotalTime>
  <Words>1248</Words>
  <Application>Microsoft Office PowerPoint</Application>
  <PresentationFormat>On-screen Show (4:3)</PresentationFormat>
  <Paragraphs>294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Special Topics in  Educational Data Mining</vt:lpstr>
      <vt:lpstr>Today’s Class</vt:lpstr>
      <vt:lpstr>Today’s Class</vt:lpstr>
      <vt:lpstr>Association Rule Mining</vt:lpstr>
      <vt:lpstr>Example</vt:lpstr>
      <vt:lpstr>Interpretation #1</vt:lpstr>
      <vt:lpstr>Interpretation #2</vt:lpstr>
      <vt:lpstr>Serious Issue</vt:lpstr>
      <vt:lpstr>Intervention</vt:lpstr>
      <vt:lpstr>If-conditions can be more complex</vt:lpstr>
      <vt:lpstr>Then-conditions can also be more complex</vt:lpstr>
      <vt:lpstr>Association Rule Mining</vt:lpstr>
      <vt:lpstr>Association Rule Mining</vt:lpstr>
      <vt:lpstr>Rule Evaluation</vt:lpstr>
      <vt:lpstr>Rule Evaluation</vt:lpstr>
      <vt:lpstr>Support/Coverage</vt:lpstr>
      <vt:lpstr>Example</vt:lpstr>
      <vt:lpstr>Example</vt:lpstr>
      <vt:lpstr>Confidence</vt:lpstr>
      <vt:lpstr>Example</vt:lpstr>
      <vt:lpstr>Example</vt:lpstr>
      <vt:lpstr>Shockingly…</vt:lpstr>
      <vt:lpstr>Shockingly…</vt:lpstr>
      <vt:lpstr>Other Metrics</vt:lpstr>
      <vt:lpstr>Why not?</vt:lpstr>
      <vt:lpstr>Why not?</vt:lpstr>
      <vt:lpstr>Why not?</vt:lpstr>
      <vt:lpstr>Incidentally…</vt:lpstr>
      <vt:lpstr>Incidentally…</vt:lpstr>
      <vt:lpstr>Incidentally…</vt:lpstr>
      <vt:lpstr>Incidentally…</vt:lpstr>
      <vt:lpstr>Anyways…</vt:lpstr>
      <vt:lpstr>Interestingness</vt:lpstr>
      <vt:lpstr>Interestingness</vt:lpstr>
      <vt:lpstr>Potential Interestingness Measures</vt:lpstr>
      <vt:lpstr>Potential Interestingness Measures</vt:lpstr>
      <vt:lpstr>Merceron &amp; Yacef recommendation</vt:lpstr>
      <vt:lpstr>Other Interestingness measures  (Tan, Kumar, &amp; Srivastava, 2002)</vt:lpstr>
      <vt:lpstr>PowerPoint Presentation</vt:lpstr>
      <vt:lpstr>Other idea for selection</vt:lpstr>
      <vt:lpstr>Open debate in the field…</vt:lpstr>
      <vt:lpstr>How could we get at  “Real Interestingness”?</vt:lpstr>
      <vt:lpstr>Association Rule Mining</vt:lpstr>
      <vt:lpstr>The Apriori algorithm (Agrawal et al., 1996)</vt:lpstr>
      <vt:lpstr>Generate Frequent Itemset</vt:lpstr>
      <vt:lpstr>Generate Rules From Frequent Itemset</vt:lpstr>
      <vt:lpstr>Finally</vt:lpstr>
      <vt:lpstr>Other Algorithms</vt:lpstr>
      <vt:lpstr>Questions? Comments?</vt:lpstr>
      <vt:lpstr>Variant on association rules</vt:lpstr>
      <vt:lpstr>Rules in Education</vt:lpstr>
      <vt:lpstr>Reminder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Shaun</cp:lastModifiedBy>
  <cp:revision>862</cp:revision>
  <dcterms:created xsi:type="dcterms:W3CDTF">2010-01-07T20:34:12Z</dcterms:created>
  <dcterms:modified xsi:type="dcterms:W3CDTF">2013-04-13T17:21:13Z</dcterms:modified>
</cp:coreProperties>
</file>