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506" r:id="rId3"/>
    <p:sldId id="507" r:id="rId4"/>
    <p:sldId id="508" r:id="rId5"/>
    <p:sldId id="510" r:id="rId6"/>
    <p:sldId id="511" r:id="rId7"/>
    <p:sldId id="257" r:id="rId8"/>
    <p:sldId id="413" r:id="rId9"/>
    <p:sldId id="414" r:id="rId10"/>
    <p:sldId id="472" r:id="rId11"/>
    <p:sldId id="501" r:id="rId12"/>
    <p:sldId id="502" r:id="rId13"/>
    <p:sldId id="418" r:id="rId14"/>
    <p:sldId id="420" r:id="rId15"/>
    <p:sldId id="473" r:id="rId16"/>
    <p:sldId id="500" r:id="rId17"/>
    <p:sldId id="431" r:id="rId18"/>
    <p:sldId id="432" r:id="rId19"/>
    <p:sldId id="475" r:id="rId20"/>
    <p:sldId id="434" r:id="rId21"/>
    <p:sldId id="488" r:id="rId22"/>
    <p:sldId id="491" r:id="rId23"/>
    <p:sldId id="492" r:id="rId24"/>
    <p:sldId id="489" r:id="rId25"/>
    <p:sldId id="484" r:id="rId26"/>
    <p:sldId id="485" r:id="rId27"/>
    <p:sldId id="486" r:id="rId28"/>
    <p:sldId id="487" r:id="rId29"/>
    <p:sldId id="483" r:id="rId30"/>
    <p:sldId id="504" r:id="rId31"/>
    <p:sldId id="505" r:id="rId32"/>
    <p:sldId id="503" r:id="rId33"/>
    <p:sldId id="509" r:id="rId34"/>
    <p:sldId id="514" r:id="rId35"/>
    <p:sldId id="515" r:id="rId36"/>
    <p:sldId id="496" r:id="rId37"/>
    <p:sldId id="498" r:id="rId38"/>
    <p:sldId id="474" r:id="rId39"/>
    <p:sldId id="499" r:id="rId40"/>
    <p:sldId id="470" r:id="rId41"/>
    <p:sldId id="512" r:id="rId42"/>
    <p:sldId id="513" r:id="rId43"/>
    <p:sldId id="469" r:id="rId44"/>
    <p:sldId id="412" r:id="rId45"/>
    <p:sldId id="30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72" autoAdjust="0"/>
  </p:normalViewPr>
  <p:slideViewPr>
    <p:cSldViewPr>
      <p:cViewPr>
        <p:scale>
          <a:sx n="89" d="100"/>
          <a:sy n="89" d="100"/>
        </p:scale>
        <p:origin x="-168"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77E0E-AA0C-4CA6-9370-9BDDCA793804}" type="datetimeFigureOut">
              <a:rPr lang="en-US" smtClean="0"/>
              <a:pPr/>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77E0E-AA0C-4CA6-9370-9BDDCA793804}" type="datetimeFigureOut">
              <a:rPr lang="en-US" smtClean="0"/>
              <a:pPr/>
              <a:t>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77E0E-AA0C-4CA6-9370-9BDDCA793804}" type="datetimeFigureOut">
              <a:rPr lang="en-US" smtClean="0"/>
              <a:pPr/>
              <a:t>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Special Topics in Educational Data Mining</a:t>
            </a:r>
            <a:endParaRPr lang="en-US" dirty="0"/>
          </a:p>
        </p:txBody>
      </p:sp>
      <p:sp>
        <p:nvSpPr>
          <p:cNvPr id="3" name="Subtitle 2"/>
          <p:cNvSpPr>
            <a:spLocks noGrp="1"/>
          </p:cNvSpPr>
          <p:nvPr>
            <p:ph type="subTitle" idx="1"/>
          </p:nvPr>
        </p:nvSpPr>
        <p:spPr/>
        <p:txBody>
          <a:bodyPr>
            <a:normAutofit/>
          </a:bodyPr>
          <a:lstStyle/>
          <a:p>
            <a:r>
              <a:rPr lang="en-US" dirty="0"/>
              <a:t>HUDK5199</a:t>
            </a:r>
            <a:br>
              <a:rPr lang="en-US" dirty="0"/>
            </a:br>
            <a:r>
              <a:rPr lang="en-US" dirty="0"/>
              <a:t>Spring term, 2013</a:t>
            </a:r>
          </a:p>
          <a:p>
            <a:r>
              <a:rPr lang="en-US" dirty="0" smtClean="0"/>
              <a:t>February 4, 2013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typical use of PFA?</a:t>
            </a:r>
            <a:endParaRPr lang="en-US" dirty="0"/>
          </a:p>
        </p:txBody>
      </p:sp>
      <p:sp>
        <p:nvSpPr>
          <p:cNvPr id="3" name="Content Placeholder 2"/>
          <p:cNvSpPr>
            <a:spLocks noGrp="1"/>
          </p:cNvSpPr>
          <p:nvPr>
            <p:ph idx="1"/>
          </p:nvPr>
        </p:nvSpPr>
        <p:spPr/>
        <p:txBody>
          <a:bodyPr>
            <a:normAutofit lnSpcReduction="10000"/>
          </a:bodyPr>
          <a:lstStyle/>
          <a:p>
            <a:r>
              <a:rPr lang="en-US" dirty="0" smtClean="0"/>
              <a:t>Assess a student’s knowledge of topic X</a:t>
            </a:r>
          </a:p>
          <a:p>
            <a:endParaRPr lang="en-US" dirty="0"/>
          </a:p>
          <a:p>
            <a:r>
              <a:rPr lang="en-US" dirty="0" smtClean="0"/>
              <a:t>Based on a sequence of items that are dichotomously scored</a:t>
            </a:r>
          </a:p>
          <a:p>
            <a:pPr lvl="1"/>
            <a:r>
              <a:rPr lang="en-US" dirty="0" smtClean="0"/>
              <a:t>E.g. the student can get a score of 0 or 1 on each item</a:t>
            </a:r>
          </a:p>
          <a:p>
            <a:pPr lvl="1"/>
            <a:endParaRPr lang="en-US" dirty="0"/>
          </a:p>
          <a:p>
            <a:r>
              <a:rPr lang="en-US" dirty="0" smtClean="0"/>
              <a:t>Where the student can learn on each item, due to help, feedback, scaffolding, etc.</a:t>
            </a:r>
            <a:endParaRPr lang="en-US" dirty="0"/>
          </a:p>
        </p:txBody>
      </p:sp>
    </p:spTree>
    <p:extLst>
      <p:ext uri="{BB962C8B-B14F-4D97-AF65-F5344CB8AC3E}">
        <p14:creationId xmlns:p14="http://schemas.microsoft.com/office/powerpoint/2010/main" val="3550179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PFA differ from BKT?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81380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PFA differ from BKT?</a:t>
            </a:r>
          </a:p>
        </p:txBody>
      </p:sp>
      <p:sp>
        <p:nvSpPr>
          <p:cNvPr id="3" name="Content Placeholder 2"/>
          <p:cNvSpPr>
            <a:spLocks noGrp="1"/>
          </p:cNvSpPr>
          <p:nvPr>
            <p:ph idx="1"/>
          </p:nvPr>
        </p:nvSpPr>
        <p:spPr/>
        <p:txBody>
          <a:bodyPr/>
          <a:lstStyle/>
          <a:p>
            <a:r>
              <a:rPr lang="en-US" dirty="0" smtClean="0"/>
              <a:t>BKT assesses latent knowledge as well as probability of correctness; PFA only assesses probability of correctness</a:t>
            </a:r>
          </a:p>
          <a:p>
            <a:endParaRPr lang="en-US" dirty="0"/>
          </a:p>
          <a:p>
            <a:r>
              <a:rPr lang="en-US" dirty="0" smtClean="0"/>
              <a:t>BKT only handles one skill per item (extensions can handle this – we’ll talk about this next week)</a:t>
            </a:r>
            <a:endParaRPr lang="en-US" dirty="0"/>
          </a:p>
        </p:txBody>
      </p:sp>
    </p:spTree>
    <p:extLst>
      <p:ext uri="{BB962C8B-B14F-4D97-AF65-F5344CB8AC3E}">
        <p14:creationId xmlns:p14="http://schemas.microsoft.com/office/powerpoint/2010/main" val="4129518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assumptions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Each item may involve multiple latent skills or knowledge components</a:t>
            </a:r>
          </a:p>
          <a:p>
            <a:pPr lvl="1"/>
            <a:r>
              <a:rPr lang="en-US" dirty="0" smtClean="0"/>
              <a:t>Different from BKT</a:t>
            </a:r>
          </a:p>
          <a:p>
            <a:pPr marL="0" indent="0">
              <a:buNone/>
            </a:pPr>
            <a:endParaRPr lang="en-US" dirty="0">
              <a:latin typeface="Symbol" pitchFamily="18" charset="2"/>
            </a:endParaRPr>
          </a:p>
          <a:p>
            <a:r>
              <a:rPr lang="en-US" dirty="0" smtClean="0"/>
              <a:t>Each skill has success learning rate </a:t>
            </a:r>
            <a:r>
              <a:rPr lang="en-US" dirty="0" smtClean="0">
                <a:latin typeface="Symbol" pitchFamily="18" charset="2"/>
              </a:rPr>
              <a:t>g</a:t>
            </a:r>
            <a:r>
              <a:rPr lang="en-US" dirty="0" smtClean="0"/>
              <a:t> </a:t>
            </a:r>
            <a:r>
              <a:rPr lang="en-US" dirty="0"/>
              <a:t>and </a:t>
            </a:r>
            <a:r>
              <a:rPr lang="en-US" dirty="0" smtClean="0"/>
              <a:t>failure learning </a:t>
            </a:r>
            <a:r>
              <a:rPr lang="en-US" dirty="0"/>
              <a:t>rate </a:t>
            </a:r>
            <a:r>
              <a:rPr lang="en-US" dirty="0" smtClean="0">
                <a:latin typeface="Symbol" pitchFamily="18" charset="2"/>
              </a:rPr>
              <a:t>r</a:t>
            </a:r>
          </a:p>
          <a:p>
            <a:endParaRPr lang="en-US" dirty="0" smtClean="0"/>
          </a:p>
          <a:p>
            <a:r>
              <a:rPr lang="en-US" dirty="0" smtClean="0"/>
              <a:t>There is also a difficulty parameter, but its semantics can vary – more on this later</a:t>
            </a:r>
          </a:p>
          <a:p>
            <a:endParaRPr lang="en-US" dirty="0"/>
          </a:p>
          <a:p>
            <a:r>
              <a:rPr lang="en-US" dirty="0" smtClean="0"/>
              <a:t>From these parameters, and the number of successes and failures the student has had on each relevant skill so far, we can compute the probability P(</a:t>
            </a:r>
            <a:r>
              <a:rPr lang="en-US" i="1" dirty="0" smtClean="0"/>
              <a:t>m</a:t>
            </a:r>
            <a:r>
              <a:rPr lang="en-US" dirty="0" smtClean="0"/>
              <a:t>) that the learner will get the item correct</a:t>
            </a:r>
            <a:endParaRPr lang="en-US" dirty="0"/>
          </a:p>
        </p:txBody>
      </p:sp>
    </p:spTree>
    <p:extLst>
      <p:ext uri="{BB962C8B-B14F-4D97-AF65-F5344CB8AC3E}">
        <p14:creationId xmlns:p14="http://schemas.microsoft.com/office/powerpoint/2010/main" val="2201325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r>
              <a:rPr lang="en-US" dirty="0" smtClean="0"/>
              <a:t>The assumption that items may involve multiple skills is not seen in BKT</a:t>
            </a:r>
          </a:p>
          <a:p>
            <a:endParaRPr lang="en-US" dirty="0"/>
          </a:p>
          <a:p>
            <a:r>
              <a:rPr lang="en-US" dirty="0" smtClean="0"/>
              <a:t>Why might this be a good assumption?</a:t>
            </a:r>
          </a:p>
          <a:p>
            <a:r>
              <a:rPr lang="en-US" dirty="0" smtClean="0"/>
              <a:t>Why might this be a bad assumption?</a:t>
            </a:r>
          </a:p>
        </p:txBody>
      </p:sp>
    </p:spTree>
    <p:extLst>
      <p:ext uri="{BB962C8B-B14F-4D97-AF65-F5344CB8AC3E}">
        <p14:creationId xmlns:p14="http://schemas.microsoft.com/office/powerpoint/2010/main" val="4226488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r>
              <a:rPr lang="en-US" dirty="0" smtClean="0"/>
              <a:t>The assumption that learning rates are different between cases involving success and failure is not seen in BKT</a:t>
            </a:r>
          </a:p>
          <a:p>
            <a:endParaRPr lang="en-US" dirty="0"/>
          </a:p>
          <a:p>
            <a:r>
              <a:rPr lang="en-US" dirty="0" smtClean="0"/>
              <a:t>Why might this be a good assumption?</a:t>
            </a:r>
          </a:p>
          <a:p>
            <a:r>
              <a:rPr lang="en-US" dirty="0" smtClean="0"/>
              <a:t>Why might this be a bad assumption?</a:t>
            </a:r>
          </a:p>
        </p:txBody>
      </p:sp>
    </p:spTree>
    <p:extLst>
      <p:ext uri="{BB962C8B-B14F-4D97-AF65-F5344CB8AC3E}">
        <p14:creationId xmlns:p14="http://schemas.microsoft.com/office/powerpoint/2010/main" val="34987486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sz="3200" dirty="0" smtClean="0"/>
              <a:t>PFA has no </a:t>
            </a:r>
            <a:r>
              <a:rPr lang="en-US" sz="3200" dirty="0"/>
              <a:t>direct expression of the amount of latent skill, except </a:t>
            </a:r>
            <a:r>
              <a:rPr lang="en-US" sz="3200" dirty="0" smtClean="0"/>
              <a:t>a probability </a:t>
            </a:r>
            <a:r>
              <a:rPr lang="en-US" sz="3200" dirty="0"/>
              <a:t>of </a:t>
            </a:r>
            <a:r>
              <a:rPr lang="en-US" sz="3200" dirty="0" smtClean="0"/>
              <a:t>correctness</a:t>
            </a:r>
          </a:p>
          <a:p>
            <a:pPr marL="342900" lvl="1" indent="-342900">
              <a:buFont typeface="Arial" pitchFamily="34" charset="0"/>
              <a:buChar char="•"/>
            </a:pPr>
            <a:endParaRPr lang="en-US" dirty="0"/>
          </a:p>
          <a:p>
            <a:r>
              <a:rPr lang="en-US" dirty="0"/>
              <a:t>Why might this be </a:t>
            </a:r>
            <a:r>
              <a:rPr lang="en-US" dirty="0" smtClean="0"/>
              <a:t>beneficial?</a:t>
            </a:r>
            <a:endParaRPr lang="en-US" dirty="0"/>
          </a:p>
          <a:p>
            <a:r>
              <a:rPr lang="en-US" dirty="0"/>
              <a:t>Why might this be </a:t>
            </a:r>
            <a:r>
              <a:rPr lang="en-US" dirty="0" smtClean="0"/>
              <a:t>non-optimal?</a:t>
            </a:r>
            <a:endParaRPr lang="en-US" dirty="0"/>
          </a:p>
          <a:p>
            <a:pPr marL="342900" lvl="1" indent="-342900">
              <a:buFont typeface="Arial" pitchFamily="34" charset="0"/>
              <a:buChar char="•"/>
            </a:pPr>
            <a:endParaRPr lang="en-US" dirty="0"/>
          </a:p>
          <a:p>
            <a:endParaRPr lang="en-US" dirty="0"/>
          </a:p>
        </p:txBody>
      </p:sp>
    </p:spTree>
    <p:extLst>
      <p:ext uri="{BB962C8B-B14F-4D97-AF65-F5344CB8AC3E}">
        <p14:creationId xmlns:p14="http://schemas.microsoft.com/office/powerpoint/2010/main" val="2561998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PFA</a:t>
            </a:r>
            <a:endParaRPr lang="en-US" dirty="0"/>
          </a:p>
        </p:txBody>
      </p:sp>
      <p:sp>
        <p:nvSpPr>
          <p:cNvPr id="3" name="Content Placeholder 2"/>
          <p:cNvSpPr>
            <a:spLocks noGrp="1"/>
          </p:cNvSpPr>
          <p:nvPr>
            <p:ph idx="1"/>
          </p:nvPr>
        </p:nvSpPr>
        <p:spPr/>
        <p:txBody>
          <a:bodyPr/>
          <a:lstStyle/>
          <a:p>
            <a:r>
              <a:rPr lang="en-US" dirty="0" smtClean="0"/>
              <a:t>Not actually a variant that </a:t>
            </a:r>
            <a:r>
              <a:rPr lang="en-US" dirty="0" err="1" smtClean="0"/>
              <a:t>Pavlik</a:t>
            </a:r>
            <a:r>
              <a:rPr lang="en-US" dirty="0" smtClean="0"/>
              <a:t> uses, but will serve as a base to understand the more complex variants that he uses</a:t>
            </a:r>
          </a:p>
          <a:p>
            <a:endParaRPr lang="en-US" dirty="0"/>
          </a:p>
        </p:txBody>
      </p:sp>
    </p:spTree>
    <p:extLst>
      <p:ext uri="{BB962C8B-B14F-4D97-AF65-F5344CB8AC3E}">
        <p14:creationId xmlns:p14="http://schemas.microsoft.com/office/powerpoint/2010/main" val="11686811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PFA</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031" y="3867150"/>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8538" y="5772150"/>
            <a:ext cx="206692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5403607" y="4250531"/>
            <a:ext cx="1905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22659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PFA</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031" y="3867150"/>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8538" y="5772150"/>
            <a:ext cx="206692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403607" y="4250531"/>
            <a:ext cx="1905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a:spLocks noGrp="1"/>
          </p:cNvSpPr>
          <p:nvPr>
            <p:ph idx="1"/>
          </p:nvPr>
        </p:nvSpPr>
        <p:spPr>
          <a:xfrm>
            <a:off x="457200" y="1600200"/>
            <a:ext cx="8229600" cy="4525963"/>
          </a:xfrm>
        </p:spPr>
        <p:txBody>
          <a:bodyPr/>
          <a:lstStyle/>
          <a:p>
            <a:r>
              <a:rPr lang="en-US" dirty="0" smtClean="0"/>
              <a:t>Let’s enter this into Excel</a:t>
            </a:r>
          </a:p>
          <a:p>
            <a:r>
              <a:rPr lang="en-US" dirty="0" smtClean="0"/>
              <a:t>Using pfa-modelfit-set1-v2.xlsx</a:t>
            </a:r>
            <a:endParaRPr lang="en-US" dirty="0"/>
          </a:p>
          <a:p>
            <a:endParaRPr lang="en-US" dirty="0"/>
          </a:p>
          <a:p>
            <a:endParaRPr lang="en-US" dirty="0"/>
          </a:p>
        </p:txBody>
      </p:sp>
    </p:spTree>
    <p:extLst>
      <p:ext uri="{BB962C8B-B14F-4D97-AF65-F5344CB8AC3E}">
        <p14:creationId xmlns:p14="http://schemas.microsoft.com/office/powerpoint/2010/main" val="633781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a:t>
            </a:r>
            <a:endParaRPr lang="en-US" dirty="0"/>
          </a:p>
        </p:txBody>
      </p:sp>
      <p:sp>
        <p:nvSpPr>
          <p:cNvPr id="3" name="Content Placeholder 2"/>
          <p:cNvSpPr>
            <a:spLocks noGrp="1"/>
          </p:cNvSpPr>
          <p:nvPr>
            <p:ph idx="1"/>
          </p:nvPr>
        </p:nvSpPr>
        <p:spPr/>
        <p:txBody>
          <a:bodyPr>
            <a:normAutofit fontScale="92500"/>
          </a:bodyPr>
          <a:lstStyle/>
          <a:p>
            <a:r>
              <a:rPr lang="en-US" dirty="0" smtClean="0"/>
              <a:t>There has been a change in the course schedule</a:t>
            </a:r>
          </a:p>
          <a:p>
            <a:pPr lvl="1"/>
            <a:r>
              <a:rPr lang="en-US" dirty="0" smtClean="0"/>
              <a:t>Explanation for why provided in class</a:t>
            </a:r>
          </a:p>
          <a:p>
            <a:pPr lvl="1"/>
            <a:endParaRPr lang="en-US" dirty="0"/>
          </a:p>
          <a:p>
            <a:r>
              <a:rPr lang="en-US" dirty="0" smtClean="0"/>
              <a:t>The biggest change</a:t>
            </a:r>
          </a:p>
          <a:p>
            <a:pPr lvl="1"/>
            <a:r>
              <a:rPr lang="en-US" dirty="0" smtClean="0"/>
              <a:t>Assignment 2 is now due on February 13 instead of February 18</a:t>
            </a:r>
          </a:p>
          <a:p>
            <a:pPr lvl="1"/>
            <a:r>
              <a:rPr lang="en-US" dirty="0" smtClean="0"/>
              <a:t>If this creates specific difficulties for anyone, please email me in the next 2 days to request an extension</a:t>
            </a:r>
          </a:p>
          <a:p>
            <a:pPr lvl="1"/>
            <a:r>
              <a:rPr lang="en-US" dirty="0" smtClean="0"/>
              <a:t>I’ll grant an extension for any </a:t>
            </a:r>
            <a:r>
              <a:rPr lang="en-US" smtClean="0"/>
              <a:t>good reason</a:t>
            </a:r>
            <a:endParaRPr lang="en-US" dirty="0"/>
          </a:p>
        </p:txBody>
      </p:sp>
    </p:spTree>
    <p:extLst>
      <p:ext uri="{BB962C8B-B14F-4D97-AF65-F5344CB8AC3E}">
        <p14:creationId xmlns:p14="http://schemas.microsoft.com/office/powerpoint/2010/main" val="1486686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PFA</a:t>
            </a:r>
          </a:p>
        </p:txBody>
      </p:sp>
      <p:sp>
        <p:nvSpPr>
          <p:cNvPr id="3" name="Content Placeholder 2"/>
          <p:cNvSpPr>
            <a:spLocks noGrp="1"/>
          </p:cNvSpPr>
          <p:nvPr>
            <p:ph idx="1"/>
          </p:nvPr>
        </p:nvSpPr>
        <p:spPr/>
        <p:txBody>
          <a:bodyPr>
            <a:normAutofit fontScale="92500" lnSpcReduction="20000"/>
          </a:bodyPr>
          <a:lstStyle/>
          <a:p>
            <a:r>
              <a:rPr lang="en-US" dirty="0" smtClean="0"/>
              <a:t>Let’s try the following values: </a:t>
            </a:r>
          </a:p>
          <a:p>
            <a:pPr marL="0" indent="0">
              <a:buNone/>
            </a:pPr>
            <a:r>
              <a:rPr lang="en-US" dirty="0" smtClean="0"/>
              <a:t>	beta = -0.5 </a:t>
            </a:r>
            <a:br>
              <a:rPr lang="en-US" dirty="0" smtClean="0"/>
            </a:br>
            <a:r>
              <a:rPr lang="en-US" dirty="0" smtClean="0"/>
              <a:t>	gamma(1)=0.1</a:t>
            </a:r>
          </a:p>
          <a:p>
            <a:pPr marL="0" indent="0">
              <a:buNone/>
            </a:pPr>
            <a:r>
              <a:rPr lang="en-US" dirty="0"/>
              <a:t>	</a:t>
            </a:r>
            <a:r>
              <a:rPr lang="en-US" dirty="0" smtClean="0"/>
              <a:t>gamma(2,3) = 0</a:t>
            </a:r>
            <a:br>
              <a:rPr lang="en-US" dirty="0" smtClean="0"/>
            </a:br>
            <a:r>
              <a:rPr lang="en-US" dirty="0" smtClean="0"/>
              <a:t>	rho(1)=0.1</a:t>
            </a:r>
            <a:br>
              <a:rPr lang="en-US" dirty="0" smtClean="0"/>
            </a:br>
            <a:r>
              <a:rPr lang="en-US" dirty="0" smtClean="0"/>
              <a:t>	rho(2,3) = 0</a:t>
            </a:r>
          </a:p>
          <a:p>
            <a:endParaRPr lang="en-US" dirty="0" smtClean="0"/>
          </a:p>
          <a:p>
            <a:r>
              <a:rPr lang="en-US" dirty="0" smtClean="0"/>
              <a:t>What are the effects of getting everything right (1 skill), getting everything wrong (1 skill), getting everything right (2 skills)</a:t>
            </a:r>
          </a:p>
        </p:txBody>
      </p:sp>
    </p:spTree>
    <p:extLst>
      <p:ext uri="{BB962C8B-B14F-4D97-AF65-F5344CB8AC3E}">
        <p14:creationId xmlns:p14="http://schemas.microsoft.com/office/powerpoint/2010/main" val="482710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PFA</a:t>
            </a:r>
          </a:p>
        </p:txBody>
      </p:sp>
      <p:sp>
        <p:nvSpPr>
          <p:cNvPr id="3" name="Content Placeholder 2"/>
          <p:cNvSpPr>
            <a:spLocks noGrp="1"/>
          </p:cNvSpPr>
          <p:nvPr>
            <p:ph idx="1"/>
          </p:nvPr>
        </p:nvSpPr>
        <p:spPr/>
        <p:txBody>
          <a:bodyPr>
            <a:normAutofit fontScale="92500" lnSpcReduction="20000"/>
          </a:bodyPr>
          <a:lstStyle/>
          <a:p>
            <a:r>
              <a:rPr lang="en-US" dirty="0" smtClean="0"/>
              <a:t>Let’s try the following values: </a:t>
            </a:r>
          </a:p>
          <a:p>
            <a:pPr marL="0" indent="0">
              <a:buNone/>
            </a:pPr>
            <a:r>
              <a:rPr lang="en-US" dirty="0" smtClean="0"/>
              <a:t>	beta = -2</a:t>
            </a:r>
            <a:br>
              <a:rPr lang="en-US" dirty="0" smtClean="0"/>
            </a:br>
            <a:r>
              <a:rPr lang="en-US" dirty="0" smtClean="0"/>
              <a:t>	gamma(1)=0.1</a:t>
            </a:r>
          </a:p>
          <a:p>
            <a:pPr marL="0" indent="0">
              <a:buNone/>
            </a:pPr>
            <a:r>
              <a:rPr lang="en-US" dirty="0"/>
              <a:t>	</a:t>
            </a:r>
            <a:r>
              <a:rPr lang="en-US" dirty="0" smtClean="0"/>
              <a:t>gamma(2,3) = 0</a:t>
            </a:r>
            <a:br>
              <a:rPr lang="en-US" dirty="0" smtClean="0"/>
            </a:br>
            <a:r>
              <a:rPr lang="en-US" dirty="0" smtClean="0"/>
              <a:t>	rho(1)=0.1</a:t>
            </a:r>
            <a:br>
              <a:rPr lang="en-US" dirty="0" smtClean="0"/>
            </a:br>
            <a:r>
              <a:rPr lang="en-US" dirty="0" smtClean="0"/>
              <a:t>	rho(2,3) = 0</a:t>
            </a:r>
          </a:p>
          <a:p>
            <a:endParaRPr lang="en-US" dirty="0" smtClean="0"/>
          </a:p>
          <a:p>
            <a:r>
              <a:rPr lang="en-US" dirty="0" smtClean="0"/>
              <a:t>What are the effects of getting everything right (1 skill), getting everything wrong (1 skill), getting everything right (2 skills)</a:t>
            </a:r>
          </a:p>
        </p:txBody>
      </p:sp>
    </p:spTree>
    <p:extLst>
      <p:ext uri="{BB962C8B-B14F-4D97-AF65-F5344CB8AC3E}">
        <p14:creationId xmlns:p14="http://schemas.microsoft.com/office/powerpoint/2010/main" val="40421766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PFA</a:t>
            </a:r>
          </a:p>
        </p:txBody>
      </p:sp>
      <p:sp>
        <p:nvSpPr>
          <p:cNvPr id="3" name="Content Placeholder 2"/>
          <p:cNvSpPr>
            <a:spLocks noGrp="1"/>
          </p:cNvSpPr>
          <p:nvPr>
            <p:ph idx="1"/>
          </p:nvPr>
        </p:nvSpPr>
        <p:spPr/>
        <p:txBody>
          <a:bodyPr>
            <a:normAutofit fontScale="92500" lnSpcReduction="20000"/>
          </a:bodyPr>
          <a:lstStyle/>
          <a:p>
            <a:r>
              <a:rPr lang="en-US" dirty="0" smtClean="0"/>
              <a:t>Let’s try the following values: </a:t>
            </a:r>
          </a:p>
          <a:p>
            <a:pPr marL="0" indent="0">
              <a:buNone/>
            </a:pPr>
            <a:r>
              <a:rPr lang="en-US" dirty="0" smtClean="0"/>
              <a:t>	beta = 2</a:t>
            </a:r>
            <a:br>
              <a:rPr lang="en-US" dirty="0" smtClean="0"/>
            </a:br>
            <a:r>
              <a:rPr lang="en-US" dirty="0" smtClean="0"/>
              <a:t>	gamma(1)=0.1</a:t>
            </a:r>
          </a:p>
          <a:p>
            <a:pPr marL="0" indent="0">
              <a:buNone/>
            </a:pPr>
            <a:r>
              <a:rPr lang="en-US" dirty="0"/>
              <a:t>	</a:t>
            </a:r>
            <a:r>
              <a:rPr lang="en-US" dirty="0" smtClean="0"/>
              <a:t>gamma(2,3) = 0</a:t>
            </a:r>
            <a:br>
              <a:rPr lang="en-US" dirty="0" smtClean="0"/>
            </a:br>
            <a:r>
              <a:rPr lang="en-US" dirty="0" smtClean="0"/>
              <a:t>	rho(1)=0.1</a:t>
            </a:r>
            <a:br>
              <a:rPr lang="en-US" dirty="0" smtClean="0"/>
            </a:br>
            <a:r>
              <a:rPr lang="en-US" dirty="0" smtClean="0"/>
              <a:t>	rho(2,3) = 0</a:t>
            </a:r>
          </a:p>
          <a:p>
            <a:endParaRPr lang="en-US" dirty="0" smtClean="0"/>
          </a:p>
          <a:p>
            <a:r>
              <a:rPr lang="en-US" dirty="0" smtClean="0"/>
              <a:t>What are the effects of getting everything right (1 skill), getting everything wrong (1 skill), getting everything right (2 skills)</a:t>
            </a:r>
          </a:p>
        </p:txBody>
      </p:sp>
    </p:spTree>
    <p:extLst>
      <p:ext uri="{BB962C8B-B14F-4D97-AF65-F5344CB8AC3E}">
        <p14:creationId xmlns:p14="http://schemas.microsoft.com/office/powerpoint/2010/main" val="2714956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PFA</a:t>
            </a:r>
          </a:p>
        </p:txBody>
      </p:sp>
      <p:sp>
        <p:nvSpPr>
          <p:cNvPr id="3" name="Content Placeholder 2"/>
          <p:cNvSpPr>
            <a:spLocks noGrp="1"/>
          </p:cNvSpPr>
          <p:nvPr>
            <p:ph idx="1"/>
          </p:nvPr>
        </p:nvSpPr>
        <p:spPr/>
        <p:txBody>
          <a:bodyPr>
            <a:normAutofit fontScale="92500" lnSpcReduction="20000"/>
          </a:bodyPr>
          <a:lstStyle/>
          <a:p>
            <a:r>
              <a:rPr lang="en-US" dirty="0" smtClean="0"/>
              <a:t>Let’s try the following values: </a:t>
            </a:r>
          </a:p>
          <a:p>
            <a:pPr marL="0" indent="0">
              <a:buNone/>
            </a:pPr>
            <a:r>
              <a:rPr lang="en-US" dirty="0" smtClean="0"/>
              <a:t>	beta = 0</a:t>
            </a:r>
            <a:br>
              <a:rPr lang="en-US" dirty="0" smtClean="0"/>
            </a:br>
            <a:r>
              <a:rPr lang="en-US" dirty="0" smtClean="0"/>
              <a:t>	gamma(1)=0.1</a:t>
            </a:r>
          </a:p>
          <a:p>
            <a:pPr marL="0" indent="0">
              <a:buNone/>
            </a:pPr>
            <a:r>
              <a:rPr lang="en-US" dirty="0"/>
              <a:t>	</a:t>
            </a:r>
            <a:r>
              <a:rPr lang="en-US" dirty="0" smtClean="0"/>
              <a:t>gamma(2,3) = 0</a:t>
            </a:r>
            <a:br>
              <a:rPr lang="en-US" dirty="0" smtClean="0"/>
            </a:br>
            <a:r>
              <a:rPr lang="en-US" dirty="0" smtClean="0"/>
              <a:t>	rho(1)=0.1</a:t>
            </a:r>
            <a:br>
              <a:rPr lang="en-US" dirty="0" smtClean="0"/>
            </a:br>
            <a:r>
              <a:rPr lang="en-US" dirty="0" smtClean="0"/>
              <a:t>	rho(2,3) = 0</a:t>
            </a:r>
          </a:p>
          <a:p>
            <a:endParaRPr lang="en-US" dirty="0" smtClean="0"/>
          </a:p>
          <a:p>
            <a:r>
              <a:rPr lang="en-US" dirty="0" smtClean="0"/>
              <a:t>What are the effects of getting everything right (1 skill), getting everything wrong (1 skill), getting everything right (2 skills)</a:t>
            </a:r>
          </a:p>
        </p:txBody>
      </p:sp>
    </p:spTree>
    <p:extLst>
      <p:ext uri="{BB962C8B-B14F-4D97-AF65-F5344CB8AC3E}">
        <p14:creationId xmlns:p14="http://schemas.microsoft.com/office/powerpoint/2010/main" val="22403598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PFA</a:t>
            </a:r>
          </a:p>
        </p:txBody>
      </p:sp>
      <p:sp>
        <p:nvSpPr>
          <p:cNvPr id="3" name="Content Placeholder 2"/>
          <p:cNvSpPr>
            <a:spLocks noGrp="1"/>
          </p:cNvSpPr>
          <p:nvPr>
            <p:ph idx="1"/>
          </p:nvPr>
        </p:nvSpPr>
        <p:spPr/>
        <p:txBody>
          <a:bodyPr>
            <a:normAutofit fontScale="92500" lnSpcReduction="20000"/>
          </a:bodyPr>
          <a:lstStyle/>
          <a:p>
            <a:r>
              <a:rPr lang="en-US" dirty="0" smtClean="0"/>
              <a:t>Let’s try the following values: </a:t>
            </a:r>
          </a:p>
          <a:p>
            <a:pPr marL="0" indent="0">
              <a:buNone/>
            </a:pPr>
            <a:r>
              <a:rPr lang="en-US" dirty="0" smtClean="0"/>
              <a:t>	beta = -50</a:t>
            </a:r>
            <a:br>
              <a:rPr lang="en-US" dirty="0" smtClean="0"/>
            </a:br>
            <a:r>
              <a:rPr lang="en-US" dirty="0" smtClean="0"/>
              <a:t>	gamma(1)=0.1</a:t>
            </a:r>
          </a:p>
          <a:p>
            <a:pPr marL="0" indent="0">
              <a:buNone/>
            </a:pPr>
            <a:r>
              <a:rPr lang="en-US" dirty="0"/>
              <a:t>	</a:t>
            </a:r>
            <a:r>
              <a:rPr lang="en-US" dirty="0" smtClean="0"/>
              <a:t>gamma(2,3) = 0</a:t>
            </a:r>
            <a:br>
              <a:rPr lang="en-US" dirty="0" smtClean="0"/>
            </a:br>
            <a:r>
              <a:rPr lang="en-US" dirty="0" smtClean="0"/>
              <a:t>	rho(1)=0.1</a:t>
            </a:r>
            <a:br>
              <a:rPr lang="en-US" dirty="0" smtClean="0"/>
            </a:br>
            <a:r>
              <a:rPr lang="en-US" dirty="0" smtClean="0"/>
              <a:t>	rho(2,3) = 0</a:t>
            </a:r>
          </a:p>
          <a:p>
            <a:endParaRPr lang="en-US" dirty="0" smtClean="0"/>
          </a:p>
          <a:p>
            <a:r>
              <a:rPr lang="en-US" dirty="0" smtClean="0"/>
              <a:t>What are the effects of getting everything right (1 skill), getting everything wrong (1 skill), getting everything right (2 skills)</a:t>
            </a:r>
          </a:p>
        </p:txBody>
      </p:sp>
    </p:spTree>
    <p:extLst>
      <p:ext uri="{BB962C8B-B14F-4D97-AF65-F5344CB8AC3E}">
        <p14:creationId xmlns:p14="http://schemas.microsoft.com/office/powerpoint/2010/main" val="2472534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PFA</a:t>
            </a:r>
          </a:p>
        </p:txBody>
      </p:sp>
      <p:sp>
        <p:nvSpPr>
          <p:cNvPr id="3" name="Content Placeholder 2"/>
          <p:cNvSpPr>
            <a:spLocks noGrp="1"/>
          </p:cNvSpPr>
          <p:nvPr>
            <p:ph idx="1"/>
          </p:nvPr>
        </p:nvSpPr>
        <p:spPr/>
        <p:txBody>
          <a:bodyPr>
            <a:normAutofit fontScale="92500" lnSpcReduction="20000"/>
          </a:bodyPr>
          <a:lstStyle/>
          <a:p>
            <a:r>
              <a:rPr lang="en-US" dirty="0" smtClean="0"/>
              <a:t>Let’s try the following values: </a:t>
            </a:r>
          </a:p>
          <a:p>
            <a:pPr marL="0" indent="0">
              <a:buNone/>
            </a:pPr>
            <a:r>
              <a:rPr lang="en-US" dirty="0" smtClean="0"/>
              <a:t>	beta = -0.5 </a:t>
            </a:r>
            <a:br>
              <a:rPr lang="en-US" dirty="0" smtClean="0"/>
            </a:br>
            <a:r>
              <a:rPr lang="en-US" dirty="0" smtClean="0"/>
              <a:t>	gamma(1)=0</a:t>
            </a:r>
          </a:p>
          <a:p>
            <a:pPr marL="0" indent="0">
              <a:buNone/>
            </a:pPr>
            <a:r>
              <a:rPr lang="en-US" dirty="0"/>
              <a:t>	</a:t>
            </a:r>
            <a:r>
              <a:rPr lang="en-US" dirty="0" smtClean="0"/>
              <a:t>gamma(2,3) = 0</a:t>
            </a:r>
            <a:br>
              <a:rPr lang="en-US" dirty="0" smtClean="0"/>
            </a:br>
            <a:r>
              <a:rPr lang="en-US" dirty="0" smtClean="0"/>
              <a:t>	rho(1)=0</a:t>
            </a:r>
            <a:br>
              <a:rPr lang="en-US" dirty="0" smtClean="0"/>
            </a:br>
            <a:r>
              <a:rPr lang="en-US" dirty="0" smtClean="0"/>
              <a:t>	rho(2,3) = 0</a:t>
            </a:r>
          </a:p>
          <a:p>
            <a:endParaRPr lang="en-US" dirty="0" smtClean="0"/>
          </a:p>
          <a:p>
            <a:r>
              <a:rPr lang="en-US" dirty="0" smtClean="0"/>
              <a:t>What are the effects of getting everything right (1 skill), getting everything wrong (1 skill), getting everything right (2 skills)</a:t>
            </a:r>
          </a:p>
        </p:txBody>
      </p:sp>
    </p:spTree>
    <p:extLst>
      <p:ext uri="{BB962C8B-B14F-4D97-AF65-F5344CB8AC3E}">
        <p14:creationId xmlns:p14="http://schemas.microsoft.com/office/powerpoint/2010/main" val="42664896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PFA</a:t>
            </a:r>
          </a:p>
        </p:txBody>
      </p:sp>
      <p:sp>
        <p:nvSpPr>
          <p:cNvPr id="3" name="Content Placeholder 2"/>
          <p:cNvSpPr>
            <a:spLocks noGrp="1"/>
          </p:cNvSpPr>
          <p:nvPr>
            <p:ph idx="1"/>
          </p:nvPr>
        </p:nvSpPr>
        <p:spPr/>
        <p:txBody>
          <a:bodyPr>
            <a:normAutofit fontScale="92500" lnSpcReduction="20000"/>
          </a:bodyPr>
          <a:lstStyle/>
          <a:p>
            <a:r>
              <a:rPr lang="en-US" dirty="0" smtClean="0"/>
              <a:t>Let’s try the following values: </a:t>
            </a:r>
          </a:p>
          <a:p>
            <a:pPr marL="0" indent="0">
              <a:buNone/>
            </a:pPr>
            <a:r>
              <a:rPr lang="en-US" dirty="0" smtClean="0"/>
              <a:t>	beta = -0.5 </a:t>
            </a:r>
            <a:br>
              <a:rPr lang="en-US" dirty="0" smtClean="0"/>
            </a:br>
            <a:r>
              <a:rPr lang="en-US" dirty="0" smtClean="0"/>
              <a:t>	gamma(1)=0.1</a:t>
            </a:r>
          </a:p>
          <a:p>
            <a:pPr marL="0" indent="0">
              <a:buNone/>
            </a:pPr>
            <a:r>
              <a:rPr lang="en-US" dirty="0"/>
              <a:t>	</a:t>
            </a:r>
            <a:r>
              <a:rPr lang="en-US" dirty="0" smtClean="0"/>
              <a:t>gamma(2,3) = 0</a:t>
            </a:r>
            <a:br>
              <a:rPr lang="en-US" dirty="0" smtClean="0"/>
            </a:br>
            <a:r>
              <a:rPr lang="en-US" dirty="0" smtClean="0"/>
              <a:t>	rho(1)=0</a:t>
            </a:r>
            <a:br>
              <a:rPr lang="en-US" dirty="0" smtClean="0"/>
            </a:br>
            <a:r>
              <a:rPr lang="en-US" dirty="0" smtClean="0"/>
              <a:t>	rho(2,3) = 0</a:t>
            </a:r>
          </a:p>
          <a:p>
            <a:endParaRPr lang="en-US" dirty="0" smtClean="0"/>
          </a:p>
          <a:p>
            <a:r>
              <a:rPr lang="en-US" dirty="0" smtClean="0"/>
              <a:t>What are the effects of getting everything right (1 skill), getting everything wrong (1 skill), getting everything right (2 skills)</a:t>
            </a:r>
          </a:p>
        </p:txBody>
      </p:sp>
    </p:spTree>
    <p:extLst>
      <p:ext uri="{BB962C8B-B14F-4D97-AF65-F5344CB8AC3E}">
        <p14:creationId xmlns:p14="http://schemas.microsoft.com/office/powerpoint/2010/main" val="18913215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PFA</a:t>
            </a:r>
          </a:p>
        </p:txBody>
      </p:sp>
      <p:sp>
        <p:nvSpPr>
          <p:cNvPr id="3" name="Content Placeholder 2"/>
          <p:cNvSpPr>
            <a:spLocks noGrp="1"/>
          </p:cNvSpPr>
          <p:nvPr>
            <p:ph idx="1"/>
          </p:nvPr>
        </p:nvSpPr>
        <p:spPr/>
        <p:txBody>
          <a:bodyPr>
            <a:normAutofit fontScale="92500" lnSpcReduction="20000"/>
          </a:bodyPr>
          <a:lstStyle/>
          <a:p>
            <a:r>
              <a:rPr lang="en-US" dirty="0" smtClean="0"/>
              <a:t>Let’s try the following values: </a:t>
            </a:r>
          </a:p>
          <a:p>
            <a:pPr marL="0" indent="0">
              <a:buNone/>
            </a:pPr>
            <a:r>
              <a:rPr lang="en-US" dirty="0" smtClean="0"/>
              <a:t>	beta = -0.5 </a:t>
            </a:r>
            <a:br>
              <a:rPr lang="en-US" dirty="0" smtClean="0"/>
            </a:br>
            <a:r>
              <a:rPr lang="en-US" dirty="0" smtClean="0"/>
              <a:t>	gamma(1)=0</a:t>
            </a:r>
          </a:p>
          <a:p>
            <a:pPr marL="0" indent="0">
              <a:buNone/>
            </a:pPr>
            <a:r>
              <a:rPr lang="en-US" dirty="0"/>
              <a:t>	</a:t>
            </a:r>
            <a:r>
              <a:rPr lang="en-US" dirty="0" smtClean="0"/>
              <a:t>gamma(2,3) = 0</a:t>
            </a:r>
            <a:br>
              <a:rPr lang="en-US" dirty="0" smtClean="0"/>
            </a:br>
            <a:r>
              <a:rPr lang="en-US" dirty="0" smtClean="0"/>
              <a:t>	rho(1)= -0.1</a:t>
            </a:r>
            <a:br>
              <a:rPr lang="en-US" dirty="0" smtClean="0"/>
            </a:br>
            <a:r>
              <a:rPr lang="en-US" dirty="0" smtClean="0"/>
              <a:t>	rho(2,3) = 0</a:t>
            </a:r>
          </a:p>
          <a:p>
            <a:endParaRPr lang="en-US" dirty="0" smtClean="0"/>
          </a:p>
          <a:p>
            <a:r>
              <a:rPr lang="en-US" dirty="0" smtClean="0"/>
              <a:t>What are the effects of getting everything right (1 skill), getting everything wrong (1 skill), getting everything right (2 skills)</a:t>
            </a:r>
          </a:p>
        </p:txBody>
      </p:sp>
    </p:spTree>
    <p:extLst>
      <p:ext uri="{BB962C8B-B14F-4D97-AF65-F5344CB8AC3E}">
        <p14:creationId xmlns:p14="http://schemas.microsoft.com/office/powerpoint/2010/main" val="311505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PFA</a:t>
            </a:r>
          </a:p>
        </p:txBody>
      </p:sp>
      <p:sp>
        <p:nvSpPr>
          <p:cNvPr id="3" name="Content Placeholder 2"/>
          <p:cNvSpPr>
            <a:spLocks noGrp="1"/>
          </p:cNvSpPr>
          <p:nvPr>
            <p:ph idx="1"/>
          </p:nvPr>
        </p:nvSpPr>
        <p:spPr/>
        <p:txBody>
          <a:bodyPr>
            <a:normAutofit fontScale="92500" lnSpcReduction="20000"/>
          </a:bodyPr>
          <a:lstStyle/>
          <a:p>
            <a:r>
              <a:rPr lang="en-US" dirty="0" smtClean="0"/>
              <a:t>Let’s try the following values: </a:t>
            </a:r>
          </a:p>
          <a:p>
            <a:pPr marL="0" indent="0">
              <a:buNone/>
            </a:pPr>
            <a:r>
              <a:rPr lang="en-US" dirty="0" smtClean="0"/>
              <a:t>	beta = -0.5 </a:t>
            </a:r>
            <a:br>
              <a:rPr lang="en-US" dirty="0" smtClean="0"/>
            </a:br>
            <a:r>
              <a:rPr lang="en-US" dirty="0" smtClean="0"/>
              <a:t>	gamma(1)=0.1</a:t>
            </a:r>
          </a:p>
          <a:p>
            <a:pPr marL="0" indent="0">
              <a:buNone/>
            </a:pPr>
            <a:r>
              <a:rPr lang="en-US" dirty="0"/>
              <a:t>	</a:t>
            </a:r>
            <a:r>
              <a:rPr lang="en-US" dirty="0" smtClean="0"/>
              <a:t>gamma(2,3) = 0.1</a:t>
            </a:r>
            <a:br>
              <a:rPr lang="en-US" dirty="0" smtClean="0"/>
            </a:br>
            <a:r>
              <a:rPr lang="en-US" dirty="0" smtClean="0"/>
              <a:t>	rho(1)=0</a:t>
            </a:r>
            <a:br>
              <a:rPr lang="en-US" dirty="0" smtClean="0"/>
            </a:br>
            <a:r>
              <a:rPr lang="en-US" dirty="0" smtClean="0"/>
              <a:t>	rho(2,3) = 0</a:t>
            </a:r>
          </a:p>
          <a:p>
            <a:endParaRPr lang="en-US" dirty="0" smtClean="0"/>
          </a:p>
          <a:p>
            <a:r>
              <a:rPr lang="en-US" dirty="0" smtClean="0"/>
              <a:t>What are the effects of getting everything right (1 skill), getting everything wrong (1 skill), getting everything right (2 skills)</a:t>
            </a:r>
          </a:p>
        </p:txBody>
      </p:sp>
    </p:spTree>
    <p:extLst>
      <p:ext uri="{BB962C8B-B14F-4D97-AF65-F5344CB8AC3E}">
        <p14:creationId xmlns:p14="http://schemas.microsoft.com/office/powerpoint/2010/main" val="15716413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PFA</a:t>
            </a:r>
          </a:p>
        </p:txBody>
      </p:sp>
      <p:sp>
        <p:nvSpPr>
          <p:cNvPr id="3" name="Content Placeholder 2"/>
          <p:cNvSpPr>
            <a:spLocks noGrp="1"/>
          </p:cNvSpPr>
          <p:nvPr>
            <p:ph idx="1"/>
          </p:nvPr>
        </p:nvSpPr>
        <p:spPr/>
        <p:txBody>
          <a:bodyPr>
            <a:normAutofit/>
          </a:bodyPr>
          <a:lstStyle/>
          <a:p>
            <a:r>
              <a:rPr lang="en-US" dirty="0" smtClean="0"/>
              <a:t>What parts of the parameter space are definitely degenerate?</a:t>
            </a:r>
          </a:p>
          <a:p>
            <a:endParaRPr lang="en-US" dirty="0"/>
          </a:p>
          <a:p>
            <a:r>
              <a:rPr lang="en-US" dirty="0" smtClean="0"/>
              <a:t>What parts of the parameter space are plausible?</a:t>
            </a:r>
          </a:p>
          <a:p>
            <a:endParaRPr lang="en-US" dirty="0"/>
          </a:p>
          <a:p>
            <a:r>
              <a:rPr lang="en-US" dirty="0" smtClean="0"/>
              <a:t>Are there any gray areas?</a:t>
            </a:r>
          </a:p>
        </p:txBody>
      </p:sp>
    </p:spTree>
    <p:extLst>
      <p:ext uri="{BB962C8B-B14F-4D97-AF65-F5344CB8AC3E}">
        <p14:creationId xmlns:p14="http://schemas.microsoft.com/office/powerpoint/2010/main" val="164176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you are not subscribed to the Learning Analytics Seminar Series at TC</a:t>
            </a:r>
          </a:p>
          <a:p>
            <a:pPr lvl="1"/>
            <a:r>
              <a:rPr lang="en-US" dirty="0" smtClean="0"/>
              <a:t>Last semester we had Taylor Martin, Neil Heffernan, and </a:t>
            </a:r>
            <a:r>
              <a:rPr lang="en-US" dirty="0" err="1" smtClean="0"/>
              <a:t>Ilya</a:t>
            </a:r>
            <a:r>
              <a:rPr lang="en-US" dirty="0" smtClean="0"/>
              <a:t> </a:t>
            </a:r>
            <a:r>
              <a:rPr lang="en-US" dirty="0" err="1" smtClean="0"/>
              <a:t>Goldin</a:t>
            </a:r>
            <a:endParaRPr lang="en-US" dirty="0" smtClean="0"/>
          </a:p>
          <a:p>
            <a:pPr lvl="1"/>
            <a:r>
              <a:rPr lang="en-US" dirty="0" smtClean="0"/>
              <a:t>This semester we will have Alex Bowers and Samuel </a:t>
            </a:r>
            <a:r>
              <a:rPr lang="en-US" dirty="0" err="1" smtClean="0"/>
              <a:t>Greiff</a:t>
            </a:r>
            <a:endParaRPr lang="en-US" dirty="0" smtClean="0"/>
          </a:p>
          <a:p>
            <a:endParaRPr lang="en-US" dirty="0"/>
          </a:p>
          <a:p>
            <a:r>
              <a:rPr lang="en-US" dirty="0" smtClean="0"/>
              <a:t>And you want to be on </a:t>
            </a:r>
            <a:r>
              <a:rPr lang="en-US" smtClean="0"/>
              <a:t>the list</a:t>
            </a:r>
            <a:endParaRPr lang="en-US" dirty="0" smtClean="0"/>
          </a:p>
          <a:p>
            <a:endParaRPr lang="en-US" dirty="0"/>
          </a:p>
          <a:p>
            <a:r>
              <a:rPr lang="en-US" dirty="0" smtClean="0"/>
              <a:t>Please email me, and I’ll make sure you get added to the list</a:t>
            </a:r>
          </a:p>
          <a:p>
            <a:endParaRPr lang="en-US" dirty="0"/>
          </a:p>
        </p:txBody>
      </p:sp>
    </p:spTree>
    <p:extLst>
      <p:ext uri="{BB962C8B-B14F-4D97-AF65-F5344CB8AC3E}">
        <p14:creationId xmlns:p14="http://schemas.microsoft.com/office/powerpoint/2010/main" val="86019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ymbol" pitchFamily="18" charset="2"/>
              </a:rPr>
              <a:t>b </a:t>
            </a:r>
            <a:r>
              <a:rPr lang="en-US" dirty="0" smtClean="0"/>
              <a:t>Parameters</a:t>
            </a:r>
            <a:endParaRPr lang="en-US" dirty="0"/>
          </a:p>
        </p:txBody>
      </p:sp>
      <p:sp>
        <p:nvSpPr>
          <p:cNvPr id="3" name="Content Placeholder 2"/>
          <p:cNvSpPr>
            <a:spLocks noGrp="1"/>
          </p:cNvSpPr>
          <p:nvPr>
            <p:ph idx="1"/>
          </p:nvPr>
        </p:nvSpPr>
        <p:spPr/>
        <p:txBody>
          <a:bodyPr>
            <a:normAutofit/>
          </a:bodyPr>
          <a:lstStyle/>
          <a:p>
            <a:r>
              <a:rPr lang="en-US" dirty="0" err="1" smtClean="0"/>
              <a:t>Pavlik</a:t>
            </a:r>
            <a:r>
              <a:rPr lang="en-US" dirty="0" smtClean="0"/>
              <a:t> uses three different </a:t>
            </a:r>
            <a:r>
              <a:rPr lang="en-US" dirty="0">
                <a:latin typeface="Symbol" pitchFamily="18" charset="2"/>
              </a:rPr>
              <a:t>b </a:t>
            </a:r>
            <a:r>
              <a:rPr lang="en-US" dirty="0" smtClean="0"/>
              <a:t>Parameters</a:t>
            </a:r>
          </a:p>
          <a:p>
            <a:pPr lvl="1"/>
            <a:r>
              <a:rPr lang="en-US" dirty="0" smtClean="0"/>
              <a:t>Item</a:t>
            </a:r>
          </a:p>
          <a:p>
            <a:pPr lvl="1"/>
            <a:r>
              <a:rPr lang="en-US" dirty="0" smtClean="0"/>
              <a:t>Item-Type</a:t>
            </a:r>
          </a:p>
          <a:p>
            <a:pPr lvl="1"/>
            <a:r>
              <a:rPr lang="en-US" dirty="0" smtClean="0"/>
              <a:t>Skill</a:t>
            </a:r>
          </a:p>
          <a:p>
            <a:endParaRPr lang="en-US" dirty="0" smtClean="0"/>
          </a:p>
        </p:txBody>
      </p:sp>
    </p:spTree>
    <p:extLst>
      <p:ext uri="{BB962C8B-B14F-4D97-AF65-F5344CB8AC3E}">
        <p14:creationId xmlns:p14="http://schemas.microsoft.com/office/powerpoint/2010/main" val="24752594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ymbol" pitchFamily="18" charset="2"/>
              </a:rPr>
              <a:t>b </a:t>
            </a:r>
            <a:r>
              <a:rPr lang="en-US" dirty="0" smtClean="0"/>
              <a:t>Parameters</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Pavlik</a:t>
            </a:r>
            <a:r>
              <a:rPr lang="en-US" dirty="0" smtClean="0"/>
              <a:t> uses three different </a:t>
            </a:r>
            <a:r>
              <a:rPr lang="en-US" dirty="0">
                <a:latin typeface="Symbol" pitchFamily="18" charset="2"/>
              </a:rPr>
              <a:t>b </a:t>
            </a:r>
            <a:r>
              <a:rPr lang="en-US" dirty="0" smtClean="0"/>
              <a:t>Parameters</a:t>
            </a:r>
          </a:p>
          <a:p>
            <a:pPr lvl="1"/>
            <a:r>
              <a:rPr lang="en-US" dirty="0" smtClean="0"/>
              <a:t>Item</a:t>
            </a:r>
          </a:p>
          <a:p>
            <a:pPr lvl="1"/>
            <a:r>
              <a:rPr lang="en-US" dirty="0" smtClean="0"/>
              <a:t>Item-Type</a:t>
            </a:r>
          </a:p>
          <a:p>
            <a:pPr lvl="1"/>
            <a:r>
              <a:rPr lang="en-US" dirty="0" smtClean="0"/>
              <a:t>Skill</a:t>
            </a:r>
          </a:p>
          <a:p>
            <a:endParaRPr lang="en-US" dirty="0" smtClean="0"/>
          </a:p>
          <a:p>
            <a:r>
              <a:rPr lang="en-US" dirty="0"/>
              <a:t>How does the number of parameters change?</a:t>
            </a:r>
          </a:p>
          <a:p>
            <a:pPr lvl="1"/>
            <a:r>
              <a:rPr lang="en-US" dirty="0"/>
              <a:t>Also, data points/parameters ratio</a:t>
            </a:r>
          </a:p>
          <a:p>
            <a:pPr lvl="1"/>
            <a:endParaRPr lang="en-US" dirty="0"/>
          </a:p>
          <a:p>
            <a:r>
              <a:rPr lang="en-US" dirty="0"/>
              <a:t>Is there a concern about over-fitting?</a:t>
            </a:r>
          </a:p>
          <a:p>
            <a:pPr lvl="1"/>
            <a:r>
              <a:rPr lang="en-US" dirty="0"/>
              <a:t>We’ll talk about cross-validation later in the semester</a:t>
            </a:r>
          </a:p>
          <a:p>
            <a:pPr marL="0" indent="0">
              <a:buNone/>
            </a:pPr>
            <a:endParaRPr lang="en-US" dirty="0"/>
          </a:p>
        </p:txBody>
      </p:sp>
    </p:spTree>
    <p:extLst>
      <p:ext uri="{BB962C8B-B14F-4D97-AF65-F5344CB8AC3E}">
        <p14:creationId xmlns:p14="http://schemas.microsoft.com/office/powerpoint/2010/main" val="205409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Solutions</a:t>
            </a:r>
            <a:endParaRPr lang="en-US" dirty="0"/>
          </a:p>
        </p:txBody>
      </p:sp>
      <p:sp>
        <p:nvSpPr>
          <p:cNvPr id="3" name="Content Placeholder 2"/>
          <p:cNvSpPr>
            <a:spLocks noGrp="1"/>
          </p:cNvSpPr>
          <p:nvPr>
            <p:ph idx="1"/>
          </p:nvPr>
        </p:nvSpPr>
        <p:spPr/>
        <p:txBody>
          <a:bodyPr/>
          <a:lstStyle/>
          <a:p>
            <a:r>
              <a:rPr lang="en-US" dirty="0" smtClean="0"/>
              <a:t>Before we discuss fitting PFA models, let’s go through a few homework solutions</a:t>
            </a:r>
          </a:p>
          <a:p>
            <a:endParaRPr lang="en-US" dirty="0"/>
          </a:p>
          <a:p>
            <a:r>
              <a:rPr lang="en-US" dirty="0" smtClean="0"/>
              <a:t>I’ve picked a few particularly interesting solutions</a:t>
            </a:r>
          </a:p>
          <a:p>
            <a:r>
              <a:rPr lang="en-US" dirty="0" smtClean="0"/>
              <a:t>There’s not time to go through everyone’s solution, but you will get picked on in a future class</a:t>
            </a:r>
            <a:endParaRPr lang="en-US" dirty="0"/>
          </a:p>
        </p:txBody>
      </p:sp>
    </p:spTree>
    <p:extLst>
      <p:ext uri="{BB962C8B-B14F-4D97-AF65-F5344CB8AC3E}">
        <p14:creationId xmlns:p14="http://schemas.microsoft.com/office/powerpoint/2010/main" val="3528185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High-level comments</a:t>
            </a:r>
            <a:endParaRPr lang="en-US" dirty="0"/>
          </a:p>
        </p:txBody>
      </p:sp>
      <p:sp>
        <p:nvSpPr>
          <p:cNvPr id="3" name="Content Placeholder 2"/>
          <p:cNvSpPr>
            <a:spLocks noGrp="1"/>
          </p:cNvSpPr>
          <p:nvPr>
            <p:ph idx="1"/>
          </p:nvPr>
        </p:nvSpPr>
        <p:spPr/>
        <p:txBody>
          <a:bodyPr/>
          <a:lstStyle/>
          <a:p>
            <a:r>
              <a:rPr lang="en-US" dirty="0" smtClean="0"/>
              <a:t>Don’t save formulas in .</a:t>
            </a:r>
            <a:r>
              <a:rPr lang="en-US" dirty="0" err="1" smtClean="0"/>
              <a:t>csv</a:t>
            </a:r>
            <a:endParaRPr lang="en-US" dirty="0" smtClean="0"/>
          </a:p>
          <a:p>
            <a:pPr lvl="1"/>
            <a:r>
              <a:rPr lang="en-US" dirty="0" smtClean="0"/>
              <a:t>“Save as” to .</a:t>
            </a:r>
            <a:r>
              <a:rPr lang="en-US" dirty="0" err="1" smtClean="0"/>
              <a:t>xls</a:t>
            </a:r>
            <a:r>
              <a:rPr lang="en-US" dirty="0" smtClean="0"/>
              <a:t> or .</a:t>
            </a:r>
            <a:r>
              <a:rPr lang="en-US" dirty="0" err="1" smtClean="0"/>
              <a:t>xlsx</a:t>
            </a:r>
            <a:endParaRPr lang="en-US" dirty="0"/>
          </a:p>
        </p:txBody>
      </p:sp>
    </p:spTree>
    <p:extLst>
      <p:ext uri="{BB962C8B-B14F-4D97-AF65-F5344CB8AC3E}">
        <p14:creationId xmlns:p14="http://schemas.microsoft.com/office/powerpoint/2010/main" val="420893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Cameron White</a:t>
            </a:r>
            <a:endParaRPr lang="en-US" dirty="0"/>
          </a:p>
        </p:txBody>
      </p:sp>
      <p:sp>
        <p:nvSpPr>
          <p:cNvPr id="3" name="Content Placeholder 2"/>
          <p:cNvSpPr>
            <a:spLocks noGrp="1"/>
          </p:cNvSpPr>
          <p:nvPr>
            <p:ph idx="1"/>
          </p:nvPr>
        </p:nvSpPr>
        <p:spPr/>
        <p:txBody>
          <a:bodyPr/>
          <a:lstStyle/>
          <a:p>
            <a:r>
              <a:rPr lang="en-US" dirty="0" smtClean="0"/>
              <a:t>Can you walk us through your solution on PFA?</a:t>
            </a:r>
            <a:endParaRPr lang="en-US" dirty="0"/>
          </a:p>
        </p:txBody>
      </p:sp>
    </p:spTree>
    <p:extLst>
      <p:ext uri="{BB962C8B-B14F-4D97-AF65-F5344CB8AC3E}">
        <p14:creationId xmlns:p14="http://schemas.microsoft.com/office/powerpoint/2010/main" val="17893527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Madeline Weiss</a:t>
            </a:r>
            <a:endParaRPr lang="en-US" dirty="0"/>
          </a:p>
        </p:txBody>
      </p:sp>
      <p:sp>
        <p:nvSpPr>
          <p:cNvPr id="3" name="Content Placeholder 2"/>
          <p:cNvSpPr>
            <a:spLocks noGrp="1"/>
          </p:cNvSpPr>
          <p:nvPr>
            <p:ph idx="1"/>
          </p:nvPr>
        </p:nvSpPr>
        <p:spPr/>
        <p:txBody>
          <a:bodyPr/>
          <a:lstStyle/>
          <a:p>
            <a:r>
              <a:rPr lang="en-US" dirty="0" smtClean="0"/>
              <a:t>Can you walk us through your solution on PFA?</a:t>
            </a:r>
            <a:endParaRPr lang="en-US" dirty="0"/>
          </a:p>
        </p:txBody>
      </p:sp>
    </p:spTree>
    <p:extLst>
      <p:ext uri="{BB962C8B-B14F-4D97-AF65-F5344CB8AC3E}">
        <p14:creationId xmlns:p14="http://schemas.microsoft.com/office/powerpoint/2010/main" val="35108224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t>Let’s fit a Simple PFA model to this data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pfa-modelfit-set-v2.xlsx</a:t>
            </a:r>
          </a:p>
          <a:p>
            <a:endParaRPr lang="en-US" dirty="0" smtClean="0"/>
          </a:p>
          <a:p>
            <a:r>
              <a:rPr lang="en-US" dirty="0" smtClean="0"/>
              <a:t>Students 1-102</a:t>
            </a:r>
          </a:p>
          <a:p>
            <a:endParaRPr lang="en-US" dirty="0"/>
          </a:p>
          <a:p>
            <a:r>
              <a:rPr lang="en-US" dirty="0" smtClean="0"/>
              <a:t>Let’s start with the simple baseline model</a:t>
            </a:r>
          </a:p>
          <a:p>
            <a:endParaRPr lang="en-US" dirty="0"/>
          </a:p>
          <a:p>
            <a:r>
              <a:rPr lang="en-US" dirty="0" smtClean="0"/>
              <a:t>We’ll </a:t>
            </a:r>
            <a:r>
              <a:rPr lang="en-US" dirty="0"/>
              <a:t>use SSR (sum of squared residuals) as our goodness </a:t>
            </a:r>
            <a:r>
              <a:rPr lang="en-US" dirty="0" smtClean="0"/>
              <a:t>criterion</a:t>
            </a:r>
          </a:p>
          <a:p>
            <a:endParaRPr lang="en-US" dirty="0"/>
          </a:p>
          <a:p>
            <a:r>
              <a:rPr lang="en-US" dirty="0" smtClean="0"/>
              <a:t>Note that there are better ways to do this than in Excel, such as Expectation Maximization</a:t>
            </a:r>
          </a:p>
          <a:p>
            <a:endParaRPr lang="en-US" dirty="0"/>
          </a:p>
        </p:txBody>
      </p:sp>
    </p:spTree>
    <p:extLst>
      <p:ext uri="{BB962C8B-B14F-4D97-AF65-F5344CB8AC3E}">
        <p14:creationId xmlns:p14="http://schemas.microsoft.com/office/powerpoint/2010/main" val="3172481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Let’s fit the other 3 PFA variants</a:t>
            </a:r>
            <a:br>
              <a:rPr lang="en-US" dirty="0" smtClean="0"/>
            </a:br>
            <a:r>
              <a:rPr lang="en-US" dirty="0" smtClean="0"/>
              <a:t>to this data</a:t>
            </a:r>
            <a:endParaRPr lang="en-US" dirty="0"/>
          </a:p>
        </p:txBody>
      </p:sp>
      <p:sp>
        <p:nvSpPr>
          <p:cNvPr id="3" name="Content Placeholder 2"/>
          <p:cNvSpPr>
            <a:spLocks noGrp="1"/>
          </p:cNvSpPr>
          <p:nvPr>
            <p:ph idx="1"/>
          </p:nvPr>
        </p:nvSpPr>
        <p:spPr/>
        <p:txBody>
          <a:bodyPr>
            <a:normAutofit/>
          </a:bodyPr>
          <a:lstStyle/>
          <a:p>
            <a:r>
              <a:rPr lang="en-US" dirty="0" smtClean="0"/>
              <a:t>How does goodness of fit change?</a:t>
            </a:r>
          </a:p>
          <a:p>
            <a:endParaRPr lang="en-US" dirty="0"/>
          </a:p>
          <a:p>
            <a:endParaRPr lang="en-US" dirty="0"/>
          </a:p>
        </p:txBody>
      </p:sp>
    </p:spTree>
    <p:extLst>
      <p:ext uri="{BB962C8B-B14F-4D97-AF65-F5344CB8AC3E}">
        <p14:creationId xmlns:p14="http://schemas.microsoft.com/office/powerpoint/2010/main" val="30008242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lstStyle/>
          <a:p>
            <a:r>
              <a:rPr lang="en-US" dirty="0" smtClean="0"/>
              <a:t>Jury is still out on whether PFA is better than other approaches</a:t>
            </a:r>
            <a:endParaRPr lang="en-US" dirty="0"/>
          </a:p>
        </p:txBody>
      </p:sp>
    </p:spTree>
    <p:extLst>
      <p:ext uri="{BB962C8B-B14F-4D97-AF65-F5344CB8AC3E}">
        <p14:creationId xmlns:p14="http://schemas.microsoft.com/office/powerpoint/2010/main" val="22406832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PFA .vs. BKT</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PFA beats BKT</a:t>
            </a:r>
          </a:p>
          <a:p>
            <a:pPr lvl="1"/>
            <a:r>
              <a:rPr lang="en-US" dirty="0" err="1" smtClean="0"/>
              <a:t>Pavlik</a:t>
            </a:r>
            <a:r>
              <a:rPr lang="en-US" dirty="0" smtClean="0"/>
              <a:t>, Cen, &amp; </a:t>
            </a:r>
            <a:r>
              <a:rPr lang="en-US" dirty="0" err="1" smtClean="0"/>
              <a:t>Koedinger</a:t>
            </a:r>
            <a:r>
              <a:rPr lang="en-US" dirty="0" smtClean="0"/>
              <a:t> (2009)</a:t>
            </a:r>
          </a:p>
          <a:p>
            <a:pPr lvl="2"/>
            <a:r>
              <a:rPr lang="en-US" dirty="0" smtClean="0">
                <a:latin typeface="Symbol" pitchFamily="18" charset="2"/>
              </a:rPr>
              <a:t>D</a:t>
            </a:r>
            <a:r>
              <a:rPr lang="en-US" dirty="0" smtClean="0"/>
              <a:t>A’ </a:t>
            </a:r>
            <a:r>
              <a:rPr lang="en-US" dirty="0"/>
              <a:t>= </a:t>
            </a:r>
            <a:r>
              <a:rPr lang="en-US" dirty="0" smtClean="0"/>
              <a:t>0.01, 0.01, 0.02, 0.02</a:t>
            </a:r>
          </a:p>
          <a:p>
            <a:pPr lvl="1"/>
            <a:r>
              <a:rPr lang="en-US" dirty="0" smtClean="0"/>
              <a:t>Gong, Beck, &amp; Heffernan (2010)</a:t>
            </a:r>
          </a:p>
          <a:p>
            <a:pPr lvl="2"/>
            <a:r>
              <a:rPr lang="en-US" dirty="0">
                <a:latin typeface="Symbol" pitchFamily="18" charset="2"/>
              </a:rPr>
              <a:t>D</a:t>
            </a:r>
            <a:r>
              <a:rPr lang="en-US" dirty="0"/>
              <a:t>A’ = 0.01</a:t>
            </a:r>
            <a:endParaRPr lang="en-US" dirty="0" smtClean="0"/>
          </a:p>
          <a:p>
            <a:pPr lvl="1"/>
            <a:r>
              <a:rPr lang="en-US" dirty="0" smtClean="0"/>
              <a:t>Pardos, Baker, Gowda, &amp; Heffernan (in press)</a:t>
            </a:r>
          </a:p>
          <a:p>
            <a:pPr lvl="2"/>
            <a:r>
              <a:rPr lang="en-US" dirty="0">
                <a:latin typeface="Symbol" pitchFamily="18" charset="2"/>
              </a:rPr>
              <a:t>D</a:t>
            </a:r>
            <a:r>
              <a:rPr lang="en-US" dirty="0"/>
              <a:t>A’ = </a:t>
            </a:r>
            <a:r>
              <a:rPr lang="en-US" dirty="0" smtClean="0"/>
              <a:t>0.02</a:t>
            </a:r>
          </a:p>
          <a:p>
            <a:pPr lvl="1"/>
            <a:endParaRPr lang="en-US" dirty="0"/>
          </a:p>
          <a:p>
            <a:r>
              <a:rPr lang="en-US" dirty="0" smtClean="0"/>
              <a:t>BKT beats PFA</a:t>
            </a:r>
          </a:p>
          <a:p>
            <a:pPr lvl="1"/>
            <a:r>
              <a:rPr lang="en-US" dirty="0" smtClean="0"/>
              <a:t>Baker, Pardos, Gowda, </a:t>
            </a:r>
            <a:r>
              <a:rPr lang="en-US" dirty="0" err="1" smtClean="0"/>
              <a:t>Nooraei</a:t>
            </a:r>
            <a:r>
              <a:rPr lang="en-US" dirty="0" smtClean="0"/>
              <a:t>, &amp; Heffernan (2011)</a:t>
            </a:r>
          </a:p>
          <a:p>
            <a:pPr lvl="2"/>
            <a:r>
              <a:rPr lang="en-US" dirty="0" smtClean="0">
                <a:latin typeface="Symbol" pitchFamily="18" charset="2"/>
              </a:rPr>
              <a:t>D</a:t>
            </a:r>
            <a:r>
              <a:rPr lang="en-US" dirty="0" smtClean="0"/>
              <a:t>A’ </a:t>
            </a:r>
            <a:r>
              <a:rPr lang="en-US" dirty="0"/>
              <a:t>= </a:t>
            </a:r>
            <a:r>
              <a:rPr lang="en-US" dirty="0" smtClean="0"/>
              <a:t>0.03</a:t>
            </a:r>
          </a:p>
          <a:p>
            <a:pPr lvl="1"/>
            <a:r>
              <a:rPr lang="en-US" dirty="0" smtClean="0"/>
              <a:t>Pardos, Gowda, Baker, &amp; Heffernan (2011)</a:t>
            </a:r>
          </a:p>
          <a:p>
            <a:pPr lvl="2"/>
            <a:r>
              <a:rPr lang="en-US" dirty="0" smtClean="0">
                <a:latin typeface="Symbol" pitchFamily="18" charset="2"/>
              </a:rPr>
              <a:t>(</a:t>
            </a:r>
            <a:r>
              <a:rPr lang="en-US" dirty="0" smtClean="0"/>
              <a:t>Predicting post-test)</a:t>
            </a:r>
            <a:endParaRPr lang="en-US" dirty="0" smtClean="0">
              <a:latin typeface="Symbol" pitchFamily="18" charset="2"/>
            </a:endParaRPr>
          </a:p>
          <a:p>
            <a:pPr lvl="2"/>
            <a:r>
              <a:rPr lang="en-US" dirty="0" err="1" smtClean="0">
                <a:latin typeface="Symbol" pitchFamily="18" charset="2"/>
              </a:rPr>
              <a:t>D</a:t>
            </a:r>
            <a:r>
              <a:rPr lang="en-US" dirty="0" err="1" smtClean="0"/>
              <a:t>r</a:t>
            </a:r>
            <a:r>
              <a:rPr lang="en-US" dirty="0" smtClean="0"/>
              <a:t> = 0.24, </a:t>
            </a:r>
            <a:r>
              <a:rPr lang="en-US" dirty="0" smtClean="0">
                <a:latin typeface="Symbol" pitchFamily="18" charset="2"/>
              </a:rPr>
              <a:t>D</a:t>
            </a:r>
            <a:r>
              <a:rPr lang="en-US" dirty="0" smtClean="0"/>
              <a:t>RMSE </a:t>
            </a:r>
            <a:r>
              <a:rPr lang="en-US" dirty="0"/>
              <a:t>= </a:t>
            </a:r>
            <a:r>
              <a:rPr lang="en-US" dirty="0" smtClean="0"/>
              <a:t>0.01</a:t>
            </a:r>
            <a:endParaRPr lang="en-US" dirty="0"/>
          </a:p>
          <a:p>
            <a:endParaRPr lang="en-US" dirty="0"/>
          </a:p>
        </p:txBody>
      </p:sp>
    </p:spTree>
    <p:extLst>
      <p:ext uri="{BB962C8B-B14F-4D97-AF65-F5344CB8AC3E}">
        <p14:creationId xmlns:p14="http://schemas.microsoft.com/office/powerpoint/2010/main" val="2783328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 #3</a:t>
            </a:r>
            <a:endParaRPr lang="en-US" dirty="0"/>
          </a:p>
        </p:txBody>
      </p:sp>
      <p:sp>
        <p:nvSpPr>
          <p:cNvPr id="3" name="Content Placeholder 2"/>
          <p:cNvSpPr>
            <a:spLocks noGrp="1"/>
          </p:cNvSpPr>
          <p:nvPr>
            <p:ph idx="1"/>
          </p:nvPr>
        </p:nvSpPr>
        <p:spPr/>
        <p:txBody>
          <a:bodyPr>
            <a:normAutofit/>
          </a:bodyPr>
          <a:lstStyle/>
          <a:p>
            <a:r>
              <a:rPr lang="en-US" dirty="0" smtClean="0"/>
              <a:t>I’ve had a request for more support in learning how to use Excel</a:t>
            </a:r>
          </a:p>
          <a:p>
            <a:endParaRPr lang="en-US" dirty="0"/>
          </a:p>
          <a:p>
            <a:r>
              <a:rPr lang="en-US" dirty="0" smtClean="0"/>
              <a:t>If there’s enough interest, I could arrange a special session on this…</a:t>
            </a:r>
          </a:p>
          <a:p>
            <a:pPr lvl="1"/>
            <a:r>
              <a:rPr lang="en-US" dirty="0" smtClean="0"/>
              <a:t>Who would be interested?</a:t>
            </a:r>
          </a:p>
          <a:p>
            <a:pPr lvl="1"/>
            <a:r>
              <a:rPr lang="en-US" dirty="0" smtClean="0"/>
              <a:t>I’ll pass around </a:t>
            </a:r>
            <a:r>
              <a:rPr lang="en-US" smtClean="0"/>
              <a:t>a sign-up sheet</a:t>
            </a:r>
            <a:endParaRPr lang="en-US" dirty="0"/>
          </a:p>
        </p:txBody>
      </p:sp>
    </p:spTree>
    <p:extLst>
      <p:ext uri="{BB962C8B-B14F-4D97-AF65-F5344CB8AC3E}">
        <p14:creationId xmlns:p14="http://schemas.microsoft.com/office/powerpoint/2010/main" val="1928375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lstStyle/>
          <a:p>
            <a:r>
              <a:rPr lang="en-US" dirty="0" smtClean="0"/>
              <a:t>PFA is a competitor for measuring student skill, which predicts the probability of correctness rather than latent knowledge</a:t>
            </a:r>
          </a:p>
          <a:p>
            <a:endParaRPr lang="en-US" dirty="0"/>
          </a:p>
          <a:p>
            <a:r>
              <a:rPr lang="en-US" dirty="0" smtClean="0"/>
              <a:t>Not yet used within Intelligent Tutoring Systems</a:t>
            </a:r>
          </a:p>
          <a:p>
            <a:pPr lvl="1"/>
            <a:r>
              <a:rPr lang="en-US" dirty="0" smtClean="0"/>
              <a:t>Should it be?</a:t>
            </a:r>
          </a:p>
          <a:p>
            <a:pPr lvl="1"/>
            <a:endParaRPr lang="en-US" dirty="0"/>
          </a:p>
          <a:p>
            <a:endParaRPr lang="en-US" dirty="0"/>
          </a:p>
        </p:txBody>
      </p:sp>
    </p:spTree>
    <p:extLst>
      <p:ext uri="{BB962C8B-B14F-4D97-AF65-F5344CB8AC3E}">
        <p14:creationId xmlns:p14="http://schemas.microsoft.com/office/powerpoint/2010/main" val="25155405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asked in assignments</a:t>
            </a:r>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smtClean="0"/>
              <a:t>How </a:t>
            </a:r>
            <a:r>
              <a:rPr lang="en-US" dirty="0"/>
              <a:t>is model degeneracy discovered? Through seeing different results of running different models or by seeing flaws in the model equation itself or both</a:t>
            </a:r>
            <a:r>
              <a:rPr lang="en-US" dirty="0" smtClean="0"/>
              <a:t>?</a:t>
            </a:r>
          </a:p>
          <a:p>
            <a:endParaRPr lang="en-US" dirty="0"/>
          </a:p>
          <a:p>
            <a:r>
              <a:rPr lang="en-US" dirty="0" smtClean="0"/>
              <a:t>When </a:t>
            </a:r>
            <a:r>
              <a:rPr lang="en-US" dirty="0"/>
              <a:t>did the shift occur in EDM from making software responsive to student behavior to influence ITS to predictive of student behavior that occurs outside of the closed system in which the EDM data is being collected?</a:t>
            </a:r>
          </a:p>
          <a:p>
            <a:pPr marL="0" indent="0">
              <a:buNone/>
            </a:pPr>
            <a:endParaRPr lang="en-US" dirty="0"/>
          </a:p>
          <a:p>
            <a:r>
              <a:rPr lang="en-US" dirty="0" smtClean="0"/>
              <a:t>I </a:t>
            </a:r>
            <a:r>
              <a:rPr lang="en-US" dirty="0"/>
              <a:t>can understand the affordance of the 2-state model in knowledge tracing models. However, based on my experience as a teacher and a learner, I think there are more subtleties inherent in seeing knowledge as being just either learned or unlearned. How do we express and capture these subtleties in future EDM models?</a:t>
            </a:r>
          </a:p>
          <a:p>
            <a:pPr marL="0" indent="0">
              <a:buNone/>
            </a:pPr>
            <a:endParaRPr lang="en-US" dirty="0"/>
          </a:p>
        </p:txBody>
      </p:sp>
    </p:spTree>
    <p:extLst>
      <p:ext uri="{BB962C8B-B14F-4D97-AF65-F5344CB8AC3E}">
        <p14:creationId xmlns:p14="http://schemas.microsoft.com/office/powerpoint/2010/main" val="405180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asked in assignments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What </a:t>
            </a:r>
            <a:r>
              <a:rPr lang="en-US" dirty="0"/>
              <a:t>literature in cognitive science and psychology would be helpful to read in understanding what can be measured by EDM algorithms and models?</a:t>
            </a:r>
          </a:p>
          <a:p>
            <a:pPr marL="0" indent="0">
              <a:buNone/>
            </a:pPr>
            <a:endParaRPr lang="en-US" dirty="0"/>
          </a:p>
          <a:p>
            <a:r>
              <a:rPr lang="en-US" dirty="0" smtClean="0"/>
              <a:t>How </a:t>
            </a:r>
            <a:r>
              <a:rPr lang="en-US" dirty="0"/>
              <a:t>does one doing EDM figure out when a model is too sensitive and if there is </a:t>
            </a:r>
            <a:r>
              <a:rPr lang="en-US" dirty="0" err="1"/>
              <a:t>overfitting</a:t>
            </a:r>
            <a:r>
              <a:rPr lang="en-US" dirty="0"/>
              <a:t>? Are there benchmarks to measure data analysis results against to gauge this?</a:t>
            </a:r>
          </a:p>
          <a:p>
            <a:pPr marL="0" indent="0">
              <a:buNone/>
            </a:pPr>
            <a:endParaRPr lang="en-US" dirty="0"/>
          </a:p>
          <a:p>
            <a:endParaRPr lang="en-US" dirty="0"/>
          </a:p>
        </p:txBody>
      </p:sp>
    </p:spTree>
    <p:extLst>
      <p:ext uri="{BB962C8B-B14F-4D97-AF65-F5344CB8AC3E}">
        <p14:creationId xmlns:p14="http://schemas.microsoft.com/office/powerpoint/2010/main" val="31916754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PFA</a:t>
            </a:r>
            <a:endParaRPr lang="en-US" dirty="0"/>
          </a:p>
        </p:txBody>
      </p:sp>
      <p:sp>
        <p:nvSpPr>
          <p:cNvPr id="3" name="Content Placeholder 2"/>
          <p:cNvSpPr>
            <a:spLocks noGrp="1"/>
          </p:cNvSpPr>
          <p:nvPr>
            <p:ph idx="1"/>
          </p:nvPr>
        </p:nvSpPr>
        <p:spPr/>
        <p:txBody>
          <a:bodyPr/>
          <a:lstStyle/>
          <a:p>
            <a:r>
              <a:rPr lang="en-US" dirty="0" smtClean="0"/>
              <a:t>Questions?</a:t>
            </a:r>
            <a:br>
              <a:rPr lang="en-US" dirty="0" smtClean="0"/>
            </a:br>
            <a:endParaRPr lang="en-US" dirty="0" smtClean="0"/>
          </a:p>
          <a:p>
            <a:r>
              <a:rPr lang="en-US" dirty="0" smtClean="0"/>
              <a:t>Comments?</a:t>
            </a:r>
          </a:p>
        </p:txBody>
      </p:sp>
    </p:spTree>
    <p:extLst>
      <p:ext uri="{BB962C8B-B14F-4D97-AF65-F5344CB8AC3E}">
        <p14:creationId xmlns:p14="http://schemas.microsoft.com/office/powerpoint/2010/main" val="6270786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Class</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r>
              <a:rPr lang="en-US" dirty="0" smtClean="0"/>
              <a:t>Wednesday, February 6</a:t>
            </a:r>
          </a:p>
          <a:p>
            <a:endParaRPr lang="en-US" dirty="0" smtClean="0"/>
          </a:p>
          <a:p>
            <a:r>
              <a:rPr lang="en-US" dirty="0" smtClean="0"/>
              <a:t>Diagnostic Metrics</a:t>
            </a:r>
            <a:endParaRPr lang="en-US" dirty="0"/>
          </a:p>
          <a:p>
            <a:endParaRPr lang="en-US" dirty="0" smtClean="0"/>
          </a:p>
          <a:p>
            <a:r>
              <a:rPr lang="en-US" dirty="0"/>
              <a:t>Fogarty, J., Baker, R., Hudson, S. (2005) Case Studies in the use of ROC Curve Analysis for Sensor-Based Estimates in Human Computer Interaction. Proceedings of Graphics Interface (GI 2005), 129-136.</a:t>
            </a:r>
            <a:r>
              <a:rPr lang="en-US"/>
              <a:t> </a:t>
            </a:r>
            <a:endParaRPr lang="en-US" smtClean="0"/>
          </a:p>
          <a:p>
            <a:r>
              <a:rPr lang="en-US" smtClean="0"/>
              <a:t>Russell</a:t>
            </a:r>
            <a:r>
              <a:rPr lang="en-US" dirty="0"/>
              <a:t>, S., </a:t>
            </a:r>
            <a:r>
              <a:rPr lang="en-US" dirty="0" err="1"/>
              <a:t>Norvig</a:t>
            </a:r>
            <a:r>
              <a:rPr lang="en-US" dirty="0"/>
              <a:t>, P. (2010) Artificial Intelligence: A Modern Approach. Ch. 20: Learning Probabilistic Models.</a:t>
            </a:r>
          </a:p>
          <a:p>
            <a:endParaRPr lang="en-US" dirty="0"/>
          </a:p>
        </p:txBody>
      </p:sp>
    </p:spTree>
    <p:extLst>
      <p:ext uri="{BB962C8B-B14F-4D97-AF65-F5344CB8AC3E}">
        <p14:creationId xmlns:p14="http://schemas.microsoft.com/office/powerpoint/2010/main" val="29547423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 #3</a:t>
            </a:r>
            <a:endParaRPr lang="en-US" dirty="0"/>
          </a:p>
        </p:txBody>
      </p:sp>
      <p:sp>
        <p:nvSpPr>
          <p:cNvPr id="3" name="Content Placeholder 2"/>
          <p:cNvSpPr>
            <a:spLocks noGrp="1"/>
          </p:cNvSpPr>
          <p:nvPr>
            <p:ph idx="1"/>
          </p:nvPr>
        </p:nvSpPr>
        <p:spPr/>
        <p:txBody>
          <a:bodyPr>
            <a:normAutofit/>
          </a:bodyPr>
          <a:lstStyle/>
          <a:p>
            <a:r>
              <a:rPr lang="en-US" dirty="0" smtClean="0"/>
              <a:t>I’ve had a request for more support in learning how to use Excel</a:t>
            </a:r>
          </a:p>
          <a:p>
            <a:endParaRPr lang="en-US" dirty="0"/>
          </a:p>
          <a:p>
            <a:r>
              <a:rPr lang="en-US" dirty="0" smtClean="0"/>
              <a:t>If there’s enough interest, I could arrange a special session on this…</a:t>
            </a:r>
          </a:p>
          <a:p>
            <a:pPr lvl="1"/>
            <a:r>
              <a:rPr lang="en-US" dirty="0" smtClean="0"/>
              <a:t>Who would be interested?</a:t>
            </a:r>
          </a:p>
          <a:p>
            <a:pPr lvl="1"/>
            <a:r>
              <a:rPr lang="en-US" dirty="0" smtClean="0"/>
              <a:t>I’ll pass around </a:t>
            </a:r>
            <a:r>
              <a:rPr lang="en-US" smtClean="0"/>
              <a:t>a sign-up sheet</a:t>
            </a:r>
            <a:endParaRPr lang="en-US" dirty="0"/>
          </a:p>
        </p:txBody>
      </p:sp>
    </p:spTree>
    <p:extLst>
      <p:ext uri="{BB962C8B-B14F-4D97-AF65-F5344CB8AC3E}">
        <p14:creationId xmlns:p14="http://schemas.microsoft.com/office/powerpoint/2010/main" val="690646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 </a:t>
            </a:r>
            <a:r>
              <a:rPr lang="en-US" dirty="0" smtClean="0"/>
              <a:t>#4</a:t>
            </a:r>
            <a:endParaRPr lang="en-US" dirty="0"/>
          </a:p>
        </p:txBody>
      </p:sp>
      <p:sp>
        <p:nvSpPr>
          <p:cNvPr id="3" name="Content Placeholder 2"/>
          <p:cNvSpPr>
            <a:spLocks noGrp="1"/>
          </p:cNvSpPr>
          <p:nvPr>
            <p:ph idx="1"/>
          </p:nvPr>
        </p:nvSpPr>
        <p:spPr/>
        <p:txBody>
          <a:bodyPr>
            <a:normAutofit/>
          </a:bodyPr>
          <a:lstStyle/>
          <a:p>
            <a:r>
              <a:rPr lang="en-US" dirty="0" smtClean="0"/>
              <a:t>Don’t worry about learning how to compile and run Java</a:t>
            </a:r>
          </a:p>
          <a:p>
            <a:endParaRPr lang="en-US" dirty="0"/>
          </a:p>
          <a:p>
            <a:r>
              <a:rPr lang="en-US" dirty="0" smtClean="0"/>
              <a:t>It’s not necessary all that much during the semester…</a:t>
            </a:r>
            <a:endParaRPr lang="en-US" dirty="0"/>
          </a:p>
        </p:txBody>
      </p:sp>
    </p:spTree>
    <p:extLst>
      <p:ext uri="{BB962C8B-B14F-4D97-AF65-F5344CB8AC3E}">
        <p14:creationId xmlns:p14="http://schemas.microsoft.com/office/powerpoint/2010/main" val="3997537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Class</a:t>
            </a:r>
            <a:endParaRPr lang="en-US" dirty="0"/>
          </a:p>
        </p:txBody>
      </p:sp>
      <p:sp>
        <p:nvSpPr>
          <p:cNvPr id="3" name="Content Placeholder 2"/>
          <p:cNvSpPr>
            <a:spLocks noGrp="1"/>
          </p:cNvSpPr>
          <p:nvPr>
            <p:ph idx="1"/>
          </p:nvPr>
        </p:nvSpPr>
        <p:spPr/>
        <p:txBody>
          <a:bodyPr/>
          <a:lstStyle/>
          <a:p>
            <a:r>
              <a:rPr lang="en-US" dirty="0" smtClean="0">
                <a:solidFill>
                  <a:srgbClr val="FF0000"/>
                </a:solidFill>
              </a:rPr>
              <a:t>Performance Factors Analysis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goal of PFA?</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21086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goal of PFA?</a:t>
            </a:r>
            <a:endParaRPr lang="en-US" dirty="0"/>
          </a:p>
        </p:txBody>
      </p:sp>
      <p:sp>
        <p:nvSpPr>
          <p:cNvPr id="3" name="Content Placeholder 2"/>
          <p:cNvSpPr>
            <a:spLocks noGrp="1"/>
          </p:cNvSpPr>
          <p:nvPr>
            <p:ph idx="1"/>
          </p:nvPr>
        </p:nvSpPr>
        <p:spPr/>
        <p:txBody>
          <a:bodyPr>
            <a:normAutofit lnSpcReduction="10000"/>
          </a:bodyPr>
          <a:lstStyle/>
          <a:p>
            <a:r>
              <a:rPr lang="en-US" dirty="0" smtClean="0"/>
              <a:t>Measuring how much latent skill a student has, while they are learning</a:t>
            </a:r>
          </a:p>
          <a:p>
            <a:pPr lvl="1"/>
            <a:r>
              <a:rPr lang="en-US" dirty="0" smtClean="0"/>
              <a:t>Expressed in terms of probability of correctness, the next time the skill is encountered</a:t>
            </a:r>
          </a:p>
          <a:p>
            <a:pPr lvl="1"/>
            <a:r>
              <a:rPr lang="en-US" dirty="0" smtClean="0"/>
              <a:t>No direct expression of the amount of latent skill, except this probability of correctness</a:t>
            </a:r>
          </a:p>
          <a:p>
            <a:endParaRPr lang="en-US" dirty="0"/>
          </a:p>
          <a:p>
            <a:r>
              <a:rPr lang="en-US" dirty="0" smtClean="0"/>
              <a:t>How likely is Bob to be able to perform correctly, the next time he sees skill 7?</a:t>
            </a:r>
          </a:p>
        </p:txBody>
      </p:sp>
    </p:spTree>
    <p:extLst>
      <p:ext uri="{BB962C8B-B14F-4D97-AF65-F5344CB8AC3E}">
        <p14:creationId xmlns:p14="http://schemas.microsoft.com/office/powerpoint/2010/main" val="4288187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4296</TotalTime>
  <Words>1317</Words>
  <Application>Microsoft Office PowerPoint</Application>
  <PresentationFormat>On-screen Show (4:3)</PresentationFormat>
  <Paragraphs>229</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Special Topics in Educational Data Mining</vt:lpstr>
      <vt:lpstr>Announcement</vt:lpstr>
      <vt:lpstr>Announcement #2</vt:lpstr>
      <vt:lpstr>Announcement #3</vt:lpstr>
      <vt:lpstr>Announcement #3</vt:lpstr>
      <vt:lpstr>Announcement #4</vt:lpstr>
      <vt:lpstr>Today’s Class</vt:lpstr>
      <vt:lpstr>What is the key goal of PFA?</vt:lpstr>
      <vt:lpstr>What is the key goal of PFA?</vt:lpstr>
      <vt:lpstr>What is the typical use of PFA?</vt:lpstr>
      <vt:lpstr>How does PFA differ from BKT?</vt:lpstr>
      <vt:lpstr>How does PFA differ from BKT?</vt:lpstr>
      <vt:lpstr>Key assumptions</vt:lpstr>
      <vt:lpstr>Note</vt:lpstr>
      <vt:lpstr>Note</vt:lpstr>
      <vt:lpstr>Note</vt:lpstr>
      <vt:lpstr>Simple PFA</vt:lpstr>
      <vt:lpstr>Simple PFA</vt:lpstr>
      <vt:lpstr>Simple PFA</vt:lpstr>
      <vt:lpstr>Simple PFA</vt:lpstr>
      <vt:lpstr>Simple PFA</vt:lpstr>
      <vt:lpstr>Simple PFA</vt:lpstr>
      <vt:lpstr>Simple PFA</vt:lpstr>
      <vt:lpstr>Simple PFA</vt:lpstr>
      <vt:lpstr>Simple PFA</vt:lpstr>
      <vt:lpstr>Simple PFA</vt:lpstr>
      <vt:lpstr>Simple PFA</vt:lpstr>
      <vt:lpstr>Simple PFA</vt:lpstr>
      <vt:lpstr>Simple PFA</vt:lpstr>
      <vt:lpstr>b Parameters</vt:lpstr>
      <vt:lpstr>b Parameters</vt:lpstr>
      <vt:lpstr>Homework Solutions</vt:lpstr>
      <vt:lpstr>High-level comments</vt:lpstr>
      <vt:lpstr>Cameron White</vt:lpstr>
      <vt:lpstr>Madeline Weiss</vt:lpstr>
      <vt:lpstr>Let’s fit a Simple PFA model to this data</vt:lpstr>
      <vt:lpstr>Let’s fit the other 3 PFA variants to this data</vt:lpstr>
      <vt:lpstr>Notes</vt:lpstr>
      <vt:lpstr>PFA .vs. BKT</vt:lpstr>
      <vt:lpstr>Final Thoughts</vt:lpstr>
      <vt:lpstr>Questions asked in assignments</vt:lpstr>
      <vt:lpstr>Questions asked in assignments</vt:lpstr>
      <vt:lpstr>PFA</vt:lpstr>
      <vt:lpstr>Next Class</vt:lpstr>
      <vt:lpstr>The End</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CIS</cp:lastModifiedBy>
  <cp:revision>438</cp:revision>
  <dcterms:created xsi:type="dcterms:W3CDTF">2010-01-07T20:34:12Z</dcterms:created>
  <dcterms:modified xsi:type="dcterms:W3CDTF">2013-02-04T16:37:16Z</dcterms:modified>
</cp:coreProperties>
</file>