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257" r:id="rId3"/>
    <p:sldId id="573" r:id="rId4"/>
    <p:sldId id="575" r:id="rId5"/>
    <p:sldId id="574" r:id="rId6"/>
    <p:sldId id="485" r:id="rId7"/>
    <p:sldId id="488" r:id="rId8"/>
    <p:sldId id="560" r:id="rId9"/>
    <p:sldId id="489" r:id="rId10"/>
    <p:sldId id="490" r:id="rId11"/>
    <p:sldId id="491" r:id="rId12"/>
    <p:sldId id="576" r:id="rId13"/>
    <p:sldId id="577" r:id="rId14"/>
    <p:sldId id="578" r:id="rId15"/>
    <p:sldId id="579" r:id="rId16"/>
    <p:sldId id="580" r:id="rId17"/>
    <p:sldId id="581" r:id="rId18"/>
    <p:sldId id="582" r:id="rId19"/>
    <p:sldId id="584" r:id="rId20"/>
    <p:sldId id="610" r:id="rId21"/>
    <p:sldId id="611" r:id="rId22"/>
    <p:sldId id="612" r:id="rId23"/>
    <p:sldId id="618" r:id="rId24"/>
    <p:sldId id="614" r:id="rId25"/>
    <p:sldId id="613" r:id="rId26"/>
    <p:sldId id="615" r:id="rId27"/>
    <p:sldId id="616" r:id="rId28"/>
    <p:sldId id="583" r:id="rId29"/>
    <p:sldId id="605" r:id="rId30"/>
    <p:sldId id="617" r:id="rId31"/>
    <p:sldId id="619" r:id="rId32"/>
    <p:sldId id="620" r:id="rId33"/>
    <p:sldId id="621" r:id="rId34"/>
    <p:sldId id="622" r:id="rId35"/>
    <p:sldId id="623" r:id="rId36"/>
    <p:sldId id="624" r:id="rId37"/>
    <p:sldId id="625" r:id="rId38"/>
    <p:sldId id="626" r:id="rId39"/>
    <p:sldId id="627" r:id="rId40"/>
    <p:sldId id="585" r:id="rId41"/>
    <p:sldId id="602" r:id="rId42"/>
    <p:sldId id="603" r:id="rId43"/>
    <p:sldId id="567" r:id="rId44"/>
    <p:sldId id="604" r:id="rId45"/>
    <p:sldId id="606" r:id="rId46"/>
    <p:sldId id="607" r:id="rId47"/>
    <p:sldId id="608" r:id="rId48"/>
    <p:sldId id="609" r:id="rId49"/>
    <p:sldId id="586" r:id="rId50"/>
    <p:sldId id="628" r:id="rId51"/>
    <p:sldId id="629" r:id="rId52"/>
    <p:sldId id="631" r:id="rId53"/>
    <p:sldId id="635" r:id="rId54"/>
    <p:sldId id="636" r:id="rId55"/>
    <p:sldId id="633" r:id="rId56"/>
    <p:sldId id="634" r:id="rId57"/>
    <p:sldId id="587" r:id="rId58"/>
    <p:sldId id="637" r:id="rId59"/>
    <p:sldId id="638" r:id="rId60"/>
    <p:sldId id="639" r:id="rId61"/>
    <p:sldId id="640" r:id="rId62"/>
    <p:sldId id="503" r:id="rId63"/>
    <p:sldId id="630" r:id="rId64"/>
    <p:sldId id="642" r:id="rId65"/>
    <p:sldId id="590" r:id="rId66"/>
    <p:sldId id="591" r:id="rId67"/>
    <p:sldId id="595" r:id="rId68"/>
    <p:sldId id="641" r:id="rId69"/>
    <p:sldId id="592" r:id="rId70"/>
    <p:sldId id="593" r:id="rId71"/>
    <p:sldId id="596" r:id="rId72"/>
    <p:sldId id="597" r:id="rId73"/>
    <p:sldId id="598" r:id="rId74"/>
    <p:sldId id="599" r:id="rId75"/>
    <p:sldId id="600" r:id="rId76"/>
    <p:sldId id="601" r:id="rId77"/>
    <p:sldId id="412" r:id="rId78"/>
    <p:sldId id="644" r:id="rId79"/>
    <p:sldId id="643" r:id="rId80"/>
    <p:sldId id="301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9FFECA-3C7F-4E8C-8D95-96E8B56AB6DA}">
          <p14:sldIdLst>
            <p14:sldId id="256"/>
            <p14:sldId id="257"/>
            <p14:sldId id="573"/>
            <p14:sldId id="575"/>
            <p14:sldId id="574"/>
            <p14:sldId id="485"/>
            <p14:sldId id="488"/>
            <p14:sldId id="560"/>
            <p14:sldId id="489"/>
            <p14:sldId id="490"/>
            <p14:sldId id="491"/>
            <p14:sldId id="576"/>
            <p14:sldId id="577"/>
            <p14:sldId id="578"/>
            <p14:sldId id="579"/>
            <p14:sldId id="580"/>
            <p14:sldId id="581"/>
            <p14:sldId id="582"/>
            <p14:sldId id="584"/>
            <p14:sldId id="610"/>
            <p14:sldId id="611"/>
            <p14:sldId id="612"/>
            <p14:sldId id="618"/>
            <p14:sldId id="614"/>
            <p14:sldId id="613"/>
            <p14:sldId id="615"/>
            <p14:sldId id="616"/>
            <p14:sldId id="583"/>
            <p14:sldId id="605"/>
            <p14:sldId id="617"/>
            <p14:sldId id="619"/>
            <p14:sldId id="620"/>
            <p14:sldId id="621"/>
            <p14:sldId id="622"/>
            <p14:sldId id="623"/>
            <p14:sldId id="624"/>
            <p14:sldId id="625"/>
            <p14:sldId id="626"/>
            <p14:sldId id="627"/>
            <p14:sldId id="585"/>
            <p14:sldId id="602"/>
            <p14:sldId id="603"/>
            <p14:sldId id="567"/>
            <p14:sldId id="604"/>
            <p14:sldId id="606"/>
            <p14:sldId id="607"/>
            <p14:sldId id="608"/>
            <p14:sldId id="609"/>
            <p14:sldId id="586"/>
            <p14:sldId id="628"/>
            <p14:sldId id="629"/>
            <p14:sldId id="631"/>
            <p14:sldId id="635"/>
            <p14:sldId id="636"/>
            <p14:sldId id="633"/>
            <p14:sldId id="634"/>
            <p14:sldId id="587"/>
            <p14:sldId id="637"/>
            <p14:sldId id="638"/>
            <p14:sldId id="639"/>
            <p14:sldId id="640"/>
            <p14:sldId id="503"/>
            <p14:sldId id="630"/>
            <p14:sldId id="642"/>
            <p14:sldId id="590"/>
            <p14:sldId id="591"/>
            <p14:sldId id="595"/>
            <p14:sldId id="641"/>
            <p14:sldId id="592"/>
            <p14:sldId id="593"/>
            <p14:sldId id="596"/>
            <p14:sldId id="597"/>
            <p14:sldId id="598"/>
            <p14:sldId id="599"/>
            <p14:sldId id="600"/>
            <p14:sldId id="601"/>
            <p14:sldId id="412"/>
            <p14:sldId id="644"/>
            <p14:sldId id="643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 varScale="1">
        <p:scale>
          <a:sx n="65" d="100"/>
          <a:sy n="65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p(m)</c:v>
                </c:pt>
              </c:strCache>
            </c:strRef>
          </c:tx>
          <c:xVal>
            <c:numRef>
              <c:f>Sheet2!$A$2:$A$62</c:f>
              <c:numCache>
                <c:formatCode>General</c:formatCode>
                <c:ptCount val="61"/>
                <c:pt idx="0">
                  <c:v>-3</c:v>
                </c:pt>
                <c:pt idx="1">
                  <c:v>-2.9</c:v>
                </c:pt>
                <c:pt idx="2">
                  <c:v>-2.8</c:v>
                </c:pt>
                <c:pt idx="3">
                  <c:v>-2.6999999999999997</c:v>
                </c:pt>
                <c:pt idx="4">
                  <c:v>-2.5999999999999996</c:v>
                </c:pt>
                <c:pt idx="5">
                  <c:v>-2.4999999999999996</c:v>
                </c:pt>
                <c:pt idx="6">
                  <c:v>-2.3999999999999995</c:v>
                </c:pt>
                <c:pt idx="7">
                  <c:v>-2.2999999999999994</c:v>
                </c:pt>
                <c:pt idx="8">
                  <c:v>-2.1999999999999993</c:v>
                </c:pt>
                <c:pt idx="9">
                  <c:v>-2.0999999999999992</c:v>
                </c:pt>
                <c:pt idx="10">
                  <c:v>-1.9999999999999991</c:v>
                </c:pt>
                <c:pt idx="11">
                  <c:v>-1.899999999999999</c:v>
                </c:pt>
                <c:pt idx="12">
                  <c:v>-1.7999999999999989</c:v>
                </c:pt>
                <c:pt idx="13">
                  <c:v>-1.6999999999999988</c:v>
                </c:pt>
                <c:pt idx="14">
                  <c:v>-1.5999999999999988</c:v>
                </c:pt>
                <c:pt idx="15">
                  <c:v>-1.4999999999999987</c:v>
                </c:pt>
                <c:pt idx="16">
                  <c:v>-1.3999999999999986</c:v>
                </c:pt>
                <c:pt idx="17">
                  <c:v>-1.2999999999999985</c:v>
                </c:pt>
                <c:pt idx="18">
                  <c:v>-1.1999999999999984</c:v>
                </c:pt>
                <c:pt idx="19">
                  <c:v>-1.0999999999999983</c:v>
                </c:pt>
                <c:pt idx="20">
                  <c:v>-0.99999999999999833</c:v>
                </c:pt>
                <c:pt idx="21">
                  <c:v>-0.89999999999999836</c:v>
                </c:pt>
                <c:pt idx="22">
                  <c:v>-0.79999999999999838</c:v>
                </c:pt>
                <c:pt idx="23">
                  <c:v>-0.6999999999999984</c:v>
                </c:pt>
                <c:pt idx="24">
                  <c:v>-0.59999999999999842</c:v>
                </c:pt>
                <c:pt idx="25">
                  <c:v>-0.49999999999999845</c:v>
                </c:pt>
                <c:pt idx="26">
                  <c:v>-0.39999999999999847</c:v>
                </c:pt>
                <c:pt idx="27">
                  <c:v>-0.29999999999999849</c:v>
                </c:pt>
                <c:pt idx="28">
                  <c:v>-0.19999999999999848</c:v>
                </c:pt>
                <c:pt idx="29">
                  <c:v>-9.9999999999998479E-2</c:v>
                </c:pt>
                <c:pt idx="30">
                  <c:v>0</c:v>
                </c:pt>
                <c:pt idx="31">
                  <c:v>0.1</c:v>
                </c:pt>
                <c:pt idx="32">
                  <c:v>0.2</c:v>
                </c:pt>
                <c:pt idx="33">
                  <c:v>0.30000000000000004</c:v>
                </c:pt>
                <c:pt idx="34">
                  <c:v>0.4</c:v>
                </c:pt>
                <c:pt idx="35">
                  <c:v>0.5</c:v>
                </c:pt>
                <c:pt idx="36">
                  <c:v>0.6</c:v>
                </c:pt>
                <c:pt idx="37">
                  <c:v>0.7</c:v>
                </c:pt>
                <c:pt idx="38">
                  <c:v>0.79999999999999993</c:v>
                </c:pt>
                <c:pt idx="39">
                  <c:v>0.89999999999999991</c:v>
                </c:pt>
                <c:pt idx="40">
                  <c:v>0.99999999999999989</c:v>
                </c:pt>
                <c:pt idx="41">
                  <c:v>1.0999999999999999</c:v>
                </c:pt>
                <c:pt idx="42">
                  <c:v>1.2</c:v>
                </c:pt>
                <c:pt idx="43">
                  <c:v>1.3</c:v>
                </c:pt>
                <c:pt idx="44">
                  <c:v>1.4000000000000001</c:v>
                </c:pt>
                <c:pt idx="45">
                  <c:v>1.5000000000000002</c:v>
                </c:pt>
                <c:pt idx="46">
                  <c:v>1.6000000000000003</c:v>
                </c:pt>
                <c:pt idx="47">
                  <c:v>1.7000000000000004</c:v>
                </c:pt>
                <c:pt idx="48">
                  <c:v>1.8000000000000005</c:v>
                </c:pt>
                <c:pt idx="49">
                  <c:v>1.9000000000000006</c:v>
                </c:pt>
                <c:pt idx="50">
                  <c:v>2.0000000000000004</c:v>
                </c:pt>
                <c:pt idx="51">
                  <c:v>2.1000000000000005</c:v>
                </c:pt>
                <c:pt idx="52">
                  <c:v>2.2000000000000006</c:v>
                </c:pt>
                <c:pt idx="53">
                  <c:v>2.3000000000000007</c:v>
                </c:pt>
                <c:pt idx="54">
                  <c:v>2.4000000000000008</c:v>
                </c:pt>
                <c:pt idx="55">
                  <c:v>2.5000000000000009</c:v>
                </c:pt>
                <c:pt idx="56">
                  <c:v>2.600000000000001</c:v>
                </c:pt>
                <c:pt idx="57">
                  <c:v>2.7000000000000011</c:v>
                </c:pt>
                <c:pt idx="58">
                  <c:v>2.8000000000000012</c:v>
                </c:pt>
                <c:pt idx="59">
                  <c:v>2.9000000000000012</c:v>
                </c:pt>
                <c:pt idx="60">
                  <c:v>3.0000000000000013</c:v>
                </c:pt>
              </c:numCache>
            </c:numRef>
          </c:xVal>
          <c:yVal>
            <c:numRef>
              <c:f>Sheet2!$B$2:$B$62</c:f>
              <c:numCache>
                <c:formatCode>General</c:formatCode>
                <c:ptCount val="61"/>
                <c:pt idx="0">
                  <c:v>4.7425873177566781E-2</c:v>
                </c:pt>
                <c:pt idx="1">
                  <c:v>5.2153563078417738E-2</c:v>
                </c:pt>
                <c:pt idx="2">
                  <c:v>5.7324175898868755E-2</c:v>
                </c:pt>
                <c:pt idx="3">
                  <c:v>6.2973356056996513E-2</c:v>
                </c:pt>
                <c:pt idx="4">
                  <c:v>6.9138420343346843E-2</c:v>
                </c:pt>
                <c:pt idx="5">
                  <c:v>7.5858180021243587E-2</c:v>
                </c:pt>
                <c:pt idx="6">
                  <c:v>8.3172696493922407E-2</c:v>
                </c:pt>
                <c:pt idx="7">
                  <c:v>9.1122961014856188E-2</c:v>
                </c:pt>
                <c:pt idx="8">
                  <c:v>9.9750489119685204E-2</c:v>
                </c:pt>
                <c:pt idx="9">
                  <c:v>0.10909682119561302</c:v>
                </c:pt>
                <c:pt idx="10">
                  <c:v>0.11920292202211766</c:v>
                </c:pt>
                <c:pt idx="11">
                  <c:v>0.13010847436299797</c:v>
                </c:pt>
                <c:pt idx="12">
                  <c:v>0.14185106490048793</c:v>
                </c:pt>
                <c:pt idx="13">
                  <c:v>0.15446526508353484</c:v>
                </c:pt>
                <c:pt idx="14">
                  <c:v>0.16798161486607568</c:v>
                </c:pt>
                <c:pt idx="15">
                  <c:v>0.18242552380635652</c:v>
                </c:pt>
                <c:pt idx="16">
                  <c:v>0.19781611144141847</c:v>
                </c:pt>
                <c:pt idx="17">
                  <c:v>0.21416501695744161</c:v>
                </c:pt>
                <c:pt idx="18">
                  <c:v>0.23147521650098266</c:v>
                </c:pt>
                <c:pt idx="19">
                  <c:v>0.24973989440488267</c:v>
                </c:pt>
                <c:pt idx="20">
                  <c:v>0.26894142136999544</c:v>
                </c:pt>
                <c:pt idx="21">
                  <c:v>0.28905049737499638</c:v>
                </c:pt>
                <c:pt idx="22">
                  <c:v>0.31002551887238794</c:v>
                </c:pt>
                <c:pt idx="23">
                  <c:v>0.33181222783183423</c:v>
                </c:pt>
                <c:pt idx="24">
                  <c:v>0.35434369377420494</c:v>
                </c:pt>
                <c:pt idx="25">
                  <c:v>0.3775406687981458</c:v>
                </c:pt>
                <c:pt idx="26">
                  <c:v>0.40131233988754833</c:v>
                </c:pt>
                <c:pt idx="27">
                  <c:v>0.42555748318834141</c:v>
                </c:pt>
                <c:pt idx="28">
                  <c:v>0.45016600268752249</c:v>
                </c:pt>
                <c:pt idx="29">
                  <c:v>0.47502081252106038</c:v>
                </c:pt>
                <c:pt idx="30">
                  <c:v>0.5</c:v>
                </c:pt>
                <c:pt idx="31">
                  <c:v>0.52497918747894001</c:v>
                </c:pt>
                <c:pt idx="32">
                  <c:v>0.54983399731247795</c:v>
                </c:pt>
                <c:pt idx="33">
                  <c:v>0.57444251681165903</c:v>
                </c:pt>
                <c:pt idx="34">
                  <c:v>0.598687660112452</c:v>
                </c:pt>
                <c:pt idx="35">
                  <c:v>0.62245933120185459</c:v>
                </c:pt>
                <c:pt idx="36">
                  <c:v>0.6456563062257954</c:v>
                </c:pt>
                <c:pt idx="37">
                  <c:v>0.66818777216816616</c:v>
                </c:pt>
                <c:pt idx="38">
                  <c:v>0.6899744811276125</c:v>
                </c:pt>
                <c:pt idx="39">
                  <c:v>0.71094950262500389</c:v>
                </c:pt>
                <c:pt idx="40">
                  <c:v>0.7310585786300049</c:v>
                </c:pt>
                <c:pt idx="41">
                  <c:v>0.75026010559511769</c:v>
                </c:pt>
                <c:pt idx="42">
                  <c:v>0.76852478349901754</c:v>
                </c:pt>
                <c:pt idx="43">
                  <c:v>0.78583498304255861</c:v>
                </c:pt>
                <c:pt idx="44">
                  <c:v>0.8021838885585818</c:v>
                </c:pt>
                <c:pt idx="45">
                  <c:v>0.81757447619364365</c:v>
                </c:pt>
                <c:pt idx="46">
                  <c:v>0.83201838513392457</c:v>
                </c:pt>
                <c:pt idx="47">
                  <c:v>0.84553473491646547</c:v>
                </c:pt>
                <c:pt idx="48">
                  <c:v>0.85814893509951229</c:v>
                </c:pt>
                <c:pt idx="49">
                  <c:v>0.86989152563700234</c:v>
                </c:pt>
                <c:pt idx="50">
                  <c:v>0.88079707797788254</c:v>
                </c:pt>
                <c:pt idx="51">
                  <c:v>0.89090317880438707</c:v>
                </c:pt>
                <c:pt idx="52">
                  <c:v>0.9002495108803148</c:v>
                </c:pt>
                <c:pt idx="53">
                  <c:v>0.90887703898514394</c:v>
                </c:pt>
                <c:pt idx="54">
                  <c:v>0.91682730350607766</c:v>
                </c:pt>
                <c:pt idx="55">
                  <c:v>0.92414181997875655</c:v>
                </c:pt>
                <c:pt idx="56">
                  <c:v>0.93086157965665328</c:v>
                </c:pt>
                <c:pt idx="57">
                  <c:v>0.9370266439430035</c:v>
                </c:pt>
                <c:pt idx="58">
                  <c:v>0.94267582410113127</c:v>
                </c:pt>
                <c:pt idx="59">
                  <c:v>0.94784643692158232</c:v>
                </c:pt>
                <c:pt idx="60">
                  <c:v>0.95257412682243336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441280"/>
        <c:axId val="39711104"/>
      </c:scatterChart>
      <c:valAx>
        <c:axId val="3544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711104"/>
        <c:crosses val="autoZero"/>
        <c:crossBetween val="midCat"/>
      </c:valAx>
      <c:valAx>
        <c:axId val="39711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4412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Sheet1!$A$1:$A$11</c:f>
              <c:numCache>
                <c:formatCode>General</c:formatCode>
                <c:ptCount val="11"/>
                <c:pt idx="0">
                  <c:v>2</c:v>
                </c:pt>
                <c:pt idx="1">
                  <c:v>5</c:v>
                </c:pt>
                <c:pt idx="2">
                  <c:v>8</c:v>
                </c:pt>
                <c:pt idx="3">
                  <c:v>14</c:v>
                </c:pt>
                <c:pt idx="4">
                  <c:v>18</c:v>
                </c:pt>
                <c:pt idx="5">
                  <c:v>16</c:v>
                </c:pt>
                <c:pt idx="6">
                  <c:v>13</c:v>
                </c:pt>
                <c:pt idx="7">
                  <c:v>8</c:v>
                </c:pt>
                <c:pt idx="8">
                  <c:v>6</c:v>
                </c:pt>
                <c:pt idx="9">
                  <c:v>4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389568"/>
        <c:axId val="51391104"/>
      </c:barChart>
      <c:catAx>
        <c:axId val="51389568"/>
        <c:scaling>
          <c:orientation val="minMax"/>
        </c:scaling>
        <c:delete val="0"/>
        <c:axPos val="b"/>
        <c:majorTickMark val="out"/>
        <c:minorTickMark val="none"/>
        <c:tickLblPos val="nextTo"/>
        <c:crossAx val="51391104"/>
        <c:crosses val="autoZero"/>
        <c:auto val="1"/>
        <c:lblAlgn val="ctr"/>
        <c:lblOffset val="100"/>
        <c:noMultiLvlLbl val="0"/>
      </c:catAx>
      <c:valAx>
        <c:axId val="51391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389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Sheet1!$C$1:$C$11</c:f>
              <c:numCache>
                <c:formatCode>General</c:formatCode>
                <c:ptCount val="11"/>
                <c:pt idx="0">
                  <c:v>9</c:v>
                </c:pt>
                <c:pt idx="1">
                  <c:v>12</c:v>
                </c:pt>
                <c:pt idx="2">
                  <c:v>14</c:v>
                </c:pt>
                <c:pt idx="3">
                  <c:v>8</c:v>
                </c:pt>
                <c:pt idx="4">
                  <c:v>5</c:v>
                </c:pt>
                <c:pt idx="5">
                  <c:v>4</c:v>
                </c:pt>
                <c:pt idx="6">
                  <c:v>8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097472"/>
        <c:axId val="147256448"/>
      </c:barChart>
      <c:catAx>
        <c:axId val="145097472"/>
        <c:scaling>
          <c:orientation val="minMax"/>
        </c:scaling>
        <c:delete val="0"/>
        <c:axPos val="b"/>
        <c:majorTickMark val="out"/>
        <c:minorTickMark val="none"/>
        <c:tickLblPos val="nextTo"/>
        <c:crossAx val="147256448"/>
        <c:crosses val="autoZero"/>
        <c:auto val="1"/>
        <c:lblAlgn val="ctr"/>
        <c:lblOffset val="100"/>
        <c:noMultiLvlLbl val="0"/>
      </c:catAx>
      <c:valAx>
        <c:axId val="147256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097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in </a:t>
            </a:r>
            <a:br>
              <a:rPr lang="en-US" dirty="0" smtClean="0"/>
            </a:br>
            <a:r>
              <a:rPr lang="en-US" dirty="0" smtClean="0"/>
              <a:t>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HUDK5199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Spring term, </a:t>
            </a:r>
            <a:r>
              <a:rPr lang="en-US" dirty="0" smtClean="0"/>
              <a:t>2013</a:t>
            </a:r>
            <a:endParaRPr lang="en-US" dirty="0" smtClean="0"/>
          </a:p>
          <a:p>
            <a:r>
              <a:rPr lang="en-US" dirty="0" smtClean="0"/>
              <a:t>February </a:t>
            </a:r>
            <a:r>
              <a:rPr lang="en-US" dirty="0" smtClean="0"/>
              <a:t>18, 2013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The basic idea of a classifier is to determine which features, in which combination, can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Skill		pknow		time		totalactions	right</a:t>
            </a:r>
          </a:p>
          <a:p>
            <a:r>
              <a:rPr lang="en-US">
                <a:latin typeface="Calibri" pitchFamily="34" charset="0"/>
              </a:rPr>
              <a:t>ENTERINGGIVEN	0.704		9		1		WRONG</a:t>
            </a:r>
          </a:p>
          <a:p>
            <a:r>
              <a:rPr lang="en-US">
                <a:latin typeface="Calibri" pitchFamily="34" charset="0"/>
              </a:rPr>
              <a:t>ENTERINGGIVEN	0.502		10		2		RIGHT	</a:t>
            </a:r>
          </a:p>
          <a:p>
            <a:r>
              <a:rPr lang="en-US">
                <a:latin typeface="Calibri" pitchFamily="34" charset="0"/>
              </a:rPr>
              <a:t>USEDIFFNUM	0.049		6		1		WRONG	</a:t>
            </a:r>
          </a:p>
          <a:p>
            <a:r>
              <a:rPr lang="en-US">
                <a:latin typeface="Calibri" pitchFamily="34" charset="0"/>
              </a:rPr>
              <a:t>ENTERINGGIVEN	0.967		7		3		RIGHT	</a:t>
            </a:r>
          </a:p>
          <a:p>
            <a:r>
              <a:rPr lang="en-US">
                <a:latin typeface="Calibri" pitchFamily="34" charset="0"/>
              </a:rPr>
              <a:t>REMOVECOEFF	0.792		16		1		WRONG	</a:t>
            </a:r>
          </a:p>
          <a:p>
            <a:r>
              <a:rPr lang="en-US">
                <a:latin typeface="Calibri" pitchFamily="34" charset="0"/>
              </a:rPr>
              <a:t>REMOVECOEFF	0.792		13		2		RIGHT	</a:t>
            </a:r>
          </a:p>
          <a:p>
            <a:r>
              <a:rPr lang="en-US">
                <a:latin typeface="Calibri" pitchFamily="34" charset="0"/>
              </a:rPr>
              <a:t>USEDIFFNUM	0.073		5		2		RIGHT	</a:t>
            </a:r>
          </a:p>
          <a:p>
            <a:r>
              <a:rPr lang="en-US">
                <a:latin typeface="Calibri" pitchFamily="34" charset="0"/>
              </a:rPr>
              <a:t>….	</a:t>
            </a:r>
          </a:p>
          <a:p>
            <a:r>
              <a:rPr lang="en-US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163104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Of course, usually there are more than 4 features</a:t>
            </a:r>
          </a:p>
          <a:p>
            <a:pPr eaLnBrk="1" hangingPunct="1"/>
            <a:r>
              <a:rPr lang="en-US" dirty="0" smtClean="0"/>
              <a:t>And more than 7 actions/data points</a:t>
            </a:r>
          </a:p>
          <a:p>
            <a:pPr eaLnBrk="1" hangingPunct="1"/>
            <a:endParaRPr lang="en-US" dirty="0" smtClean="0"/>
          </a:p>
          <a:p>
            <a:r>
              <a:rPr lang="en-US" dirty="0" smtClean="0"/>
              <a:t>These days, 800,000 student actions, and 26 features, would be a medium-sized data set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9325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literally hundreds of classification algorithms that have been proposed/published/tried out</a:t>
            </a:r>
          </a:p>
          <a:p>
            <a:endParaRPr lang="en-US" dirty="0"/>
          </a:p>
          <a:p>
            <a:r>
              <a:rPr lang="en-US" dirty="0" smtClean="0"/>
              <a:t>A good data mining package will have many implementations</a:t>
            </a:r>
          </a:p>
          <a:p>
            <a:pPr lvl="1"/>
            <a:r>
              <a:rPr lang="en-US" dirty="0" err="1" smtClean="0"/>
              <a:t>RapidMiner</a:t>
            </a:r>
            <a:endParaRPr lang="en-US" dirty="0"/>
          </a:p>
          <a:p>
            <a:pPr lvl="1"/>
            <a:r>
              <a:rPr lang="en-US" dirty="0" smtClean="0"/>
              <a:t>SAS Enterprise Miner</a:t>
            </a:r>
          </a:p>
          <a:p>
            <a:pPr lvl="1"/>
            <a:r>
              <a:rPr lang="en-US" dirty="0" err="1" smtClean="0"/>
              <a:t>Weka</a:t>
            </a:r>
            <a:endParaRPr lang="en-US" dirty="0" smtClean="0"/>
          </a:p>
          <a:p>
            <a:pPr lvl="1"/>
            <a:r>
              <a:rPr lang="en-US" dirty="0" smtClean="0"/>
              <a:t>KEEL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86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Domain-Specificity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algorithms work better for specific domains and problems</a:t>
            </a:r>
          </a:p>
          <a:p>
            <a:endParaRPr lang="en-US" dirty="0"/>
          </a:p>
          <a:p>
            <a:r>
              <a:rPr lang="en-US" dirty="0" smtClean="0"/>
              <a:t>We often have hunches for why that is</a:t>
            </a:r>
          </a:p>
          <a:p>
            <a:endParaRPr lang="en-US" dirty="0"/>
          </a:p>
          <a:p>
            <a:r>
              <a:rPr lang="en-US" dirty="0" smtClean="0"/>
              <a:t>But it’s more in the realm of “lore” than really “engineering”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27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algorithms you probably don’t want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  <a:p>
            <a:pPr lvl="1"/>
            <a:r>
              <a:rPr lang="en-US" dirty="0" smtClean="0"/>
              <a:t>Conducts dimensionality reduction on data space and then fits </a:t>
            </a:r>
            <a:r>
              <a:rPr lang="en-US" dirty="0" err="1" smtClean="0"/>
              <a:t>hyperplane</a:t>
            </a:r>
            <a:r>
              <a:rPr lang="en-US" dirty="0" smtClean="0"/>
              <a:t> which splits classes </a:t>
            </a:r>
          </a:p>
          <a:p>
            <a:pPr lvl="1"/>
            <a:r>
              <a:rPr lang="en-US" dirty="0" smtClean="0"/>
              <a:t>Creates very sophisticated models</a:t>
            </a:r>
          </a:p>
          <a:p>
            <a:pPr lvl="1"/>
            <a:r>
              <a:rPr lang="en-US" dirty="0" smtClean="0"/>
              <a:t>Great for text mining</a:t>
            </a:r>
          </a:p>
          <a:p>
            <a:pPr lvl="1"/>
            <a:r>
              <a:rPr lang="en-US" dirty="0" smtClean="0"/>
              <a:t>Great for sensor data</a:t>
            </a:r>
          </a:p>
          <a:p>
            <a:pPr lvl="1"/>
            <a:r>
              <a:rPr lang="en-US" dirty="0" smtClean="0"/>
              <a:t>Usually pretty lousy for educational log data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3310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algorithms you probably don’t want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Algorithms</a:t>
            </a:r>
          </a:p>
          <a:p>
            <a:pPr lvl="1"/>
            <a:r>
              <a:rPr lang="en-US" dirty="0" smtClean="0"/>
              <a:t>Uses mutation, combination, and natural selection to search space of possible models</a:t>
            </a:r>
          </a:p>
          <a:p>
            <a:pPr lvl="1"/>
            <a:r>
              <a:rPr lang="en-US" dirty="0" smtClean="0"/>
              <a:t>Obtains a different answer every time (usually)</a:t>
            </a:r>
          </a:p>
          <a:p>
            <a:pPr lvl="1"/>
            <a:r>
              <a:rPr lang="en-US" dirty="0" smtClean="0"/>
              <a:t>Seems really awesome</a:t>
            </a:r>
          </a:p>
          <a:p>
            <a:pPr lvl="1"/>
            <a:r>
              <a:rPr lang="en-US" dirty="0" smtClean="0"/>
              <a:t>Usually doesn’t produce the best answer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085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algorithms you probably don’t want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Neural Networks</a:t>
            </a:r>
          </a:p>
          <a:p>
            <a:pPr lvl="1"/>
            <a:r>
              <a:rPr lang="en-US" dirty="0" smtClean="0"/>
              <a:t>Composes extremely complex relationships through combining “</a:t>
            </a:r>
            <a:r>
              <a:rPr lang="en-US" dirty="0" err="1" smtClean="0"/>
              <a:t>perceptrons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Usually over-fits for educational log data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197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Vector Machines and Neural Networks are </a:t>
            </a:r>
            <a:r>
              <a:rPr lang="en-US" b="1" i="1" dirty="0" smtClean="0"/>
              <a:t>great </a:t>
            </a:r>
            <a:r>
              <a:rPr lang="en-US" dirty="0" smtClean="0"/>
              <a:t>for some problems</a:t>
            </a:r>
          </a:p>
          <a:p>
            <a:endParaRPr lang="en-US" dirty="0"/>
          </a:p>
          <a:p>
            <a:r>
              <a:rPr lang="en-US" dirty="0" smtClean="0"/>
              <a:t>I just haven’t seen them be the best solution for educational log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49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algorithms you might find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Regression</a:t>
            </a:r>
          </a:p>
          <a:p>
            <a:r>
              <a:rPr lang="en-US" dirty="0" smtClean="0"/>
              <a:t>Logistic Regression</a:t>
            </a:r>
          </a:p>
          <a:p>
            <a:r>
              <a:rPr lang="en-US" dirty="0" smtClean="0"/>
              <a:t>J48/C4.5 Decision Trees</a:t>
            </a:r>
          </a:p>
          <a:p>
            <a:r>
              <a:rPr lang="en-US" dirty="0" err="1" smtClean="0"/>
              <a:t>JRip</a:t>
            </a:r>
            <a:r>
              <a:rPr lang="en-US" dirty="0" smtClean="0"/>
              <a:t> Decision Rules</a:t>
            </a:r>
          </a:p>
          <a:p>
            <a:r>
              <a:rPr lang="en-GB" dirty="0" smtClean="0"/>
              <a:t>K* Instance-Based Classifier</a:t>
            </a:r>
          </a:p>
          <a:p>
            <a:endParaRPr lang="en-GB" dirty="0"/>
          </a:p>
          <a:p>
            <a:r>
              <a:rPr lang="en-GB" dirty="0" smtClean="0"/>
              <a:t>There are many others!</a:t>
            </a:r>
          </a:p>
        </p:txBody>
      </p:sp>
    </p:spTree>
    <p:extLst>
      <p:ext uri="{BB962C8B-B14F-4D97-AF65-F5344CB8AC3E}">
        <p14:creationId xmlns:p14="http://schemas.microsoft.com/office/powerpoint/2010/main" val="1775388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4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Classification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And then some discussion of features in Excel between end of class and 5pm</a:t>
            </a:r>
          </a:p>
          <a:p>
            <a:pPr lvl="1"/>
            <a:r>
              <a:rPr lang="en-US" dirty="0" smtClean="0"/>
              <a:t>We will start today, and continue in future classes as needed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Already discussed in class</a:t>
            </a:r>
          </a:p>
          <a:p>
            <a:endParaRPr lang="en-US" dirty="0" smtClean="0"/>
          </a:p>
          <a:p>
            <a:r>
              <a:rPr lang="en-US" dirty="0" smtClean="0"/>
              <a:t>Fits logistic function to data to find out the frequency/odds of a specific value of the dependent variable</a:t>
            </a:r>
          </a:p>
          <a:p>
            <a:r>
              <a:rPr lang="en-US" dirty="0" smtClean="0"/>
              <a:t>Given a specific set of values of predictor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230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 = a0 + a1v1 + a2v2 + a3v3 + a4v4…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176" y="2667000"/>
            <a:ext cx="594768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910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769940"/>
              </p:ext>
            </p:extLst>
          </p:nvPr>
        </p:nvGraphicFramePr>
        <p:xfrm>
          <a:off x="381000" y="14478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264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Expectation Maximization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6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Relatively conservative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simple functional form, is a relatively conservative algorithm</a:t>
            </a:r>
          </a:p>
          <a:p>
            <a:pPr lvl="1"/>
            <a:r>
              <a:rPr lang="en-US" dirty="0" smtClean="0"/>
              <a:t>Less tendency to over-fit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62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where changes in value of predictor variables have predictable effects on probability of predictor variable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33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multi-level interactions </a:t>
            </a:r>
            <a:br>
              <a:rPr lang="en-US" dirty="0" smtClean="0"/>
            </a:br>
            <a:r>
              <a:rPr lang="en-US" dirty="0" smtClean="0"/>
              <a:t>are not particularly 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given interaction effects through automated feature distillation</a:t>
            </a:r>
          </a:p>
          <a:p>
            <a:pPr lvl="1"/>
            <a:r>
              <a:rPr lang="en-US" dirty="0" smtClean="0"/>
              <a:t>We’ll look at this later</a:t>
            </a:r>
          </a:p>
          <a:p>
            <a:r>
              <a:rPr lang="en-US" dirty="0" smtClean="0"/>
              <a:t>But is not particularly optimal for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2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RapidMiner</a:t>
            </a:r>
            <a:r>
              <a:rPr lang="en-US" dirty="0" smtClean="0"/>
              <a:t> and </a:t>
            </a:r>
            <a:r>
              <a:rPr lang="en-US" dirty="0" err="1" smtClean="0"/>
              <a:t>Weka</a:t>
            </a:r>
            <a:r>
              <a:rPr lang="en-US" dirty="0" smtClean="0"/>
              <a:t> do not actually choose features for you</a:t>
            </a:r>
          </a:p>
          <a:p>
            <a:endParaRPr lang="en-US" dirty="0"/>
          </a:p>
          <a:p>
            <a:r>
              <a:rPr lang="en-US" dirty="0" smtClean="0"/>
              <a:t>You have to select features by hand</a:t>
            </a:r>
          </a:p>
          <a:p>
            <a:r>
              <a:rPr lang="en-US" dirty="0" smtClean="0"/>
              <a:t>Or in java code that calls </a:t>
            </a:r>
            <a:r>
              <a:rPr lang="en-US" dirty="0" err="1" smtClean="0"/>
              <a:t>RapidMiner</a:t>
            </a:r>
            <a:r>
              <a:rPr lang="en-US" dirty="0" smtClean="0"/>
              <a:t> or </a:t>
            </a:r>
            <a:r>
              <a:rPr lang="en-US" dirty="0" err="1" smtClean="0"/>
              <a:t>Weka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Easy to implement step-wise regression by hand, painful to implement other feature selection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16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28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Regression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5105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Fits a linear </a:t>
            </a:r>
            <a:r>
              <a:rPr lang="en-US" dirty="0" smtClean="0"/>
              <a:t>regression </a:t>
            </a:r>
            <a:r>
              <a:rPr lang="en-US" dirty="0" smtClean="0"/>
              <a:t>fu</a:t>
            </a:r>
            <a:r>
              <a:rPr lang="en-US" dirty="0" smtClean="0"/>
              <a:t>nction</a:t>
            </a:r>
          </a:p>
          <a:p>
            <a:pPr lvl="1"/>
            <a:r>
              <a:rPr lang="en-US" dirty="0" smtClean="0"/>
              <a:t>(discussed </a:t>
            </a:r>
            <a:r>
              <a:rPr lang="en-US" dirty="0" smtClean="0"/>
              <a:t>in detail in a later </a:t>
            </a:r>
            <a:r>
              <a:rPr lang="en-US" dirty="0" smtClean="0"/>
              <a:t>class)</a:t>
            </a:r>
          </a:p>
          <a:p>
            <a:pPr lvl="1"/>
            <a:r>
              <a:rPr lang="en-US" dirty="0" smtClean="0"/>
              <a:t>with an arbitrary </a:t>
            </a:r>
            <a:r>
              <a:rPr lang="en-US" dirty="0" smtClean="0"/>
              <a:t>cut-off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Selects parameters</a:t>
            </a:r>
          </a:p>
          <a:p>
            <a:pPr eaLnBrk="1" hangingPunct="1"/>
            <a:r>
              <a:rPr lang="en-US" dirty="0" smtClean="0"/>
              <a:t>Assigns </a:t>
            </a:r>
            <a:r>
              <a:rPr lang="en-US" dirty="0" smtClean="0"/>
              <a:t>a weight to each </a:t>
            </a:r>
            <a:r>
              <a:rPr lang="en-US" dirty="0" smtClean="0"/>
              <a:t>parameter</a:t>
            </a:r>
          </a:p>
          <a:p>
            <a:pPr eaLnBrk="1" hangingPunct="1"/>
            <a:r>
              <a:rPr lang="en-US" dirty="0" smtClean="0"/>
              <a:t>Computes </a:t>
            </a:r>
            <a:r>
              <a:rPr lang="en-US" dirty="0" smtClean="0"/>
              <a:t>a numerical value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Then all values below 0.5 are treated as 0, and all values &gt;= 0.5 are treated as 1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31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EDM method</a:t>
            </a:r>
            <a:br>
              <a:rPr lang="en-US" dirty="0" smtClean="0"/>
            </a:br>
            <a:r>
              <a:rPr lang="en-US" dirty="0" smtClean="0"/>
              <a:t>(Baker &amp; Siemens, </a:t>
            </a:r>
            <a:r>
              <a:rPr lang="en-US" dirty="0" smtClean="0"/>
              <a:t>under 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Prediction</a:t>
            </a:r>
          </a:p>
          <a:p>
            <a:pPr lvl="1"/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Regression</a:t>
            </a:r>
          </a:p>
          <a:p>
            <a:pPr lvl="1"/>
            <a:r>
              <a:rPr lang="en-US" dirty="0" smtClean="0"/>
              <a:t>Latent Knowledge Estimation</a:t>
            </a:r>
          </a:p>
          <a:p>
            <a:r>
              <a:rPr lang="en-US" dirty="0" smtClean="0"/>
              <a:t>Structure Discovery</a:t>
            </a:r>
          </a:p>
          <a:p>
            <a:pPr lvl="1"/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Factor Analysis</a:t>
            </a:r>
          </a:p>
          <a:p>
            <a:pPr lvl="1"/>
            <a:r>
              <a:rPr lang="en-US" dirty="0" smtClean="0"/>
              <a:t>Domain Structure Discovery</a:t>
            </a:r>
          </a:p>
          <a:p>
            <a:pPr lvl="1"/>
            <a:r>
              <a:rPr lang="en-US" dirty="0" smtClean="0"/>
              <a:t>Network Analysis</a:t>
            </a:r>
          </a:p>
          <a:p>
            <a:r>
              <a:rPr lang="en-US" dirty="0" smtClean="0"/>
              <a:t>Relationship mining</a:t>
            </a:r>
          </a:p>
          <a:p>
            <a:pPr lvl="1"/>
            <a:r>
              <a:rPr lang="en-US" dirty="0" smtClean="0"/>
              <a:t>Association rule mining</a:t>
            </a:r>
          </a:p>
          <a:p>
            <a:pPr lvl="1"/>
            <a:r>
              <a:rPr lang="en-US" dirty="0" smtClean="0"/>
              <a:t>Correlation mining</a:t>
            </a:r>
          </a:p>
          <a:p>
            <a:pPr lvl="1"/>
            <a:r>
              <a:rPr lang="en-US" dirty="0" smtClean="0"/>
              <a:t>Sequential pattern mining</a:t>
            </a:r>
          </a:p>
          <a:p>
            <a:pPr lvl="1"/>
            <a:r>
              <a:rPr lang="en-US" dirty="0" smtClean="0"/>
              <a:t>Causal data mining</a:t>
            </a:r>
          </a:p>
          <a:p>
            <a:r>
              <a:rPr lang="en-US" dirty="0" smtClean="0"/>
              <a:t>Distillation of data for human judgment</a:t>
            </a:r>
          </a:p>
          <a:p>
            <a:r>
              <a:rPr lang="en-US" dirty="0" smtClean="0"/>
              <a:t>Discovery with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4" name="Picture 2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63488"/>
            <a:ext cx="2133599" cy="159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309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Y= 0.5a + 0.7b – 0.2c + 0.4d + 0.3</a:t>
            </a:r>
          </a:p>
          <a:p>
            <a:pPr eaLnBrk="1" hangingPunct="1"/>
            <a:r>
              <a:rPr lang="en-US" dirty="0" smtClean="0"/>
              <a:t>Cut-off 0.5</a:t>
            </a:r>
            <a:endParaRPr lang="en-US" dirty="0" smtClean="0"/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148783"/>
              </p:ext>
            </p:extLst>
          </p:nvPr>
        </p:nvGraphicFramePr>
        <p:xfrm>
          <a:off x="304800" y="3200400"/>
          <a:ext cx="8534400" cy="32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</a:t>
                      </a:r>
                      <a:endParaRPr lang="en-US" sz="3600" dirty="0"/>
                    </a:p>
                  </a:txBody>
                  <a:tcPr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2657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Iterative Gradient Descent</a:t>
            </a:r>
          </a:p>
          <a:p>
            <a:endParaRPr lang="en-US" dirty="0"/>
          </a:p>
          <a:p>
            <a:r>
              <a:rPr lang="en-US" dirty="0" smtClean="0"/>
              <a:t>This is a simple enough model that this approach actually works…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62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conservative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most conservative classifier except for the fabled “0R”</a:t>
            </a:r>
          </a:p>
          <a:p>
            <a:pPr lvl="1"/>
            <a:r>
              <a:rPr lang="en-US" dirty="0" smtClean="0"/>
              <a:t>More on that in a minute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820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where relationships between predictor and predicted variables are relatively 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32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multi-level interactions </a:t>
            </a:r>
            <a:br>
              <a:rPr lang="en-US" dirty="0" smtClean="0"/>
            </a:br>
            <a:r>
              <a:rPr lang="en-US" dirty="0" smtClean="0"/>
              <a:t>are not particularly 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given interaction effects through automated feature distillation</a:t>
            </a:r>
          </a:p>
          <a:p>
            <a:pPr lvl="1"/>
            <a:r>
              <a:rPr lang="en-US" dirty="0" smtClean="0"/>
              <a:t>We’ll look at this later</a:t>
            </a:r>
          </a:p>
          <a:p>
            <a:r>
              <a:rPr lang="en-US" dirty="0" smtClean="0"/>
              <a:t>But is not particularly optimal for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957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Greedy – simplest model</a:t>
            </a:r>
          </a:p>
          <a:p>
            <a:r>
              <a:rPr lang="en-US" dirty="0" smtClean="0"/>
              <a:t>M5’ – in between</a:t>
            </a:r>
          </a:p>
          <a:p>
            <a:r>
              <a:rPr lang="en-US" dirty="0" smtClean="0"/>
              <a:t>None – most complex model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935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Also called Forward Selection</a:t>
            </a:r>
          </a:p>
          <a:p>
            <a:pPr lvl="1"/>
            <a:r>
              <a:rPr lang="en-US" dirty="0" smtClean="0"/>
              <a:t>Even simpler than Stepwise Regression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empty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remaining feature best predicts the data when added to current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improvement to model is over threshold (in terms of SSR or statistical significance)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Add feature to model, and go to step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Else Quit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2005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M5’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discussed in detail in regression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4881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317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0R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say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25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already studied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Prediction</a:t>
            </a:r>
          </a:p>
          <a:p>
            <a:pPr lvl="1"/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Regression</a:t>
            </a:r>
          </a:p>
          <a:p>
            <a:pPr lvl="1"/>
            <a:r>
              <a:rPr lang="en-US" b="1" dirty="0" smtClean="0"/>
              <a:t>Latent Knowledge Estimation</a:t>
            </a:r>
          </a:p>
          <a:p>
            <a:r>
              <a:rPr lang="en-US" dirty="0" smtClean="0"/>
              <a:t>Structure Discovery</a:t>
            </a:r>
          </a:p>
          <a:p>
            <a:pPr lvl="1"/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Factor Analysis</a:t>
            </a:r>
          </a:p>
          <a:p>
            <a:pPr lvl="1"/>
            <a:r>
              <a:rPr lang="en-US" dirty="0" smtClean="0"/>
              <a:t>Domain Structure Discovery</a:t>
            </a:r>
          </a:p>
          <a:p>
            <a:pPr lvl="1"/>
            <a:r>
              <a:rPr lang="en-US" dirty="0" smtClean="0"/>
              <a:t>Network Analysis</a:t>
            </a:r>
          </a:p>
          <a:p>
            <a:r>
              <a:rPr lang="en-US" dirty="0" smtClean="0"/>
              <a:t>Relationship mining</a:t>
            </a:r>
          </a:p>
          <a:p>
            <a:pPr lvl="1"/>
            <a:r>
              <a:rPr lang="en-US" dirty="0" smtClean="0"/>
              <a:t>Association rule mining</a:t>
            </a:r>
          </a:p>
          <a:p>
            <a:pPr lvl="1"/>
            <a:r>
              <a:rPr lang="en-US" dirty="0" smtClean="0"/>
              <a:t>Correlation mining</a:t>
            </a:r>
          </a:p>
          <a:p>
            <a:pPr lvl="1"/>
            <a:r>
              <a:rPr lang="en-US" dirty="0" smtClean="0"/>
              <a:t>Sequential pattern mining</a:t>
            </a:r>
          </a:p>
          <a:p>
            <a:pPr lvl="1"/>
            <a:r>
              <a:rPr lang="en-US" dirty="0" smtClean="0"/>
              <a:t>Causal data mining</a:t>
            </a:r>
          </a:p>
          <a:p>
            <a:r>
              <a:rPr lang="en-US" dirty="0" smtClean="0"/>
              <a:t>Distillation of data for human judgment</a:t>
            </a:r>
          </a:p>
          <a:p>
            <a:r>
              <a:rPr lang="en-US" dirty="0" smtClean="0"/>
              <a:t>Discovery with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63488"/>
            <a:ext cx="2133599" cy="159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2914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810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Decision Tree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91897" y="1723691"/>
            <a:ext cx="9906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PKNOW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5097" y="2790491"/>
            <a:ext cx="685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7297" y="2790491"/>
            <a:ext cx="16764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TOTALACTIONS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39297" y="4009691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7697" y="4009691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82297" y="4009691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06497" y="4009691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 rot="5400000">
            <a:off x="3529141" y="1832435"/>
            <a:ext cx="696912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8" idx="0"/>
          </p:cNvCxnSpPr>
          <p:nvPr/>
        </p:nvCxnSpPr>
        <p:spPr>
          <a:xfrm rot="16200000" flipH="1">
            <a:off x="4957891" y="1622885"/>
            <a:ext cx="696912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 rot="5400000">
            <a:off x="2538541" y="3280235"/>
            <a:ext cx="84931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11" idx="0"/>
          </p:cNvCxnSpPr>
          <p:nvPr/>
        </p:nvCxnSpPr>
        <p:spPr>
          <a:xfrm rot="16200000" flipH="1">
            <a:off x="3167191" y="3261185"/>
            <a:ext cx="849312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0" idx="0"/>
          </p:cNvCxnSpPr>
          <p:nvPr/>
        </p:nvCxnSpPr>
        <p:spPr>
          <a:xfrm rot="5400000">
            <a:off x="5186491" y="3070685"/>
            <a:ext cx="849312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12" idx="0"/>
          </p:cNvCxnSpPr>
          <p:nvPr/>
        </p:nvCxnSpPr>
        <p:spPr>
          <a:xfrm rot="16200000" flipH="1">
            <a:off x="6158041" y="3127835"/>
            <a:ext cx="849312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382297" y="2180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&lt;0.5</a:t>
            </a:r>
            <a:endParaRPr lang="en-US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211097" y="2180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&gt;=0.5</a:t>
            </a:r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15497" y="3323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&lt;6s.</a:t>
            </a:r>
            <a:endParaRPr lang="en-US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534697" y="3323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&gt;=6s.</a:t>
            </a:r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5134897" y="3323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&lt;4</a:t>
            </a:r>
            <a:endParaRPr 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6506497" y="3323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&gt;=4</a:t>
            </a:r>
            <a:endParaRPr lang="en-US"/>
          </a:p>
        </p:txBody>
      </p:sp>
      <p:sp>
        <p:nvSpPr>
          <p:cNvPr id="28695" name="Rectangle 22"/>
          <p:cNvSpPr>
            <a:spLocks noChangeArrowheads="1"/>
          </p:cNvSpPr>
          <p:nvPr/>
        </p:nvSpPr>
        <p:spPr bwMode="auto">
          <a:xfrm>
            <a:off x="304800" y="6211888"/>
            <a:ext cx="8610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Skill		pknow		time		totalactions	right</a:t>
            </a:r>
          </a:p>
          <a:p>
            <a:r>
              <a:rPr lang="en-US">
                <a:latin typeface="Calibri" pitchFamily="34" charset="0"/>
              </a:rPr>
              <a:t>COMPUTESLOPE	0.544		9		1		?</a:t>
            </a:r>
          </a:p>
        </p:txBody>
      </p:sp>
    </p:spTree>
    <p:extLst>
      <p:ext uri="{BB962C8B-B14F-4D97-AF65-F5344CB8AC3E}">
        <p14:creationId xmlns:p14="http://schemas.microsoft.com/office/powerpoint/2010/main" val="34007081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</a:t>
            </a:r>
          </a:p>
          <a:p>
            <a:r>
              <a:rPr lang="en-US" dirty="0" smtClean="0"/>
              <a:t>I usually use J48, which is an open-source re-implementation of C4.5 (Quinlan, 1993)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167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J48/C4.5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Can handle both numerical and categorical predictor variables</a:t>
            </a:r>
          </a:p>
          <a:p>
            <a:pPr lvl="1"/>
            <a:r>
              <a:rPr lang="en-US" dirty="0" smtClean="0"/>
              <a:t>Tries to find optimal split in numerical variable</a:t>
            </a:r>
          </a:p>
          <a:p>
            <a:pPr lvl="1"/>
            <a:endParaRPr lang="en-US" dirty="0"/>
          </a:p>
          <a:p>
            <a:r>
              <a:rPr lang="en-US" dirty="0" smtClean="0"/>
              <a:t>Repeatedly looks for variable which best splits the data in terms of predictive power for each </a:t>
            </a:r>
            <a:r>
              <a:rPr lang="en-US" dirty="0" smtClean="0"/>
              <a:t>variable (using information gain)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Later prunes out branches that </a:t>
            </a:r>
            <a:r>
              <a:rPr lang="en-US" dirty="0" smtClean="0"/>
              <a:t>turn </a:t>
            </a:r>
            <a:r>
              <a:rPr lang="en-US" dirty="0" smtClean="0"/>
              <a:t>out to have low predictive </a:t>
            </a:r>
            <a:r>
              <a:rPr lang="en-US" dirty="0" smtClean="0"/>
              <a:t>power</a:t>
            </a:r>
          </a:p>
          <a:p>
            <a:endParaRPr lang="en-US" dirty="0"/>
          </a:p>
          <a:p>
            <a:r>
              <a:rPr lang="en-US" dirty="0" smtClean="0"/>
              <a:t>Note tha</a:t>
            </a:r>
            <a:r>
              <a:rPr lang="en-US" dirty="0" smtClean="0"/>
              <a:t>t different branches can have different features!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839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be adjusted…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split based on more or less evidence</a:t>
            </a:r>
          </a:p>
          <a:p>
            <a:r>
              <a:rPr lang="en-US" dirty="0" smtClean="0"/>
              <a:t>To prune based on more or less predictive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793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Relatively conservative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pruning step, is a relatively conservative algorithm</a:t>
            </a:r>
          </a:p>
          <a:p>
            <a:pPr lvl="1"/>
            <a:r>
              <a:rPr lang="en-US" dirty="0" smtClean="0"/>
              <a:t>Less tendency to over-fit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629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when data has natural splits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913285"/>
              </p:ext>
            </p:extLst>
          </p:nvPr>
        </p:nvGraphicFramePr>
        <p:xfrm>
          <a:off x="0" y="40995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745145"/>
              </p:ext>
            </p:extLst>
          </p:nvPr>
        </p:nvGraphicFramePr>
        <p:xfrm>
          <a:off x="457200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172200" y="1143000"/>
            <a:ext cx="2286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5715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multi-level interactions </a:t>
            </a:r>
            <a:br>
              <a:rPr lang="en-US" dirty="0" smtClean="0"/>
            </a:br>
            <a:r>
              <a:rPr lang="en-US" dirty="0" smtClean="0"/>
              <a:t>are 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468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same construct can be arrived at in multiple ways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is likely to drop out of college when he</a:t>
            </a:r>
          </a:p>
          <a:p>
            <a:pPr lvl="1"/>
            <a:r>
              <a:rPr lang="en-US" dirty="0" smtClean="0"/>
              <a:t>Starts assignments early but lacks prerequisites</a:t>
            </a:r>
            <a:endParaRPr lang="en-US" dirty="0"/>
          </a:p>
          <a:p>
            <a:r>
              <a:rPr lang="en-US" dirty="0" smtClean="0"/>
              <a:t>OR when he</a:t>
            </a:r>
          </a:p>
          <a:p>
            <a:pPr lvl="1"/>
            <a:r>
              <a:rPr lang="en-US" dirty="0" smtClean="0"/>
              <a:t>Starts assignments the day they’re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371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6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Prediction</a:t>
            </a:r>
          </a:p>
          <a:p>
            <a:pPr lvl="1"/>
            <a:r>
              <a:rPr lang="en-US" b="1" dirty="0" smtClean="0"/>
              <a:t>Classification</a:t>
            </a:r>
          </a:p>
          <a:p>
            <a:pPr lvl="1"/>
            <a:r>
              <a:rPr lang="en-US" dirty="0" smtClean="0"/>
              <a:t>Regression</a:t>
            </a:r>
          </a:p>
          <a:p>
            <a:pPr lvl="1"/>
            <a:r>
              <a:rPr lang="en-US" dirty="0" smtClean="0"/>
              <a:t>Latent Knowledge Estimation</a:t>
            </a:r>
          </a:p>
          <a:p>
            <a:r>
              <a:rPr lang="en-US" dirty="0" smtClean="0"/>
              <a:t>Structure Discovery</a:t>
            </a:r>
          </a:p>
          <a:p>
            <a:pPr lvl="1"/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Factor Analysis</a:t>
            </a:r>
          </a:p>
          <a:p>
            <a:pPr lvl="1"/>
            <a:r>
              <a:rPr lang="en-US" dirty="0" smtClean="0"/>
              <a:t>Domain Structure Discovery</a:t>
            </a:r>
          </a:p>
          <a:p>
            <a:pPr lvl="1"/>
            <a:r>
              <a:rPr lang="en-US" dirty="0" smtClean="0"/>
              <a:t>Network Analysis</a:t>
            </a:r>
          </a:p>
          <a:p>
            <a:r>
              <a:rPr lang="en-US" dirty="0" smtClean="0"/>
              <a:t>Relationship mining</a:t>
            </a:r>
          </a:p>
          <a:p>
            <a:pPr lvl="1"/>
            <a:r>
              <a:rPr lang="en-US" dirty="0" smtClean="0"/>
              <a:t>Association rule mining</a:t>
            </a:r>
          </a:p>
          <a:p>
            <a:pPr lvl="1"/>
            <a:r>
              <a:rPr lang="en-US" dirty="0" smtClean="0"/>
              <a:t>Correlation mining</a:t>
            </a:r>
          </a:p>
          <a:p>
            <a:pPr lvl="1"/>
            <a:r>
              <a:rPr lang="en-US" dirty="0" smtClean="0"/>
              <a:t>Sequential pattern mining</a:t>
            </a:r>
          </a:p>
          <a:p>
            <a:pPr lvl="1"/>
            <a:r>
              <a:rPr lang="en-US" dirty="0" smtClean="0"/>
              <a:t>Causal data mining</a:t>
            </a:r>
          </a:p>
          <a:p>
            <a:r>
              <a:rPr lang="en-US" dirty="0" smtClean="0"/>
              <a:t>Distillation of data for human judgment</a:t>
            </a:r>
          </a:p>
          <a:p>
            <a:r>
              <a:rPr lang="en-US" dirty="0" smtClean="0"/>
              <a:t>Discovery with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4" name="Picture 2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63488"/>
            <a:ext cx="2133599" cy="159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6955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are in terms of what metric is used and how rules are generated</a:t>
            </a:r>
          </a:p>
          <a:p>
            <a:endParaRPr lang="en-US" dirty="0"/>
          </a:p>
          <a:p>
            <a:r>
              <a:rPr lang="en-US" dirty="0" smtClean="0"/>
              <a:t>Most popular subcategory (including </a:t>
            </a:r>
            <a:r>
              <a:rPr lang="en-US" dirty="0" err="1" smtClean="0"/>
              <a:t>JRip</a:t>
            </a:r>
            <a:r>
              <a:rPr lang="en-US" dirty="0" smtClean="0"/>
              <a:t> and PART) repeatedly creates decision trees and distills best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778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Generating Rules from 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Decision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there is at least one path that is worth keeping, go to 3 else go to 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Take the “Best” single path from root to leaf and make that path a rule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Remove all data points classified by that rule from data set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Go to step 1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Take all remaining data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Find the most common value for those data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Make an “otherwise” rule using that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35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Relatively conservative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Leads to simpler models than most decision trees</a:t>
            </a:r>
          </a:p>
          <a:p>
            <a:pPr lvl="1"/>
            <a:r>
              <a:rPr lang="en-US" dirty="0" smtClean="0"/>
              <a:t>Less tendency to over-fit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890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interpretable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most other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465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(Baker &amp; Clarke-</a:t>
            </a:r>
            <a:r>
              <a:rPr lang="en-US" dirty="0" err="1" smtClean="0"/>
              <a:t>Midura</a:t>
            </a:r>
            <a:r>
              <a:rPr lang="en-US" dirty="0" smtClean="0"/>
              <a:t>, under review)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371600"/>
            <a:ext cx="84582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smtClean="0"/>
              <a:t>1. IF</a:t>
            </a:r>
            <a:r>
              <a:rPr lang="en-US" sz="2100" dirty="0" smtClean="0"/>
              <a:t> </a:t>
            </a:r>
            <a:r>
              <a:rPr lang="en-US" sz="2100" dirty="0"/>
              <a:t>the student spent at least 66 seconds reading the parasite information page, 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b="1" dirty="0" smtClean="0"/>
              <a:t>THEN</a:t>
            </a:r>
            <a:r>
              <a:rPr lang="en-US" sz="2100" dirty="0" smtClean="0"/>
              <a:t> </a:t>
            </a:r>
            <a:r>
              <a:rPr lang="en-US" sz="2100" dirty="0"/>
              <a:t>the student will obtain the correct final conclusion (confidence = 81.5%)</a:t>
            </a:r>
          </a:p>
          <a:p>
            <a:pPr lvl="0"/>
            <a:r>
              <a:rPr lang="en-US" sz="2100" b="1" dirty="0" smtClean="0"/>
              <a:t>2. IF</a:t>
            </a:r>
            <a:r>
              <a:rPr lang="en-US" sz="2100" dirty="0" smtClean="0"/>
              <a:t> </a:t>
            </a:r>
            <a:r>
              <a:rPr lang="en-US" sz="2100" dirty="0"/>
              <a:t>the student spent at least 12 seconds reading the parasite information page </a:t>
            </a:r>
            <a:r>
              <a:rPr lang="en-US" sz="2100" b="1" dirty="0"/>
              <a:t>AND</a:t>
            </a:r>
            <a:r>
              <a:rPr lang="en-US" sz="2100" dirty="0"/>
              <a:t> the student read the parasite information page at least twice </a:t>
            </a:r>
            <a:br>
              <a:rPr lang="en-US" sz="2100" dirty="0"/>
            </a:br>
            <a:r>
              <a:rPr lang="en-US" sz="2100" b="1" dirty="0"/>
              <a:t>AND</a:t>
            </a:r>
            <a:r>
              <a:rPr lang="en-US" sz="2100" dirty="0"/>
              <a:t> the student spent no more than 51 seconds reading the pesticides information page, </a:t>
            </a:r>
            <a:br>
              <a:rPr lang="en-US" sz="2100" dirty="0"/>
            </a:br>
            <a:r>
              <a:rPr lang="en-US" sz="2100" b="1" dirty="0"/>
              <a:t>THEN</a:t>
            </a:r>
            <a:r>
              <a:rPr lang="en-US" sz="2100" dirty="0"/>
              <a:t> the student will obtain the correct final conclusion (confidence = 75.0%)</a:t>
            </a:r>
          </a:p>
          <a:p>
            <a:pPr lvl="0"/>
            <a:r>
              <a:rPr lang="en-US" sz="2100" b="1" dirty="0" smtClean="0"/>
              <a:t>3. IF </a:t>
            </a:r>
            <a:r>
              <a:rPr lang="en-US" sz="2100" dirty="0"/>
              <a:t>the student spent at least 44 seconds reading the parasite information page </a:t>
            </a:r>
            <a:r>
              <a:rPr lang="en-US" sz="2100" b="1" dirty="0"/>
              <a:t>AND</a:t>
            </a:r>
            <a:r>
              <a:rPr lang="en-US" sz="2100" dirty="0"/>
              <a:t> the student spent under 56 seconds reading the pollution information page,</a:t>
            </a:r>
            <a:br>
              <a:rPr lang="en-US" sz="2100" dirty="0"/>
            </a:br>
            <a:r>
              <a:rPr lang="en-US" sz="2100" b="1" dirty="0"/>
              <a:t>THEN</a:t>
            </a:r>
            <a:r>
              <a:rPr lang="en-US" sz="2100" dirty="0"/>
              <a:t> the student will obtain the correct final conclusion (confidence = 68.8%)</a:t>
            </a:r>
          </a:p>
          <a:p>
            <a:pPr lvl="0"/>
            <a:r>
              <a:rPr lang="en-US" sz="2100" b="1" dirty="0" smtClean="0"/>
              <a:t>4. OTHERWISE </a:t>
            </a:r>
            <a:r>
              <a:rPr lang="en-US" sz="2100" dirty="0"/>
              <a:t>the student will not obtain the correct final conclusion (confidence = 89.0%)</a:t>
            </a:r>
          </a:p>
        </p:txBody>
      </p:sp>
    </p:spTree>
    <p:extLst>
      <p:ext uri="{BB962C8B-B14F-4D97-AF65-F5344CB8AC3E}">
        <p14:creationId xmlns:p14="http://schemas.microsoft.com/office/powerpoint/2010/main" val="27438029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multi-level interactions </a:t>
            </a:r>
            <a:br>
              <a:rPr lang="en-US" dirty="0" smtClean="0"/>
            </a:br>
            <a:r>
              <a:rPr lang="en-US" dirty="0" smtClean="0"/>
              <a:t>are 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822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same construct can be arrived at in multiple ways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is likely to drop out of college when he</a:t>
            </a:r>
          </a:p>
          <a:p>
            <a:pPr lvl="1"/>
            <a:r>
              <a:rPr lang="en-US" dirty="0" smtClean="0"/>
              <a:t>Starts assignments early but lacks prerequisites</a:t>
            </a:r>
            <a:endParaRPr lang="en-US" dirty="0"/>
          </a:p>
          <a:p>
            <a:r>
              <a:rPr lang="en-US" dirty="0" smtClean="0"/>
              <a:t>OR when he</a:t>
            </a:r>
          </a:p>
          <a:p>
            <a:pPr lvl="1"/>
            <a:r>
              <a:rPr lang="en-US" dirty="0" smtClean="0"/>
              <a:t>Starts assignments the day they’re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00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283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Instance-Based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a data point to predict</a:t>
            </a:r>
          </a:p>
          <a:p>
            <a:r>
              <a:rPr lang="en-US" dirty="0" smtClean="0"/>
              <a:t>Finds the K closest points to that data point, by Euclidean distance</a:t>
            </a:r>
          </a:p>
          <a:p>
            <a:pPr lvl="1"/>
            <a:r>
              <a:rPr lang="en-US" dirty="0" smtClean="0"/>
              <a:t>K often equals 3</a:t>
            </a:r>
          </a:p>
          <a:p>
            <a:r>
              <a:rPr lang="en-US" dirty="0" smtClean="0"/>
              <a:t>Gives data point whichever class is most common among those 3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021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when data is </a:t>
            </a:r>
            <a:r>
              <a:rPr lang="en-US" b="1" i="1" dirty="0" smtClean="0"/>
              <a:t>very</a:t>
            </a:r>
            <a:r>
              <a:rPr lang="en-US" dirty="0" smtClean="0"/>
              <a:t> divergent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different processes can lead to the same result</a:t>
            </a:r>
          </a:p>
          <a:p>
            <a:endParaRPr lang="en-US" dirty="0"/>
          </a:p>
          <a:p>
            <a:r>
              <a:rPr lang="en-US" dirty="0" smtClean="0"/>
              <a:t>Impossible to find general rules</a:t>
            </a:r>
          </a:p>
          <a:p>
            <a:endParaRPr lang="en-US" dirty="0"/>
          </a:p>
          <a:p>
            <a:r>
              <a:rPr lang="en-US" dirty="0" smtClean="0"/>
              <a:t>But data points that are similar tend to be from the same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8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Pretty much what it says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is using a tutor right now.</a:t>
            </a:r>
            <a:br>
              <a:rPr lang="en-US" dirty="0" smtClean="0"/>
            </a:br>
            <a:r>
              <a:rPr lang="en-US" b="1" dirty="0" smtClean="0"/>
              <a:t>Is he gaming the system or not?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has used the tutor for the last half hour.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How likely is it that she knows the skill in the next step?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has completed three years of high school.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What will be her score on the college entrance exam?</a:t>
            </a:r>
          </a:p>
        </p:txBody>
      </p:sp>
    </p:spTree>
    <p:extLst>
      <p:ext uri="{BB962C8B-B14F-4D97-AF65-F5344CB8AC3E}">
        <p14:creationId xmlns:p14="http://schemas.microsoft.com/office/powerpoint/2010/main" val="33183701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Drawback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the model, you need to have the whole data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035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works when nothing else works</a:t>
            </a:r>
          </a:p>
          <a:p>
            <a:endParaRPr lang="en-US" dirty="0"/>
          </a:p>
          <a:p>
            <a:r>
              <a:rPr lang="en-US" dirty="0" smtClean="0"/>
              <a:t>Has been useful for my group in affect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090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64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Confidences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these approaches gives not just a final answer, but a confidence (or pseudo-confidence)</a:t>
            </a:r>
          </a:p>
          <a:p>
            <a:endParaRPr lang="en-US" dirty="0"/>
          </a:p>
          <a:p>
            <a:r>
              <a:rPr lang="en-US" dirty="0" smtClean="0"/>
              <a:t>Many applications of confidences – we’ll discuss in detail in next lecture</a:t>
            </a:r>
          </a:p>
        </p:txBody>
      </p:sp>
    </p:spTree>
    <p:extLst>
      <p:ext uri="{BB962C8B-B14F-4D97-AF65-F5344CB8AC3E}">
        <p14:creationId xmlns:p14="http://schemas.microsoft.com/office/powerpoint/2010/main" val="14090140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Confidences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Regression – raw value of regression</a:t>
            </a:r>
          </a:p>
          <a:p>
            <a:r>
              <a:rPr lang="en-US" dirty="0" smtClean="0"/>
              <a:t>Logistic Regression – p(m)</a:t>
            </a:r>
          </a:p>
          <a:p>
            <a:r>
              <a:rPr lang="en-US" dirty="0" err="1" smtClean="0"/>
              <a:t>Jrip</a:t>
            </a:r>
            <a:r>
              <a:rPr lang="en-US" dirty="0" smtClean="0"/>
              <a:t>/J48 – ratio of correct classifications to incorrect classifications in each leaf</a:t>
            </a:r>
          </a:p>
          <a:p>
            <a:pPr lvl="1"/>
            <a:r>
              <a:rPr lang="en-US" dirty="0" smtClean="0"/>
              <a:t>I will show you an example of this in a minute</a:t>
            </a:r>
          </a:p>
        </p:txBody>
      </p:sp>
    </p:spTree>
    <p:extLst>
      <p:ext uri="{BB962C8B-B14F-4D97-AF65-F5344CB8AC3E}">
        <p14:creationId xmlns:p14="http://schemas.microsoft.com/office/powerpoint/2010/main" val="9140714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algorithm in </a:t>
            </a:r>
            <a:r>
              <a:rPr lang="en-US" dirty="0" err="1" smtClean="0"/>
              <a:t>RapidMiner</a:t>
            </a:r>
            <a:r>
              <a:rPr lang="en-US" dirty="0" smtClean="0"/>
              <a:t> 4.6</a:t>
            </a:r>
          </a:p>
          <a:p>
            <a:endParaRPr lang="en-US" dirty="0"/>
          </a:p>
          <a:p>
            <a:r>
              <a:rPr lang="en-US" dirty="0" smtClean="0"/>
              <a:t>Using some made-up data, just to see how things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486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RapidMiner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open classifier.xml</a:t>
            </a:r>
          </a:p>
          <a:p>
            <a:endParaRPr lang="en-US" dirty="0" smtClean="0"/>
          </a:p>
          <a:p>
            <a:r>
              <a:rPr lang="en-US" dirty="0" smtClean="0"/>
              <a:t>Let’s go through this 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160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RapidMiner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JRip</a:t>
            </a:r>
            <a:r>
              <a:rPr lang="en-US" dirty="0" smtClean="0"/>
              <a:t> without cross-validation</a:t>
            </a:r>
          </a:p>
          <a:p>
            <a:endParaRPr lang="en-US" dirty="0"/>
          </a:p>
          <a:p>
            <a:r>
              <a:rPr lang="en-US" dirty="0" smtClean="0"/>
              <a:t>Run </a:t>
            </a:r>
            <a:r>
              <a:rPr lang="en-US" dirty="0" err="1" smtClean="0"/>
              <a:t>JRip</a:t>
            </a:r>
            <a:r>
              <a:rPr lang="en-US" dirty="0" smtClean="0"/>
              <a:t> </a:t>
            </a:r>
            <a:r>
              <a:rPr lang="en-US" dirty="0" smtClean="0"/>
              <a:t>with </a:t>
            </a:r>
            <a:r>
              <a:rPr lang="en-US" dirty="0" smtClean="0"/>
              <a:t>action-level </a:t>
            </a:r>
            <a:r>
              <a:rPr lang="en-US" dirty="0" smtClean="0"/>
              <a:t>cross-validation</a:t>
            </a:r>
          </a:p>
          <a:p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err="1" smtClean="0"/>
              <a:t>Jrip</a:t>
            </a:r>
            <a:r>
              <a:rPr lang="en-US" dirty="0" smtClean="0"/>
              <a:t> with batch-level cross-validation</a:t>
            </a:r>
          </a:p>
          <a:p>
            <a:pPr lvl="1"/>
            <a:r>
              <a:rPr lang="en-US" dirty="0" smtClean="0"/>
              <a:t>Set to implement student-level cross-validation</a:t>
            </a:r>
          </a:p>
          <a:p>
            <a:pPr lvl="1"/>
            <a:r>
              <a:rPr lang="en-US" dirty="0" smtClean="0"/>
              <a:t>We’ll discuss this more in the next lecture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842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interpret model confidence from </a:t>
            </a:r>
            <a:r>
              <a:rPr lang="en-US" dirty="0" err="1" smtClean="0"/>
              <a:t>RapidMiner</a:t>
            </a:r>
            <a:r>
              <a:rPr lang="en-US" dirty="0" smtClean="0"/>
              <a:t>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2197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any features we shouldn’t be using?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93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There is something you want to predict (“the label”)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thing you want to predict is categorical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answer is one of a set of categories, not a number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CORRECT/WRONG (sometimes expressed as 0,1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This is what we used in Latent Knowledge Estimation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HELP REQUEST/WORKED EXAMPLE REQUEST/ATTEMPT TO SOLVE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WILL DROP OUT/WON’T DROP OUT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WILL SELECT PROBLEM A,B,C,D,E,F, or G</a:t>
            </a:r>
          </a:p>
        </p:txBody>
      </p:sp>
    </p:spTree>
    <p:extLst>
      <p:ext uri="{BB962C8B-B14F-4D97-AF65-F5344CB8AC3E}">
        <p14:creationId xmlns:p14="http://schemas.microsoft.com/office/powerpoint/2010/main" val="22803661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those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model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6790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other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J48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4910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other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J48</a:t>
            </a:r>
          </a:p>
          <a:p>
            <a:r>
              <a:rPr lang="en-US" dirty="0" smtClean="0"/>
              <a:t>K*</a:t>
            </a:r>
          </a:p>
        </p:txBody>
      </p:sp>
    </p:spTree>
    <p:extLst>
      <p:ext uri="{BB962C8B-B14F-4D97-AF65-F5344CB8AC3E}">
        <p14:creationId xmlns:p14="http://schemas.microsoft.com/office/powerpoint/2010/main" val="155102816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other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J48</a:t>
            </a:r>
          </a:p>
          <a:p>
            <a:r>
              <a:rPr lang="en-US" dirty="0" smtClean="0"/>
              <a:t>K*</a:t>
            </a:r>
          </a:p>
          <a:p>
            <a:r>
              <a:rPr lang="en-US" smtClean="0"/>
              <a:t>Step Regression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2816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other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J48</a:t>
            </a:r>
          </a:p>
          <a:p>
            <a:r>
              <a:rPr lang="en-US" dirty="0" smtClean="0"/>
              <a:t>K*</a:t>
            </a:r>
          </a:p>
          <a:p>
            <a:r>
              <a:rPr lang="en-US" dirty="0" smtClean="0"/>
              <a:t>Step Regression</a:t>
            </a:r>
          </a:p>
          <a:p>
            <a:pPr lvl="1"/>
            <a:r>
              <a:rPr lang="en-US" dirty="0" smtClean="0"/>
              <a:t>Why didn’t Step Regression work?</a:t>
            </a:r>
          </a:p>
          <a:p>
            <a:pPr lvl="1"/>
            <a:r>
              <a:rPr lang="en-US" dirty="0" smtClean="0"/>
              <a:t>How can we fix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31561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1940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Assignment 3?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2717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Wednesday, February </a:t>
            </a:r>
            <a:r>
              <a:rPr lang="en-US" dirty="0" smtClean="0"/>
              <a:t>20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Behavior Detection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Assignment </a:t>
            </a:r>
            <a:r>
              <a:rPr lang="en-US" b="1" dirty="0"/>
              <a:t>Due: </a:t>
            </a:r>
            <a:r>
              <a:rPr lang="en-US" dirty="0" smtClean="0"/>
              <a:t>3. Behavior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is to go as far as we can by 5pm</a:t>
            </a:r>
          </a:p>
          <a:p>
            <a:r>
              <a:rPr lang="en-US" dirty="0" smtClean="0"/>
              <a:t>We will continue after next class session</a:t>
            </a:r>
          </a:p>
          <a:p>
            <a:endParaRPr lang="en-US" dirty="0"/>
          </a:p>
          <a:p>
            <a:r>
              <a:rPr lang="en-US" dirty="0" smtClean="0"/>
              <a:t>Vote on which topics you most want to hear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6113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Using </a:t>
            </a:r>
            <a:r>
              <a:rPr lang="en-US" dirty="0" smtClean="0"/>
              <a:t>average, count, sum, </a:t>
            </a:r>
            <a:r>
              <a:rPr lang="en-US" dirty="0" err="1" smtClean="0"/>
              <a:t>stdev</a:t>
            </a:r>
            <a:r>
              <a:rPr lang="en-US" dirty="0" smtClean="0"/>
              <a:t> (</a:t>
            </a:r>
            <a:r>
              <a:rPr lang="en-US" dirty="0" err="1" smtClean="0"/>
              <a:t>asgn</a:t>
            </a:r>
            <a:r>
              <a:rPr lang="en-US" dirty="0" smtClean="0"/>
              <a:t>. 4 data set)</a:t>
            </a:r>
          </a:p>
          <a:p>
            <a:r>
              <a:rPr lang="en-US" dirty="0" smtClean="0"/>
              <a:t>Relative and absolute referencing (made up data)</a:t>
            </a:r>
          </a:p>
          <a:p>
            <a:r>
              <a:rPr lang="en-US" dirty="0" smtClean="0"/>
              <a:t>Copy and paste values only (made up data)</a:t>
            </a:r>
            <a:endParaRPr lang="en-US" dirty="0"/>
          </a:p>
          <a:p>
            <a:r>
              <a:rPr lang="en-US" dirty="0" smtClean="0"/>
              <a:t>Using sort, filter </a:t>
            </a:r>
            <a:r>
              <a:rPr lang="en-US" dirty="0"/>
              <a:t>(</a:t>
            </a:r>
            <a:r>
              <a:rPr lang="en-US" dirty="0" err="1"/>
              <a:t>asgn</a:t>
            </a:r>
            <a:r>
              <a:rPr lang="en-US" dirty="0"/>
              <a:t>. 4 data set)</a:t>
            </a:r>
            <a:endParaRPr lang="en-US" dirty="0" smtClean="0"/>
          </a:p>
          <a:p>
            <a:r>
              <a:rPr lang="en-US" dirty="0" smtClean="0"/>
              <a:t>Making pivot table</a:t>
            </a:r>
            <a:r>
              <a:rPr lang="en-US" dirty="0"/>
              <a:t> (</a:t>
            </a:r>
            <a:r>
              <a:rPr lang="en-US" dirty="0" err="1"/>
              <a:t>asgn</a:t>
            </a:r>
            <a:r>
              <a:rPr lang="en-US" dirty="0"/>
              <a:t>. 4 data set)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 smtClean="0"/>
              <a:t>vlookup</a:t>
            </a:r>
            <a:r>
              <a:rPr lang="en-US" dirty="0" smtClean="0"/>
              <a:t> (Jan. 28 class data set)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countif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asgn</a:t>
            </a:r>
            <a:r>
              <a:rPr lang="en-US" dirty="0"/>
              <a:t>. 4 data 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Making scatterplot (</a:t>
            </a:r>
            <a:r>
              <a:rPr lang="en-US" dirty="0"/>
              <a:t>Jan. 28 class data set)</a:t>
            </a:r>
          </a:p>
          <a:p>
            <a:r>
              <a:rPr lang="en-US" dirty="0" smtClean="0"/>
              <a:t>Making histogram </a:t>
            </a:r>
            <a:r>
              <a:rPr lang="en-US" dirty="0"/>
              <a:t>(</a:t>
            </a:r>
            <a:r>
              <a:rPr lang="en-US" dirty="0" err="1"/>
              <a:t>asgn</a:t>
            </a:r>
            <a:r>
              <a:rPr lang="en-US" dirty="0"/>
              <a:t>. 4 data 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Equation Solver (Jan. 28 class data set)</a:t>
            </a:r>
          </a:p>
          <a:p>
            <a:r>
              <a:rPr lang="en-US" dirty="0" smtClean="0"/>
              <a:t>Z-test (made up data)</a:t>
            </a:r>
            <a:endParaRPr lang="en-US" dirty="0"/>
          </a:p>
          <a:p>
            <a:r>
              <a:rPr lang="en-US" dirty="0" smtClean="0"/>
              <a:t>2-sample t-test (made up data)</a:t>
            </a:r>
          </a:p>
          <a:p>
            <a:endParaRPr lang="en-US" dirty="0" smtClean="0"/>
          </a:p>
          <a:p>
            <a:r>
              <a:rPr lang="en-US" dirty="0" smtClean="0"/>
              <a:t>Other topics?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13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those labels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Field observations </a:t>
            </a:r>
          </a:p>
          <a:p>
            <a:r>
              <a:rPr lang="en-US" dirty="0" smtClean="0"/>
              <a:t>Text replays </a:t>
            </a:r>
            <a:endParaRPr lang="en-US" dirty="0"/>
          </a:p>
          <a:p>
            <a:r>
              <a:rPr lang="en-US" dirty="0" smtClean="0"/>
              <a:t>Post-test data</a:t>
            </a:r>
            <a:endParaRPr lang="en-US" dirty="0" smtClean="0"/>
          </a:p>
          <a:p>
            <a:r>
              <a:rPr lang="en-US" dirty="0" smtClean="0"/>
              <a:t>Tutor performance</a:t>
            </a:r>
          </a:p>
          <a:p>
            <a:r>
              <a:rPr lang="en-US" dirty="0" smtClean="0"/>
              <a:t>Survey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School </a:t>
            </a:r>
            <a:r>
              <a:rPr lang="en-US" dirty="0" smtClean="0"/>
              <a:t>records</a:t>
            </a:r>
          </a:p>
          <a:p>
            <a:r>
              <a:rPr lang="en-US" dirty="0" smtClean="0"/>
              <a:t>Where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065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Associated with each label are a set of “features”, which maybe you can use to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Skill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right</a:t>
            </a:r>
          </a:p>
          <a:p>
            <a:r>
              <a:rPr lang="en-US" dirty="0">
                <a:latin typeface="Calibri" pitchFamily="34" charset="0"/>
              </a:rPr>
              <a:t>ENTERINGGIVEN	0.704		9		1		WRONG</a:t>
            </a:r>
          </a:p>
          <a:p>
            <a:r>
              <a:rPr lang="en-US" dirty="0">
                <a:latin typeface="Calibri" pitchFamily="34" charset="0"/>
              </a:rPr>
              <a:t>ENTERINGGIVEN	0.502		10		2		RIGHT	</a:t>
            </a:r>
          </a:p>
          <a:p>
            <a:r>
              <a:rPr lang="en-US" dirty="0">
                <a:latin typeface="Calibri" pitchFamily="34" charset="0"/>
              </a:rPr>
              <a:t>USEDIFFNUM	0.049		6		1		WRONG	</a:t>
            </a:r>
          </a:p>
          <a:p>
            <a:r>
              <a:rPr lang="en-US" dirty="0">
                <a:latin typeface="Calibri" pitchFamily="34" charset="0"/>
              </a:rPr>
              <a:t>ENTERINGGIVEN	0.967		7		3		RIGHT	</a:t>
            </a:r>
          </a:p>
          <a:p>
            <a:r>
              <a:rPr lang="en-US" dirty="0">
                <a:latin typeface="Calibri" pitchFamily="34" charset="0"/>
              </a:rPr>
              <a:t>REMOVECOEFF	0.792		16		1		WRONG	</a:t>
            </a:r>
          </a:p>
          <a:p>
            <a:r>
              <a:rPr lang="en-US" dirty="0">
                <a:latin typeface="Calibri" pitchFamily="34" charset="0"/>
              </a:rPr>
              <a:t>REMOVECOEFF	0.792		13		2		RIGHT	</a:t>
            </a:r>
          </a:p>
          <a:p>
            <a:r>
              <a:rPr lang="en-US" dirty="0">
                <a:latin typeface="Calibri" pitchFamily="34" charset="0"/>
              </a:rPr>
              <a:t>USEDIFFNUM	0.073		5		2		RIGHT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19008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4907</TotalTime>
  <Words>1836</Words>
  <Application>Microsoft Office PowerPoint</Application>
  <PresentationFormat>On-screen Show (4:3)</PresentationFormat>
  <Paragraphs>418</Paragraphs>
  <Slides>80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Special Topics in  Educational Data Mining</vt:lpstr>
      <vt:lpstr>Today’s Class</vt:lpstr>
      <vt:lpstr>Types of EDM method (Baker &amp; Siemens, under review)</vt:lpstr>
      <vt:lpstr>We have already studied</vt:lpstr>
      <vt:lpstr>Today’s Class</vt:lpstr>
      <vt:lpstr>Prediction</vt:lpstr>
      <vt:lpstr>Classification</vt:lpstr>
      <vt:lpstr>Where do those labels come from?</vt:lpstr>
      <vt:lpstr>Classification</vt:lpstr>
      <vt:lpstr>Classification</vt:lpstr>
      <vt:lpstr>Classification</vt:lpstr>
      <vt:lpstr>Classifiers</vt:lpstr>
      <vt:lpstr>Domain-Specificity</vt:lpstr>
      <vt:lpstr>Some algorithms you probably don’t want to use</vt:lpstr>
      <vt:lpstr>Some algorithms you probably don’t want to use</vt:lpstr>
      <vt:lpstr>Some algorithms you probably don’t want to use</vt:lpstr>
      <vt:lpstr>Note</vt:lpstr>
      <vt:lpstr>Some algorithms you might find useful</vt:lpstr>
      <vt:lpstr>Logistic Regression</vt:lpstr>
      <vt:lpstr>Logistic Regression</vt:lpstr>
      <vt:lpstr>Logistic Regression</vt:lpstr>
      <vt:lpstr>Logistic Regression</vt:lpstr>
      <vt:lpstr>Parameters fit</vt:lpstr>
      <vt:lpstr>Relatively conservative</vt:lpstr>
      <vt:lpstr>Good for</vt:lpstr>
      <vt:lpstr>Good when multi-level interactions  are not particularly common</vt:lpstr>
      <vt:lpstr>Note</vt:lpstr>
      <vt:lpstr>Step Regression</vt:lpstr>
      <vt:lpstr>Step Regression</vt:lpstr>
      <vt:lpstr>Example</vt:lpstr>
      <vt:lpstr>Parameters fit</vt:lpstr>
      <vt:lpstr>Most conservative</vt:lpstr>
      <vt:lpstr>Good for</vt:lpstr>
      <vt:lpstr>Good when multi-level interactions  are not particularly common</vt:lpstr>
      <vt:lpstr>Feature Selection</vt:lpstr>
      <vt:lpstr>Greedy</vt:lpstr>
      <vt:lpstr>M5’</vt:lpstr>
      <vt:lpstr>0R</vt:lpstr>
      <vt:lpstr>0R</vt:lpstr>
      <vt:lpstr>Decision Trees</vt:lpstr>
      <vt:lpstr>Decision Tree</vt:lpstr>
      <vt:lpstr>Decision Tree Algorithms</vt:lpstr>
      <vt:lpstr>J48/C4.5</vt:lpstr>
      <vt:lpstr>Can be adjusted…</vt:lpstr>
      <vt:lpstr>Relatively conservative</vt:lpstr>
      <vt:lpstr>Good when data has natural splits</vt:lpstr>
      <vt:lpstr>Good when multi-level interactions  are common</vt:lpstr>
      <vt:lpstr>Good when same construct can be arrived at in multiple ways</vt:lpstr>
      <vt:lpstr>Decision Rules</vt:lpstr>
      <vt:lpstr>Many Algorithms</vt:lpstr>
      <vt:lpstr>Generating Rules from Decision Tree</vt:lpstr>
      <vt:lpstr>Relatively conservative</vt:lpstr>
      <vt:lpstr>Very interpretable model</vt:lpstr>
      <vt:lpstr>Example (Baker &amp; Clarke-Midura, under review)</vt:lpstr>
      <vt:lpstr>Good when multi-level interactions  are common</vt:lpstr>
      <vt:lpstr>Good when same construct can be arrived at in multiple ways</vt:lpstr>
      <vt:lpstr>K*</vt:lpstr>
      <vt:lpstr>Instance-Based Classifier</vt:lpstr>
      <vt:lpstr>Good when data is very divergent</vt:lpstr>
      <vt:lpstr>Big Drawback</vt:lpstr>
      <vt:lpstr>Big Advantage</vt:lpstr>
      <vt:lpstr>Comments? Questions?</vt:lpstr>
      <vt:lpstr>Generating Confidences</vt:lpstr>
      <vt:lpstr>Generating Confidences</vt:lpstr>
      <vt:lpstr>Hands-On Activity</vt:lpstr>
      <vt:lpstr>Open RapidMiner</vt:lpstr>
      <vt:lpstr>Use RapidMiner</vt:lpstr>
      <vt:lpstr>Confidences</vt:lpstr>
      <vt:lpstr>Let’s look at the data</vt:lpstr>
      <vt:lpstr>Remove those features</vt:lpstr>
      <vt:lpstr>Run other algorithms</vt:lpstr>
      <vt:lpstr>Run other algorithms</vt:lpstr>
      <vt:lpstr>Run other algorithms</vt:lpstr>
      <vt:lpstr>Run other algorithms</vt:lpstr>
      <vt:lpstr>Comments? Questions?</vt:lpstr>
      <vt:lpstr>Comments or Questions</vt:lpstr>
      <vt:lpstr>Next Class</vt:lpstr>
      <vt:lpstr>Excel</vt:lpstr>
      <vt:lpstr>Topics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704</cp:revision>
  <dcterms:created xsi:type="dcterms:W3CDTF">2010-01-07T20:34:12Z</dcterms:created>
  <dcterms:modified xsi:type="dcterms:W3CDTF">2013-02-12T16:55:01Z</dcterms:modified>
</cp:coreProperties>
</file>