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413" r:id="rId3"/>
    <p:sldId id="274" r:id="rId4"/>
    <p:sldId id="380" r:id="rId5"/>
    <p:sldId id="381" r:id="rId6"/>
    <p:sldId id="399" r:id="rId7"/>
    <p:sldId id="259" r:id="rId8"/>
    <p:sldId id="264" r:id="rId9"/>
    <p:sldId id="400" r:id="rId10"/>
    <p:sldId id="401" r:id="rId11"/>
    <p:sldId id="501" r:id="rId12"/>
    <p:sldId id="265" r:id="rId13"/>
    <p:sldId id="415" r:id="rId14"/>
    <p:sldId id="266" r:id="rId15"/>
    <p:sldId id="449" r:id="rId16"/>
    <p:sldId id="450" r:id="rId17"/>
    <p:sldId id="451" r:id="rId18"/>
    <p:sldId id="447" r:id="rId19"/>
    <p:sldId id="448" r:id="rId20"/>
    <p:sldId id="452" r:id="rId21"/>
    <p:sldId id="453" r:id="rId22"/>
    <p:sldId id="403" r:id="rId23"/>
    <p:sldId id="406" r:id="rId24"/>
    <p:sldId id="454" r:id="rId25"/>
    <p:sldId id="455" r:id="rId26"/>
    <p:sldId id="456" r:id="rId27"/>
    <p:sldId id="457" r:id="rId28"/>
    <p:sldId id="458" r:id="rId29"/>
    <p:sldId id="408" r:id="rId30"/>
    <p:sldId id="409" r:id="rId31"/>
    <p:sldId id="410" r:id="rId32"/>
    <p:sldId id="411" r:id="rId33"/>
    <p:sldId id="377" r:id="rId34"/>
    <p:sldId id="269" r:id="rId35"/>
    <p:sldId id="271" r:id="rId36"/>
    <p:sldId id="502" r:id="rId37"/>
    <p:sldId id="503" r:id="rId38"/>
    <p:sldId id="272" r:id="rId39"/>
    <p:sldId id="396" r:id="rId40"/>
    <p:sldId id="420" r:id="rId41"/>
    <p:sldId id="459" r:id="rId42"/>
    <p:sldId id="460" r:id="rId43"/>
    <p:sldId id="461" r:id="rId44"/>
    <p:sldId id="462" r:id="rId45"/>
    <p:sldId id="463" r:id="rId46"/>
    <p:sldId id="464" r:id="rId47"/>
    <p:sldId id="465" r:id="rId48"/>
    <p:sldId id="426" r:id="rId49"/>
    <p:sldId id="445" r:id="rId50"/>
    <p:sldId id="423" r:id="rId51"/>
    <p:sldId id="466" r:id="rId52"/>
    <p:sldId id="424" r:id="rId53"/>
    <p:sldId id="425" r:id="rId54"/>
    <p:sldId id="427" r:id="rId55"/>
    <p:sldId id="428" r:id="rId56"/>
    <p:sldId id="429" r:id="rId57"/>
    <p:sldId id="471" r:id="rId58"/>
    <p:sldId id="472" r:id="rId59"/>
    <p:sldId id="473" r:id="rId60"/>
    <p:sldId id="474" r:id="rId61"/>
    <p:sldId id="475" r:id="rId62"/>
    <p:sldId id="476" r:id="rId63"/>
    <p:sldId id="477" r:id="rId64"/>
    <p:sldId id="478" r:id="rId65"/>
    <p:sldId id="479" r:id="rId66"/>
    <p:sldId id="480" r:id="rId67"/>
    <p:sldId id="481" r:id="rId68"/>
    <p:sldId id="482" r:id="rId69"/>
    <p:sldId id="483" r:id="rId70"/>
    <p:sldId id="484" r:id="rId71"/>
    <p:sldId id="485" r:id="rId72"/>
    <p:sldId id="486" r:id="rId73"/>
    <p:sldId id="487" r:id="rId74"/>
    <p:sldId id="489" r:id="rId75"/>
    <p:sldId id="490" r:id="rId76"/>
    <p:sldId id="491" r:id="rId77"/>
    <p:sldId id="492" r:id="rId78"/>
    <p:sldId id="440" r:id="rId79"/>
    <p:sldId id="431" r:id="rId80"/>
    <p:sldId id="434" r:id="rId81"/>
    <p:sldId id="441" r:id="rId82"/>
    <p:sldId id="435" r:id="rId83"/>
    <p:sldId id="437" r:id="rId84"/>
    <p:sldId id="439" r:id="rId85"/>
    <p:sldId id="488" r:id="rId86"/>
    <p:sldId id="442" r:id="rId87"/>
    <p:sldId id="446" r:id="rId88"/>
    <p:sldId id="493" r:id="rId89"/>
    <p:sldId id="494" r:id="rId90"/>
    <p:sldId id="496" r:id="rId91"/>
    <p:sldId id="498" r:id="rId92"/>
    <p:sldId id="497" r:id="rId93"/>
    <p:sldId id="499" r:id="rId94"/>
    <p:sldId id="500" r:id="rId95"/>
    <p:sldId id="412" r:id="rId96"/>
    <p:sldId id="301"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0" autoAdjust="0"/>
  </p:normalViewPr>
  <p:slideViewPr>
    <p:cSldViewPr>
      <p:cViewPr>
        <p:scale>
          <a:sx n="66" d="100"/>
          <a:sy n="66" d="100"/>
        </p:scale>
        <p:origin x="-978"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quote the Society for Learning Analytics</a:t>
            </a:r>
            <a:r>
              <a:rPr lang="en-US" baseline="0" dirty="0" smtClean="0"/>
              <a:t> Research… </a:t>
            </a:r>
          </a:p>
          <a:p>
            <a:endParaRPr lang="en-US" baseline="0" dirty="0" smtClean="0"/>
          </a:p>
          <a:p>
            <a:r>
              <a:rPr lang="en-US" baseline="0" dirty="0" smtClean="0"/>
              <a:t>EDM and learning analytics methods have some similarities with traditional data mining methods, but as with the other areas where data mining methods have been common: bioinformatics, medical informatics, business analytics, data analysis methods in physics, and so on, the unique features of the domain of education leads to the development of unique methods. </a:t>
            </a:r>
            <a:endParaRPr lang="en-US" dirty="0"/>
          </a:p>
        </p:txBody>
      </p:sp>
      <p:sp>
        <p:nvSpPr>
          <p:cNvPr id="4" name="Slide Number Placeholder 3"/>
          <p:cNvSpPr>
            <a:spLocks noGrp="1"/>
          </p:cNvSpPr>
          <p:nvPr>
            <p:ph type="sldNum" sz="quarter" idx="10"/>
          </p:nvPr>
        </p:nvSpPr>
        <p:spPr/>
        <p:txBody>
          <a:bodyPr/>
          <a:lstStyle/>
          <a:p>
            <a:fld id="{64D97FD6-3B74-431F-93D0-CFF64BBA6218}" type="slidenum">
              <a:rPr lang="en-US" smtClean="0"/>
              <a:pPr/>
              <a:t>41</a:t>
            </a:fld>
            <a:endParaRPr lang="en-US"/>
          </a:p>
        </p:txBody>
      </p:sp>
    </p:spTree>
    <p:extLst>
      <p:ext uri="{BB962C8B-B14F-4D97-AF65-F5344CB8AC3E}">
        <p14:creationId xmlns:p14="http://schemas.microsoft.com/office/powerpoint/2010/main" val="256547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 learning takes place within educational softwar</a:t>
            </a:r>
            <a:r>
              <a:rPr lang="en-US" baseline="0" dirty="0" smtClean="0"/>
              <a:t>e and online learning environments of various types, it becomes much easier to gather very rich data on individual students’ learning and engagement within specific subjects. For example, a student might use a science simulation like the </a:t>
            </a:r>
            <a:r>
              <a:rPr lang="en-US" baseline="0" dirty="0" err="1" smtClean="0"/>
              <a:t>Inq</a:t>
            </a:r>
            <a:r>
              <a:rPr lang="en-US" baseline="0" dirty="0" smtClean="0"/>
              <a:t>-ITS, to learn science content and inquiry skills. Or they might learn scientific inquiry skill and content within a virtual environment like </a:t>
            </a:r>
            <a:r>
              <a:rPr lang="en-US" baseline="0" dirty="0" err="1" smtClean="0"/>
              <a:t>EcoMUVE</a:t>
            </a:r>
            <a:r>
              <a:rPr lang="en-US" baseline="0" dirty="0" smtClean="0"/>
              <a:t>. They might learn math skill in an action game like Zombie Division – the student has a set of weapons with numbers associated with them, a 2 for a sword, or a 5 for a gauntlet, and they can divide a skeleton if the weapon divides the number on the skeleton’s chest. Or they might learn math in a conceptual story-based learning environment like Reasoning Mind… or by doing math problems in a workbook-like environment like </a:t>
            </a:r>
            <a:r>
              <a:rPr lang="en-US" baseline="0" dirty="0" err="1" smtClean="0"/>
              <a:t>ASSISTments</a:t>
            </a:r>
            <a:r>
              <a:rPr lang="en-US" baseline="0" dirty="0" smtClean="0"/>
              <a:t>. All of these environments </a:t>
            </a:r>
            <a:r>
              <a:rPr lang="en-US" i="0" baseline="0" dirty="0" smtClean="0"/>
              <a:t>generate rich data streams that have been used in EDM analyses. And this kind of software in becoming more widespread every day. Systems like the Cognitive Tutor, or </a:t>
            </a:r>
            <a:r>
              <a:rPr lang="en-US" i="0" baseline="0" dirty="0" err="1" smtClean="0"/>
              <a:t>ASSISTments</a:t>
            </a:r>
            <a:r>
              <a:rPr lang="en-US" i="0" baseline="0" dirty="0" smtClean="0"/>
              <a:t>, or Reasoning Mind, are used by tens or hundreds of thousands of students, one or two days a week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D97FD6-3B74-431F-93D0-CFF64BBA6218}" type="slidenum">
              <a:rPr lang="en-US" smtClean="0"/>
              <a:pPr/>
              <a:t>68</a:t>
            </a:fld>
            <a:endParaRPr lang="en-US"/>
          </a:p>
        </p:txBody>
      </p:sp>
    </p:spTree>
    <p:extLst>
      <p:ext uri="{BB962C8B-B14F-4D97-AF65-F5344CB8AC3E}">
        <p14:creationId xmlns:p14="http://schemas.microsoft.com/office/powerpoint/2010/main" val="68070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as a student uses one of these interactive learning environments, the student will make hundreds of meaningful actions each hour – pausing and thinking before making an incorrect answer, asking for help, rapidly changing settings on a simulation, running away from a skeleton. When the data is logged, these behaviors provide us with incredibly rich detail about learning and engagement, that we can analyze. </a:t>
            </a:r>
            <a:endParaRPr lang="en-US" dirty="0"/>
          </a:p>
        </p:txBody>
      </p:sp>
      <p:sp>
        <p:nvSpPr>
          <p:cNvPr id="4" name="Slide Number Placeholder 3"/>
          <p:cNvSpPr>
            <a:spLocks noGrp="1"/>
          </p:cNvSpPr>
          <p:nvPr>
            <p:ph type="sldNum" sz="quarter" idx="10"/>
          </p:nvPr>
        </p:nvSpPr>
        <p:spPr/>
        <p:txBody>
          <a:bodyPr/>
          <a:lstStyle/>
          <a:p>
            <a:fld id="{64D97FD6-3B74-431F-93D0-CFF64BBA6218}" type="slidenum">
              <a:rPr lang="en-US" smtClean="0"/>
              <a:pPr/>
              <a:t>69</a:t>
            </a:fld>
            <a:endParaRPr lang="en-US"/>
          </a:p>
        </p:txBody>
      </p:sp>
    </p:spTree>
    <p:extLst>
      <p:ext uri="{BB962C8B-B14F-4D97-AF65-F5344CB8AC3E}">
        <p14:creationId xmlns:p14="http://schemas.microsoft.com/office/powerpoint/2010/main" val="78411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E9714-B05F-4A0B-AE07-2A2A128D866F}" type="slidenum">
              <a:rPr lang="en-US" smtClean="0"/>
              <a:pPr/>
              <a:t>83</a:t>
            </a:fld>
            <a:endParaRPr lang="en-US"/>
          </a:p>
        </p:txBody>
      </p:sp>
    </p:spTree>
    <p:extLst>
      <p:ext uri="{BB962C8B-B14F-4D97-AF65-F5344CB8AC3E}">
        <p14:creationId xmlns:p14="http://schemas.microsoft.com/office/powerpoint/2010/main" val="247948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639B-656A-4369-84E0-F13809BA208C}" type="slidenum">
              <a:rPr lang="en-US" smtClean="0"/>
              <a:pPr/>
              <a:t>44</a:t>
            </a:fld>
            <a:endParaRPr lang="en-US"/>
          </a:p>
        </p:txBody>
      </p:sp>
    </p:spTree>
    <p:extLst>
      <p:ext uri="{BB962C8B-B14F-4D97-AF65-F5344CB8AC3E}">
        <p14:creationId xmlns:p14="http://schemas.microsoft.com/office/powerpoint/2010/main" val="96286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639B-656A-4369-84E0-F13809BA208C}" type="slidenum">
              <a:rPr lang="en-US" smtClean="0"/>
              <a:pPr/>
              <a:t>46</a:t>
            </a:fld>
            <a:endParaRPr lang="en-US" dirty="0"/>
          </a:p>
        </p:txBody>
      </p:sp>
    </p:spTree>
    <p:extLst>
      <p:ext uri="{BB962C8B-B14F-4D97-AF65-F5344CB8AC3E}">
        <p14:creationId xmlns:p14="http://schemas.microsoft.com/office/powerpoint/2010/main" val="152385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CE2A5-94E2-4767-8BE6-942ED7F620DA}" type="slidenum">
              <a:rPr lang="en-US" smtClean="0"/>
              <a:pPr/>
              <a:t>47</a:t>
            </a:fld>
            <a:endParaRPr lang="en-US"/>
          </a:p>
        </p:txBody>
      </p:sp>
    </p:spTree>
    <p:extLst>
      <p:ext uri="{BB962C8B-B14F-4D97-AF65-F5344CB8AC3E}">
        <p14:creationId xmlns:p14="http://schemas.microsoft.com/office/powerpoint/2010/main" val="183864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639B-656A-4369-84E0-F13809BA208C}" type="slidenum">
              <a:rPr lang="en-US" smtClean="0"/>
              <a:pPr/>
              <a:t>51</a:t>
            </a:fld>
            <a:endParaRPr lang="en-US" dirty="0"/>
          </a:p>
        </p:txBody>
      </p:sp>
    </p:spTree>
    <p:extLst>
      <p:ext uri="{BB962C8B-B14F-4D97-AF65-F5344CB8AC3E}">
        <p14:creationId xmlns:p14="http://schemas.microsoft.com/office/powerpoint/2010/main" val="90082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CED3D-ED40-4C44-84F5-A09DF62E946B}" type="slidenum">
              <a:rPr lang="en-US" smtClean="0"/>
              <a:pPr/>
              <a:t>63</a:t>
            </a:fld>
            <a:endParaRPr lang="en-US"/>
          </a:p>
        </p:txBody>
      </p:sp>
    </p:spTree>
    <p:extLst>
      <p:ext uri="{BB962C8B-B14F-4D97-AF65-F5344CB8AC3E}">
        <p14:creationId xmlns:p14="http://schemas.microsoft.com/office/powerpoint/2010/main" val="348383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day, every one of us generates</a:t>
            </a:r>
            <a:r>
              <a:rPr lang="en-US" baseline="0" dirty="0" smtClean="0"/>
              <a:t> lots of data, with almost everything we do.</a:t>
            </a:r>
            <a:r>
              <a:rPr lang="en-US" dirty="0" smtClean="0"/>
              <a:t> </a:t>
            </a:r>
          </a:p>
        </p:txBody>
      </p:sp>
      <p:sp>
        <p:nvSpPr>
          <p:cNvPr id="4" name="Slide Number Placeholder 3"/>
          <p:cNvSpPr>
            <a:spLocks noGrp="1"/>
          </p:cNvSpPr>
          <p:nvPr>
            <p:ph type="sldNum" sz="quarter" idx="10"/>
          </p:nvPr>
        </p:nvSpPr>
        <p:spPr/>
        <p:txBody>
          <a:bodyPr/>
          <a:lstStyle/>
          <a:p>
            <a:fld id="{EC822748-45B9-4308-B74C-37E187BB6FA4}" type="slidenum">
              <a:rPr lang="en-US" smtClean="0"/>
              <a:pPr/>
              <a:t>64</a:t>
            </a:fld>
            <a:endParaRPr lang="en-US"/>
          </a:p>
        </p:txBody>
      </p:sp>
    </p:spTree>
    <p:extLst>
      <p:ext uri="{BB962C8B-B14F-4D97-AF65-F5344CB8AC3E}">
        <p14:creationId xmlns:p14="http://schemas.microsoft.com/office/powerpoint/2010/main" val="417926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CED3D-ED40-4C44-84F5-A09DF62E946B}" type="slidenum">
              <a:rPr lang="en-US" smtClean="0"/>
              <a:pPr/>
              <a:t>65</a:t>
            </a:fld>
            <a:endParaRPr lang="en-US"/>
          </a:p>
        </p:txBody>
      </p:sp>
    </p:spTree>
    <p:extLst>
      <p:ext uri="{BB962C8B-B14F-4D97-AF65-F5344CB8AC3E}">
        <p14:creationId xmlns:p14="http://schemas.microsoft.com/office/powerpoint/2010/main" val="240177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CED3D-ED40-4C44-84F5-A09DF62E946B}" type="slidenum">
              <a:rPr lang="en-US" smtClean="0"/>
              <a:pPr/>
              <a:t>66</a:t>
            </a:fld>
            <a:endParaRPr lang="en-US"/>
          </a:p>
        </p:txBody>
      </p:sp>
    </p:spTree>
    <p:extLst>
      <p:ext uri="{BB962C8B-B14F-4D97-AF65-F5344CB8AC3E}">
        <p14:creationId xmlns:p14="http://schemas.microsoft.com/office/powerpoint/2010/main" val="240177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77E0E-AA0C-4CA6-9370-9BDDCA79380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77E0E-AA0C-4CA6-9370-9BDDCA793804}"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77E0E-AA0C-4CA6-9370-9BDDCA793804}"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Core Methods in </a:t>
            </a:r>
            <a:br>
              <a:rPr lang="en-US" b="1" dirty="0" smtClean="0"/>
            </a:br>
            <a:r>
              <a:rPr lang="en-US" b="1" dirty="0" smtClean="0"/>
              <a:t>Educational </a:t>
            </a:r>
            <a:r>
              <a:rPr lang="en-US" b="1" dirty="0"/>
              <a:t>Data Mining</a:t>
            </a:r>
          </a:p>
        </p:txBody>
      </p:sp>
      <p:sp>
        <p:nvSpPr>
          <p:cNvPr id="3" name="Subtitle 2"/>
          <p:cNvSpPr>
            <a:spLocks noGrp="1"/>
          </p:cNvSpPr>
          <p:nvPr>
            <p:ph type="subTitle" idx="1"/>
          </p:nvPr>
        </p:nvSpPr>
        <p:spPr/>
        <p:txBody>
          <a:bodyPr/>
          <a:lstStyle/>
          <a:p>
            <a:r>
              <a:rPr lang="en-US" dirty="0" smtClean="0"/>
              <a:t>HUDK4050</a:t>
            </a:r>
            <a:br>
              <a:rPr lang="en-US" dirty="0" smtClean="0"/>
            </a:br>
            <a:r>
              <a:rPr lang="en-US" dirty="0" smtClean="0"/>
              <a:t>Fall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Participation</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It is expected that you come to class, unless you have a very good reason not to</a:t>
            </a:r>
          </a:p>
          <a:p>
            <a:endParaRPr lang="en-US" dirty="0" smtClean="0"/>
          </a:p>
          <a:p>
            <a:r>
              <a:rPr lang="en-US" dirty="0" smtClean="0"/>
              <a:t>It </a:t>
            </a:r>
            <a:r>
              <a:rPr lang="en-US" dirty="0"/>
              <a:t>is expected that you watch Big Data and Education videos before class, so we can discuss them rather than me repeating </a:t>
            </a:r>
            <a:r>
              <a:rPr lang="en-US" dirty="0" smtClean="0"/>
              <a:t>them</a:t>
            </a:r>
          </a:p>
          <a:p>
            <a:pPr lvl="1"/>
            <a:endParaRPr lang="en-US" dirty="0"/>
          </a:p>
          <a:p>
            <a:r>
              <a:rPr lang="en-US" dirty="0" smtClean="0"/>
              <a:t>It is expected that you be prepared for class by skimming the readings to the point where you can participate effectively in class discussion</a:t>
            </a:r>
          </a:p>
          <a:p>
            <a:pPr marL="457200" lvl="1" indent="0">
              <a:buNone/>
            </a:pPr>
            <a:endParaRPr lang="en-US" dirty="0"/>
          </a:p>
          <a:p>
            <a:r>
              <a:rPr lang="en-US" dirty="0" smtClean="0"/>
              <a:t>This is your education, make the most of it!</a:t>
            </a:r>
            <a:endParaRPr lang="en-US" dirty="0"/>
          </a:p>
        </p:txBody>
      </p:sp>
    </p:spTree>
    <p:extLst>
      <p:ext uri="{BB962C8B-B14F-4D97-AF65-F5344CB8AC3E}">
        <p14:creationId xmlns:p14="http://schemas.microsoft.com/office/powerpoint/2010/main" val="309352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lstStyle/>
          <a:p>
            <a:r>
              <a:rPr lang="en-US" dirty="0"/>
              <a:t>https://drive.google.com/folderview?id=0B3e6NaCpKireVGdOQ0VPN29qMVE&amp;usp=sharing</a:t>
            </a:r>
          </a:p>
        </p:txBody>
      </p:sp>
    </p:spTree>
    <p:extLst>
      <p:ext uri="{BB962C8B-B14F-4D97-AF65-F5344CB8AC3E}">
        <p14:creationId xmlns:p14="http://schemas.microsoft.com/office/powerpoint/2010/main" val="231564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course covers methods from the emerging </a:t>
            </a:r>
            <a:r>
              <a:rPr lang="en-US" dirty="0" smtClean="0"/>
              <a:t>area of </a:t>
            </a:r>
            <a:r>
              <a:rPr lang="en-US" dirty="0"/>
              <a:t>educational data mining. </a:t>
            </a:r>
            <a:endParaRPr lang="en-US" dirty="0" smtClean="0"/>
          </a:p>
          <a:p>
            <a:endParaRPr lang="en-US" dirty="0" smtClean="0"/>
          </a:p>
          <a:p>
            <a:r>
              <a:rPr lang="en-US" dirty="0" smtClean="0"/>
              <a:t>You will </a:t>
            </a:r>
            <a:r>
              <a:rPr lang="en-US" dirty="0"/>
              <a:t>learn how to execute these methods in standard software </a:t>
            </a:r>
            <a:r>
              <a:rPr lang="en-US" dirty="0" smtClean="0"/>
              <a:t>packages</a:t>
            </a:r>
          </a:p>
          <a:p>
            <a:r>
              <a:rPr lang="en-US" dirty="0" smtClean="0"/>
              <a:t>And </a:t>
            </a:r>
            <a:r>
              <a:rPr lang="en-US" dirty="0"/>
              <a:t>the limitations of existing implementations of these methods. </a:t>
            </a:r>
            <a:endParaRPr lang="en-US" dirty="0" smtClean="0"/>
          </a:p>
          <a:p>
            <a:endParaRPr lang="en-US" dirty="0"/>
          </a:p>
          <a:p>
            <a:r>
              <a:rPr lang="en-US" dirty="0" smtClean="0"/>
              <a:t>Equally </a:t>
            </a:r>
            <a:r>
              <a:rPr lang="en-US" dirty="0"/>
              <a:t>importantly, </a:t>
            </a:r>
            <a:r>
              <a:rPr lang="en-US" dirty="0" smtClean="0"/>
              <a:t>you will </a:t>
            </a:r>
            <a:r>
              <a:rPr lang="en-US" dirty="0"/>
              <a:t>learn when and why to use these methods.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normAutofit/>
          </a:bodyPr>
          <a:lstStyle/>
          <a:p>
            <a:r>
              <a:rPr lang="en-US" dirty="0" smtClean="0"/>
              <a:t>Discussion </a:t>
            </a:r>
            <a:r>
              <a:rPr lang="en-US" dirty="0"/>
              <a:t>of how EDM differs from more traditional statistical and psychometric approaches will be a key part of this </a:t>
            </a:r>
            <a:r>
              <a:rPr lang="en-US" dirty="0" smtClean="0"/>
              <a:t>course</a:t>
            </a:r>
          </a:p>
          <a:p>
            <a:endParaRPr lang="en-US" dirty="0"/>
          </a:p>
          <a:p>
            <a:r>
              <a:rPr lang="en-US" dirty="0" smtClean="0"/>
              <a:t>In </a:t>
            </a:r>
            <a:r>
              <a:rPr lang="en-US" dirty="0"/>
              <a:t>particular, we will study how many of the same statistical and mathematical approaches are used in different ways in these research communities.</a:t>
            </a:r>
          </a:p>
        </p:txBody>
      </p:sp>
    </p:spTree>
    <p:extLst>
      <p:ext uri="{BB962C8B-B14F-4D97-AF65-F5344CB8AC3E}">
        <p14:creationId xmlns:p14="http://schemas.microsoft.com/office/powerpoint/2010/main" val="191861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p:txBody>
          <a:bodyPr>
            <a:normAutofit/>
          </a:bodyPr>
          <a:lstStyle/>
          <a:p>
            <a:r>
              <a:rPr lang="en-US" dirty="0" smtClean="0"/>
              <a:t>There will be 8 basic </a:t>
            </a:r>
            <a:r>
              <a:rPr lang="en-US" dirty="0" err="1" smtClean="0"/>
              <a:t>homeworks</a:t>
            </a:r>
            <a:endParaRPr lang="en-US" dirty="0" smtClean="0"/>
          </a:p>
          <a:p>
            <a:endParaRPr lang="en-US" dirty="0"/>
          </a:p>
          <a:p>
            <a:r>
              <a:rPr lang="en-US" dirty="0" smtClean="0"/>
              <a:t>You choose 6 of them to complete</a:t>
            </a:r>
          </a:p>
          <a:p>
            <a:pPr lvl="1"/>
            <a:r>
              <a:rPr lang="en-US" dirty="0" smtClean="0"/>
              <a:t>3 from the first 4 (e.g. BHW 1-4)</a:t>
            </a:r>
          </a:p>
          <a:p>
            <a:pPr lvl="1"/>
            <a:r>
              <a:rPr lang="en-US" dirty="0" smtClean="0"/>
              <a:t>3 from the second 4 (e.g. BHW 5-8)</a:t>
            </a:r>
          </a:p>
          <a:p>
            <a:pPr lvl="1"/>
            <a:endParaRPr lang="en-US" dirty="0"/>
          </a:p>
          <a:p>
            <a:endParaRPr lang="en-US" dirty="0"/>
          </a:p>
          <a:p>
            <a:pPr marL="0" indent="0">
              <a:buNone/>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homeworks</a:t>
            </a:r>
            <a:endParaRPr lang="en-US" dirty="0"/>
          </a:p>
        </p:txBody>
      </p:sp>
      <p:sp>
        <p:nvSpPr>
          <p:cNvPr id="3" name="Content Placeholder 2"/>
          <p:cNvSpPr>
            <a:spLocks noGrp="1"/>
          </p:cNvSpPr>
          <p:nvPr>
            <p:ph idx="1"/>
          </p:nvPr>
        </p:nvSpPr>
        <p:spPr/>
        <p:txBody>
          <a:bodyPr/>
          <a:lstStyle/>
          <a:p>
            <a:r>
              <a:rPr lang="en-US" dirty="0"/>
              <a:t>Basic </a:t>
            </a:r>
            <a:r>
              <a:rPr lang="en-US" dirty="0" err="1"/>
              <a:t>homeworks</a:t>
            </a:r>
            <a:r>
              <a:rPr lang="en-US" dirty="0"/>
              <a:t> will be due </a:t>
            </a:r>
            <a:r>
              <a:rPr lang="en-US" b="1" i="1" dirty="0"/>
              <a:t>before</a:t>
            </a:r>
            <a:r>
              <a:rPr lang="en-US" dirty="0"/>
              <a:t> the class session where their topic is discussed</a:t>
            </a:r>
          </a:p>
          <a:p>
            <a:endParaRPr lang="en-US" dirty="0"/>
          </a:p>
        </p:txBody>
      </p:sp>
    </p:spTree>
    <p:extLst>
      <p:ext uri="{BB962C8B-B14F-4D97-AF65-F5344CB8AC3E}">
        <p14:creationId xmlns:p14="http://schemas.microsoft.com/office/powerpoint/2010/main" val="176250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These are not your usual </a:t>
            </a:r>
            <a:r>
              <a:rPr lang="en-US" dirty="0" err="1" smtClean="0"/>
              <a:t>homeworks</a:t>
            </a:r>
            <a:endParaRPr lang="en-US" dirty="0" smtClean="0"/>
          </a:p>
          <a:p>
            <a:endParaRPr lang="en-US" dirty="0"/>
          </a:p>
          <a:p>
            <a:r>
              <a:rPr lang="en-US" dirty="0" smtClean="0"/>
              <a:t>Most homework is assigned after the topic is discussed in class, to reinforce what is learned</a:t>
            </a:r>
          </a:p>
          <a:p>
            <a:endParaRPr lang="en-US" dirty="0"/>
          </a:p>
          <a:p>
            <a:r>
              <a:rPr lang="en-US" dirty="0" smtClean="0"/>
              <a:t>This homework is due </a:t>
            </a:r>
            <a:r>
              <a:rPr lang="en-US" b="1" i="1" dirty="0" smtClean="0"/>
              <a:t>before</a:t>
            </a:r>
            <a:r>
              <a:rPr lang="en-US" dirty="0" smtClean="0"/>
              <a:t> the topic is discussed in class, to enable us to talk more concretely about the topic in class</a:t>
            </a:r>
            <a:endParaRPr lang="en-US" dirty="0"/>
          </a:p>
        </p:txBody>
      </p:sp>
    </p:spTree>
    <p:extLst>
      <p:ext uri="{BB962C8B-B14F-4D97-AF65-F5344CB8AC3E}">
        <p14:creationId xmlns:p14="http://schemas.microsoft.com/office/powerpoint/2010/main" val="176964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t>
            </a:r>
            <a:r>
              <a:rPr lang="en-US" dirty="0" err="1" smtClean="0"/>
              <a:t>homeworks</a:t>
            </a:r>
            <a:endParaRPr lang="en-US" dirty="0"/>
          </a:p>
        </p:txBody>
      </p:sp>
      <p:sp>
        <p:nvSpPr>
          <p:cNvPr id="3" name="Content Placeholder 2"/>
          <p:cNvSpPr>
            <a:spLocks noGrp="1"/>
          </p:cNvSpPr>
          <p:nvPr>
            <p:ph idx="1"/>
          </p:nvPr>
        </p:nvSpPr>
        <p:spPr/>
        <p:txBody>
          <a:bodyPr/>
          <a:lstStyle/>
          <a:p>
            <a:r>
              <a:rPr lang="en-US" dirty="0" smtClean="0"/>
              <a:t>These </a:t>
            </a:r>
            <a:r>
              <a:rPr lang="en-US" dirty="0" err="1" smtClean="0"/>
              <a:t>homeworks</a:t>
            </a:r>
            <a:r>
              <a:rPr lang="en-US" dirty="0" smtClean="0"/>
              <a:t> will not require flawless, perfect execution</a:t>
            </a:r>
          </a:p>
          <a:p>
            <a:endParaRPr lang="en-US" dirty="0"/>
          </a:p>
          <a:p>
            <a:r>
              <a:rPr lang="en-US" dirty="0" smtClean="0"/>
              <a:t>They will require personal discovery and learning from text and video resources</a:t>
            </a:r>
          </a:p>
          <a:p>
            <a:endParaRPr lang="en-US" dirty="0"/>
          </a:p>
          <a:p>
            <a:r>
              <a:rPr lang="en-US" dirty="0" smtClean="0"/>
              <a:t>Giving you a base to learn more from class discussion</a:t>
            </a:r>
            <a:endParaRPr lang="en-US" dirty="0"/>
          </a:p>
        </p:txBody>
      </p:sp>
    </p:spTree>
    <p:extLst>
      <p:ext uri="{BB962C8B-B14F-4D97-AF65-F5344CB8AC3E}">
        <p14:creationId xmlns:p14="http://schemas.microsoft.com/office/powerpoint/2010/main" val="182090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p:txBody>
          <a:bodyPr>
            <a:normAutofit/>
          </a:bodyPr>
          <a:lstStyle/>
          <a:p>
            <a:r>
              <a:rPr lang="en-US" dirty="0" smtClean="0"/>
              <a:t>There will be 6 creative </a:t>
            </a:r>
            <a:r>
              <a:rPr lang="en-US" dirty="0" err="1" smtClean="0"/>
              <a:t>homeworks</a:t>
            </a:r>
            <a:endParaRPr lang="en-US" dirty="0" smtClean="0"/>
          </a:p>
          <a:p>
            <a:endParaRPr lang="en-US" dirty="0"/>
          </a:p>
          <a:p>
            <a:r>
              <a:rPr lang="en-US" dirty="0" smtClean="0"/>
              <a:t>You choose 4 of them to complete</a:t>
            </a:r>
          </a:p>
          <a:p>
            <a:pPr lvl="1"/>
            <a:r>
              <a:rPr lang="en-US" dirty="0" smtClean="0"/>
              <a:t>2 from the first 3 (e.g. CHW 1-3)</a:t>
            </a:r>
          </a:p>
          <a:p>
            <a:pPr lvl="1"/>
            <a:r>
              <a:rPr lang="en-US" dirty="0" smtClean="0"/>
              <a:t>2 from the second 3 (e.g. CHW 4-6)</a:t>
            </a:r>
          </a:p>
          <a:p>
            <a:pPr lvl="1"/>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284742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a:t>
            </a:r>
            <a:r>
              <a:rPr lang="en-US" dirty="0" err="1" smtClean="0"/>
              <a:t>homeworks</a:t>
            </a:r>
            <a:endParaRPr lang="en-US" dirty="0"/>
          </a:p>
        </p:txBody>
      </p:sp>
      <p:sp>
        <p:nvSpPr>
          <p:cNvPr id="3" name="Content Placeholder 2"/>
          <p:cNvSpPr>
            <a:spLocks noGrp="1"/>
          </p:cNvSpPr>
          <p:nvPr>
            <p:ph idx="1"/>
          </p:nvPr>
        </p:nvSpPr>
        <p:spPr/>
        <p:txBody>
          <a:bodyPr/>
          <a:lstStyle/>
          <a:p>
            <a:r>
              <a:rPr lang="en-US" dirty="0" smtClean="0"/>
              <a:t>Creative </a:t>
            </a:r>
            <a:r>
              <a:rPr lang="en-US" dirty="0" err="1" smtClean="0"/>
              <a:t>homeworks</a:t>
            </a:r>
            <a:r>
              <a:rPr lang="en-US" dirty="0" smtClean="0"/>
              <a:t> </a:t>
            </a:r>
            <a:r>
              <a:rPr lang="en-US" dirty="0"/>
              <a:t>will be due </a:t>
            </a:r>
            <a:r>
              <a:rPr lang="en-US" b="1" i="1" dirty="0" smtClean="0"/>
              <a:t>after </a:t>
            </a:r>
            <a:r>
              <a:rPr lang="en-US" dirty="0" smtClean="0"/>
              <a:t>the </a:t>
            </a:r>
            <a:r>
              <a:rPr lang="en-US" dirty="0"/>
              <a:t>class session where their topic is discussed</a:t>
            </a:r>
          </a:p>
          <a:p>
            <a:endParaRPr lang="en-US" dirty="0"/>
          </a:p>
        </p:txBody>
      </p:sp>
    </p:spTree>
    <p:extLst>
      <p:ext uri="{BB962C8B-B14F-4D97-AF65-F5344CB8AC3E}">
        <p14:creationId xmlns:p14="http://schemas.microsoft.com/office/powerpoint/2010/main" val="178075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a:t>
            </a:r>
            <a:endParaRPr lang="en-US" dirty="0"/>
          </a:p>
        </p:txBody>
      </p:sp>
      <p:sp>
        <p:nvSpPr>
          <p:cNvPr id="3" name="Content Placeholder 2"/>
          <p:cNvSpPr>
            <a:spLocks noGrp="1"/>
          </p:cNvSpPr>
          <p:nvPr>
            <p:ph idx="1"/>
          </p:nvPr>
        </p:nvSpPr>
        <p:spPr/>
        <p:txBody>
          <a:bodyPr/>
          <a:lstStyle/>
          <a:p>
            <a:r>
              <a:rPr lang="en-US" dirty="0"/>
              <a:t>Welcome!</a:t>
            </a:r>
          </a:p>
          <a:p>
            <a:endParaRPr lang="en-US" dirty="0" smtClean="0"/>
          </a:p>
          <a:p>
            <a:r>
              <a:rPr lang="en-US" dirty="0" smtClean="0"/>
              <a:t>There’s a lot of you</a:t>
            </a:r>
            <a:endParaRPr lang="en-US" dirty="0"/>
          </a:p>
          <a:p>
            <a:pPr lvl="1"/>
            <a:r>
              <a:rPr lang="en-US" dirty="0" smtClean="0"/>
              <a:t>It’s great to see so much continuing interest in EDM at TC</a:t>
            </a:r>
            <a:endParaRPr lang="en-US" dirty="0"/>
          </a:p>
        </p:txBody>
      </p:sp>
    </p:spTree>
    <p:extLst>
      <p:ext uri="{BB962C8B-B14F-4D97-AF65-F5344CB8AC3E}">
        <p14:creationId xmlns:p14="http://schemas.microsoft.com/office/powerpoint/2010/main" val="144068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dirty="0" smtClean="0"/>
              <a:t>These </a:t>
            </a:r>
            <a:r>
              <a:rPr lang="en-US" dirty="0" err="1" smtClean="0"/>
              <a:t>homeworks</a:t>
            </a:r>
            <a:r>
              <a:rPr lang="en-US" dirty="0" smtClean="0"/>
              <a:t> will involve creative application of the methods discussed in class, going beyond what we discuss in class</a:t>
            </a:r>
          </a:p>
        </p:txBody>
      </p:sp>
    </p:spTree>
    <p:extLst>
      <p:ext uri="{BB962C8B-B14F-4D97-AF65-F5344CB8AC3E}">
        <p14:creationId xmlns:p14="http://schemas.microsoft.com/office/powerpoint/2010/main" val="370528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t>
            </a:r>
            <a:r>
              <a:rPr lang="en-US" dirty="0" err="1" smtClean="0"/>
              <a:t>homeworks</a:t>
            </a:r>
            <a:endParaRPr lang="en-US" dirty="0"/>
          </a:p>
        </p:txBody>
      </p:sp>
      <p:sp>
        <p:nvSpPr>
          <p:cNvPr id="3" name="Content Placeholder 2"/>
          <p:cNvSpPr>
            <a:spLocks noGrp="1"/>
          </p:cNvSpPr>
          <p:nvPr>
            <p:ph idx="1"/>
          </p:nvPr>
        </p:nvSpPr>
        <p:spPr/>
        <p:txBody>
          <a:bodyPr/>
          <a:lstStyle/>
          <a:p>
            <a:r>
              <a:rPr lang="en-US" dirty="0" smtClean="0"/>
              <a:t>These </a:t>
            </a:r>
            <a:r>
              <a:rPr lang="en-US" dirty="0" err="1" smtClean="0"/>
              <a:t>homeworks</a:t>
            </a:r>
            <a:r>
              <a:rPr lang="en-US" dirty="0" smtClean="0"/>
              <a:t> will not require flawless, perfect execution</a:t>
            </a:r>
          </a:p>
          <a:p>
            <a:endParaRPr lang="en-US" dirty="0"/>
          </a:p>
          <a:p>
            <a:r>
              <a:rPr lang="en-US" dirty="0" smtClean="0"/>
              <a:t>They will require personal discovery and learning from text and video resources</a:t>
            </a:r>
          </a:p>
          <a:p>
            <a:endParaRPr lang="en-US" dirty="0"/>
          </a:p>
          <a:p>
            <a:r>
              <a:rPr lang="en-US" dirty="0" smtClean="0"/>
              <a:t>Giving you a base to learn more from class discussion</a:t>
            </a:r>
            <a:endParaRPr lang="en-US" dirty="0"/>
          </a:p>
        </p:txBody>
      </p:sp>
    </p:spTree>
    <p:extLst>
      <p:ext uri="{BB962C8B-B14F-4D97-AF65-F5344CB8AC3E}">
        <p14:creationId xmlns:p14="http://schemas.microsoft.com/office/powerpoint/2010/main" val="383854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normAutofit/>
          </a:bodyPr>
          <a:lstStyle/>
          <a:p>
            <a:r>
              <a:rPr lang="en-US" dirty="0" err="1" smtClean="0"/>
              <a:t>Homeworks</a:t>
            </a:r>
            <a:r>
              <a:rPr lang="en-US" dirty="0" smtClean="0"/>
              <a:t> will be </a:t>
            </a:r>
            <a:r>
              <a:rPr lang="en-US" dirty="0"/>
              <a:t>due at least 3 hours before the beginning </a:t>
            </a:r>
            <a:r>
              <a:rPr lang="en-US" dirty="0" smtClean="0"/>
              <a:t>of </a:t>
            </a:r>
            <a:r>
              <a:rPr lang="en-US" dirty="0"/>
              <a:t>class (e.g. noon</a:t>
            </a:r>
            <a:r>
              <a:rPr lang="en-US" dirty="0" smtClean="0"/>
              <a:t>) on the due date</a:t>
            </a:r>
          </a:p>
          <a:p>
            <a:endParaRPr lang="en-US" dirty="0"/>
          </a:p>
          <a:p>
            <a:r>
              <a:rPr lang="en-US" dirty="0" smtClean="0"/>
              <a:t>Since you have a choice of </a:t>
            </a:r>
            <a:r>
              <a:rPr lang="en-US" dirty="0" err="1" smtClean="0"/>
              <a:t>homeworks</a:t>
            </a:r>
            <a:r>
              <a:rPr lang="en-US" dirty="0" smtClean="0"/>
              <a:t>, extensions will only be granted for instructor error or extreme circumstances</a:t>
            </a:r>
          </a:p>
          <a:p>
            <a:pPr lvl="1"/>
            <a:r>
              <a:rPr lang="en-US" dirty="0" smtClean="0"/>
              <a:t>Outside of these situations, late = 0 credit</a:t>
            </a:r>
          </a:p>
          <a:p>
            <a:endParaRPr lang="en-US" dirty="0" smtClean="0"/>
          </a:p>
        </p:txBody>
      </p:sp>
    </p:spTree>
    <p:extLst>
      <p:ext uri="{BB962C8B-B14F-4D97-AF65-F5344CB8AC3E}">
        <p14:creationId xmlns:p14="http://schemas.microsoft.com/office/powerpoint/2010/main" val="189238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of that</a:t>
            </a:r>
            <a:endParaRPr lang="en-US" dirty="0"/>
          </a:p>
        </p:txBody>
      </p:sp>
      <p:sp>
        <p:nvSpPr>
          <p:cNvPr id="3" name="Content Placeholder 2"/>
          <p:cNvSpPr>
            <a:spLocks noGrp="1"/>
          </p:cNvSpPr>
          <p:nvPr>
            <p:ph idx="1"/>
          </p:nvPr>
        </p:nvSpPr>
        <p:spPr/>
        <p:txBody>
          <a:bodyPr/>
          <a:lstStyle/>
          <a:p>
            <a:r>
              <a:rPr lang="en-US" dirty="0"/>
              <a:t>You must be prepared to discuss your </a:t>
            </a:r>
            <a:r>
              <a:rPr lang="en-US" dirty="0" smtClean="0"/>
              <a:t>work </a:t>
            </a:r>
            <a:r>
              <a:rPr lang="en-US" dirty="0"/>
              <a:t>in class </a:t>
            </a:r>
            <a:endParaRPr lang="en-US" dirty="0" smtClean="0"/>
          </a:p>
          <a:p>
            <a:endParaRPr lang="en-US" dirty="0"/>
          </a:p>
          <a:p>
            <a:r>
              <a:rPr lang="en-US" dirty="0" smtClean="0"/>
              <a:t>You </a:t>
            </a:r>
            <a:r>
              <a:rPr lang="en-US" dirty="0"/>
              <a:t>do not need to create </a:t>
            </a:r>
            <a:r>
              <a:rPr lang="en-US" dirty="0" smtClean="0"/>
              <a:t>slides</a:t>
            </a:r>
          </a:p>
          <a:p>
            <a:endParaRPr lang="en-US" dirty="0" smtClean="0"/>
          </a:p>
          <a:p>
            <a:r>
              <a:rPr lang="en-US" dirty="0" smtClean="0"/>
              <a:t>But </a:t>
            </a:r>
            <a:r>
              <a:rPr lang="en-US" dirty="0"/>
              <a:t>be prepared </a:t>
            </a:r>
            <a:endParaRPr lang="en-US" dirty="0" smtClean="0"/>
          </a:p>
          <a:p>
            <a:pPr lvl="1"/>
            <a:r>
              <a:rPr lang="en-US" dirty="0" smtClean="0"/>
              <a:t>to </a:t>
            </a:r>
            <a:r>
              <a:rPr lang="en-US" dirty="0"/>
              <a:t>have your assignment </a:t>
            </a:r>
            <a:r>
              <a:rPr lang="en-US" dirty="0" smtClean="0"/>
              <a:t>projected</a:t>
            </a:r>
          </a:p>
          <a:p>
            <a:pPr lvl="1"/>
            <a:r>
              <a:rPr lang="en-US" dirty="0" smtClean="0"/>
              <a:t>to </a:t>
            </a:r>
            <a:r>
              <a:rPr lang="en-US" dirty="0"/>
              <a:t>discuss aspects of your assignment in </a:t>
            </a:r>
            <a:r>
              <a:rPr lang="en-US" dirty="0" smtClean="0"/>
              <a:t>class</a:t>
            </a:r>
            <a:endParaRPr lang="en-US" dirty="0"/>
          </a:p>
        </p:txBody>
      </p:sp>
    </p:spTree>
    <p:extLst>
      <p:ext uri="{BB962C8B-B14F-4D97-AF65-F5344CB8AC3E}">
        <p14:creationId xmlns:p14="http://schemas.microsoft.com/office/powerpoint/2010/main" val="250635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work?</a:t>
            </a:r>
            <a:endParaRPr lang="en-US" dirty="0"/>
          </a:p>
        </p:txBody>
      </p:sp>
      <p:sp>
        <p:nvSpPr>
          <p:cNvPr id="3" name="Content Placeholder 2"/>
          <p:cNvSpPr>
            <a:spLocks noGrp="1"/>
          </p:cNvSpPr>
          <p:nvPr>
            <p:ph idx="1"/>
          </p:nvPr>
        </p:nvSpPr>
        <p:spPr/>
        <p:txBody>
          <a:bodyPr/>
          <a:lstStyle/>
          <a:p>
            <a:r>
              <a:rPr lang="en-US" dirty="0" smtClean="0"/>
              <a:t>I’m told by some students in the class that this course has gotten a reputation as being a lot of work</a:t>
            </a:r>
            <a:endParaRPr lang="en-US" dirty="0"/>
          </a:p>
        </p:txBody>
      </p:sp>
    </p:spTree>
    <p:extLst>
      <p:ext uri="{BB962C8B-B14F-4D97-AF65-F5344CB8AC3E}">
        <p14:creationId xmlns:p14="http://schemas.microsoft.com/office/powerpoint/2010/main" val="92333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work?</a:t>
            </a:r>
            <a:endParaRPr lang="en-US" dirty="0"/>
          </a:p>
        </p:txBody>
      </p:sp>
      <p:sp>
        <p:nvSpPr>
          <p:cNvPr id="3" name="Content Placeholder 2"/>
          <p:cNvSpPr>
            <a:spLocks noGrp="1"/>
          </p:cNvSpPr>
          <p:nvPr>
            <p:ph idx="1"/>
          </p:nvPr>
        </p:nvSpPr>
        <p:spPr/>
        <p:txBody>
          <a:bodyPr/>
          <a:lstStyle/>
          <a:p>
            <a:r>
              <a:rPr lang="en-US" dirty="0" smtClean="0"/>
              <a:t>I’m told by some students in the class that this course has gotten a reputation as being a lot of work</a:t>
            </a:r>
          </a:p>
          <a:p>
            <a:endParaRPr lang="en-US" dirty="0"/>
          </a:p>
          <a:p>
            <a:r>
              <a:rPr lang="en-US" dirty="0" smtClean="0"/>
              <a:t>And that is true</a:t>
            </a:r>
            <a:endParaRPr lang="en-US" dirty="0"/>
          </a:p>
        </p:txBody>
      </p:sp>
    </p:spTree>
    <p:extLst>
      <p:ext uri="{BB962C8B-B14F-4D97-AF65-F5344CB8AC3E}">
        <p14:creationId xmlns:p14="http://schemas.microsoft.com/office/powerpoint/2010/main" val="411077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work?</a:t>
            </a:r>
            <a:endParaRPr lang="en-US" dirty="0"/>
          </a:p>
        </p:txBody>
      </p:sp>
      <p:sp>
        <p:nvSpPr>
          <p:cNvPr id="3" name="Content Placeholder 2"/>
          <p:cNvSpPr>
            <a:spLocks noGrp="1"/>
          </p:cNvSpPr>
          <p:nvPr>
            <p:ph idx="1"/>
          </p:nvPr>
        </p:nvSpPr>
        <p:spPr/>
        <p:txBody>
          <a:bodyPr>
            <a:normAutofit lnSpcReduction="10000"/>
          </a:bodyPr>
          <a:lstStyle/>
          <a:p>
            <a:r>
              <a:rPr lang="en-US" dirty="0" smtClean="0"/>
              <a:t>I’m told by some students in the class that this course has gotten a reputation as being a lot of work</a:t>
            </a:r>
          </a:p>
          <a:p>
            <a:endParaRPr lang="en-US" dirty="0"/>
          </a:p>
          <a:p>
            <a:r>
              <a:rPr lang="en-US" dirty="0" smtClean="0"/>
              <a:t>And that is true</a:t>
            </a:r>
          </a:p>
          <a:p>
            <a:endParaRPr lang="en-US" dirty="0"/>
          </a:p>
          <a:p>
            <a:r>
              <a:rPr lang="en-US" dirty="0" smtClean="0"/>
              <a:t>But the grading is not particularly harsh, and I have not failed a student at TC yet (in any of my courses)</a:t>
            </a:r>
            <a:endParaRPr lang="en-US" dirty="0"/>
          </a:p>
        </p:txBody>
      </p:sp>
    </p:spTree>
    <p:extLst>
      <p:ext uri="{BB962C8B-B14F-4D97-AF65-F5344CB8AC3E}">
        <p14:creationId xmlns:p14="http://schemas.microsoft.com/office/powerpoint/2010/main" val="46078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Content Placeholder 2"/>
          <p:cNvSpPr>
            <a:spLocks noGrp="1"/>
          </p:cNvSpPr>
          <p:nvPr>
            <p:ph idx="1"/>
          </p:nvPr>
        </p:nvSpPr>
        <p:spPr/>
        <p:txBody>
          <a:bodyPr/>
          <a:lstStyle/>
          <a:p>
            <a:r>
              <a:rPr lang="en-US" dirty="0" smtClean="0"/>
              <a:t>Learn a suite of new methods that aren’t taught elsewhere at TC, except in passing</a:t>
            </a:r>
          </a:p>
          <a:p>
            <a:endParaRPr lang="en-US" dirty="0"/>
          </a:p>
          <a:p>
            <a:r>
              <a:rPr lang="en-US" dirty="0" smtClean="0"/>
              <a:t>There is a lot to learn in this course</a:t>
            </a:r>
          </a:p>
          <a:p>
            <a:endParaRPr lang="en-US" dirty="0"/>
          </a:p>
          <a:p>
            <a:r>
              <a:rPr lang="en-US" dirty="0" smtClean="0"/>
              <a:t>And that’s why there is a lot of work</a:t>
            </a:r>
            <a:endParaRPr lang="en-US" dirty="0"/>
          </a:p>
        </p:txBody>
      </p:sp>
    </p:spTree>
    <p:extLst>
      <p:ext uri="{BB962C8B-B14F-4D97-AF65-F5344CB8AC3E}">
        <p14:creationId xmlns:p14="http://schemas.microsoft.com/office/powerpoint/2010/main" val="353592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you’re worried</a:t>
            </a:r>
            <a:endParaRPr lang="en-US" dirty="0"/>
          </a:p>
        </p:txBody>
      </p:sp>
      <p:sp>
        <p:nvSpPr>
          <p:cNvPr id="3" name="Content Placeholder 2"/>
          <p:cNvSpPr>
            <a:spLocks noGrp="1"/>
          </p:cNvSpPr>
          <p:nvPr>
            <p:ph idx="1"/>
          </p:nvPr>
        </p:nvSpPr>
        <p:spPr/>
        <p:txBody>
          <a:bodyPr/>
          <a:lstStyle/>
          <a:p>
            <a:r>
              <a:rPr lang="en-US" dirty="0" smtClean="0"/>
              <a:t>Come talk to me</a:t>
            </a:r>
          </a:p>
          <a:p>
            <a:endParaRPr lang="en-US" dirty="0"/>
          </a:p>
          <a:p>
            <a:r>
              <a:rPr lang="en-US" dirty="0" smtClean="0"/>
              <a:t>I try to find a way to accommodate every student</a:t>
            </a:r>
            <a:endParaRPr lang="en-US" dirty="0"/>
          </a:p>
        </p:txBody>
      </p:sp>
    </p:spTree>
    <p:extLst>
      <p:ext uri="{BB962C8B-B14F-4D97-AF65-F5344CB8AC3E}">
        <p14:creationId xmlns:p14="http://schemas.microsoft.com/office/powerpoint/2010/main" val="2709979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assignments for this class are individual assignments</a:t>
            </a:r>
          </a:p>
          <a:p>
            <a:pPr lvl="1"/>
            <a:r>
              <a:rPr lang="en-US" dirty="0" smtClean="0"/>
              <a:t>You must turn in your own work</a:t>
            </a:r>
          </a:p>
          <a:p>
            <a:pPr lvl="1"/>
            <a:r>
              <a:rPr lang="en-US" dirty="0" smtClean="0"/>
              <a:t>It cannot be identical to another student’s work</a:t>
            </a:r>
          </a:p>
          <a:p>
            <a:pPr lvl="1"/>
            <a:r>
              <a:rPr lang="en-US" dirty="0" smtClean="0"/>
              <a:t>The goal is to get diverse solutions we can discuss in class</a:t>
            </a:r>
          </a:p>
          <a:p>
            <a:pPr lvl="1"/>
            <a:endParaRPr lang="en-US" dirty="0"/>
          </a:p>
          <a:p>
            <a:r>
              <a:rPr lang="en-US" dirty="0" smtClean="0"/>
              <a:t>However, you are welcome to discuss the readings or technical details of the assignments with each </a:t>
            </a:r>
            <a:r>
              <a:rPr lang="en-US" dirty="0" smtClean="0"/>
              <a:t>other</a:t>
            </a:r>
          </a:p>
          <a:p>
            <a:pPr lvl="1"/>
            <a:r>
              <a:rPr lang="en-US" dirty="0" smtClean="0"/>
              <a:t>Including on the class discussion forums</a:t>
            </a:r>
            <a:endParaRPr lang="en-US" dirty="0"/>
          </a:p>
        </p:txBody>
      </p:sp>
    </p:spTree>
    <p:extLst>
      <p:ext uri="{BB962C8B-B14F-4D97-AF65-F5344CB8AC3E}">
        <p14:creationId xmlns:p14="http://schemas.microsoft.com/office/powerpoint/2010/main" val="171358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Stuff</a:t>
            </a:r>
            <a:endParaRPr lang="en-US" dirty="0"/>
          </a:p>
        </p:txBody>
      </p:sp>
      <p:sp>
        <p:nvSpPr>
          <p:cNvPr id="3" name="Content Placeholder 2"/>
          <p:cNvSpPr>
            <a:spLocks noGrp="1"/>
          </p:cNvSpPr>
          <p:nvPr>
            <p:ph idx="1"/>
          </p:nvPr>
        </p:nvSpPr>
        <p:spPr/>
        <p:txBody>
          <a:bodyPr/>
          <a:lstStyle/>
          <a:p>
            <a:r>
              <a:rPr lang="en-US" dirty="0" smtClean="0"/>
              <a:t>Is everyone signed up for class?</a:t>
            </a:r>
          </a:p>
          <a:p>
            <a:endParaRPr lang="en-US" dirty="0"/>
          </a:p>
          <a:p>
            <a:r>
              <a:rPr lang="en-US" dirty="0" smtClean="0"/>
              <a:t>If not, and you want to receive credit, please talk to me after class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Buford can’t figure out the UI for the software tool. Alpharetta helps him with the UI.</a:t>
            </a:r>
          </a:p>
          <a:p>
            <a:pPr lvl="1"/>
            <a:r>
              <a:rPr lang="en-US" dirty="0" smtClean="0"/>
              <a:t>OK!</a:t>
            </a:r>
          </a:p>
          <a:p>
            <a:endParaRPr lang="en-US" dirty="0"/>
          </a:p>
          <a:p>
            <a:r>
              <a:rPr lang="en-US" dirty="0" smtClean="0"/>
              <a:t>Deanna is struggling to understand the item parameter in PFA to set up the mathematical model. </a:t>
            </a:r>
            <a:r>
              <a:rPr lang="en-US" dirty="0" err="1" smtClean="0"/>
              <a:t>Carlito</a:t>
            </a:r>
            <a:r>
              <a:rPr lang="en-US" dirty="0" smtClean="0"/>
              <a:t> explains it to her.</a:t>
            </a:r>
          </a:p>
          <a:p>
            <a:pPr lvl="1"/>
            <a:r>
              <a:rPr lang="en-US" dirty="0" smtClean="0"/>
              <a:t>OK!</a:t>
            </a:r>
            <a:endParaRPr lang="en-US" dirty="0"/>
          </a:p>
        </p:txBody>
      </p:sp>
    </p:spTree>
    <p:extLst>
      <p:ext uri="{BB962C8B-B14F-4D97-AF65-F5344CB8AC3E}">
        <p14:creationId xmlns:p14="http://schemas.microsoft.com/office/powerpoint/2010/main" val="93339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Fernando and </a:t>
            </a:r>
            <a:r>
              <a:rPr lang="en-US" dirty="0" err="1" smtClean="0"/>
              <a:t>Evie</a:t>
            </a:r>
            <a:r>
              <a:rPr lang="en-US" dirty="0" smtClean="0"/>
              <a:t> do the assignment together from beginning to end, but write it up separately. </a:t>
            </a:r>
          </a:p>
          <a:p>
            <a:pPr lvl="1"/>
            <a:r>
              <a:rPr lang="en-US" dirty="0" smtClean="0"/>
              <a:t>Not OK</a:t>
            </a:r>
          </a:p>
          <a:p>
            <a:endParaRPr lang="en-US" dirty="0"/>
          </a:p>
          <a:p>
            <a:r>
              <a:rPr lang="en-US" dirty="0" smtClean="0"/>
              <a:t>Giorgio and Hannah do the assignment separately, but discuss their (fairly different) approaches over lunch </a:t>
            </a:r>
          </a:p>
          <a:p>
            <a:pPr lvl="1"/>
            <a:r>
              <a:rPr lang="en-US" dirty="0" smtClean="0"/>
              <a:t>OK!</a:t>
            </a:r>
            <a:endParaRPr lang="en-US" dirty="0"/>
          </a:p>
        </p:txBody>
      </p:sp>
    </p:spTree>
    <p:extLst>
      <p:ext uri="{BB962C8B-B14F-4D97-AF65-F5344CB8AC3E}">
        <p14:creationId xmlns:p14="http://schemas.microsoft.com/office/powerpoint/2010/main" val="2872445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Plagiarism and Cheating: </a:t>
            </a:r>
            <a:br>
              <a:rPr lang="en-US" dirty="0" smtClean="0"/>
            </a:br>
            <a:r>
              <a:rPr lang="en-US" dirty="0" smtClean="0"/>
              <a:t>Boilerplate Slide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Don’t do it</a:t>
            </a:r>
          </a:p>
          <a:p>
            <a:endParaRPr lang="en-US" dirty="0"/>
          </a:p>
          <a:p>
            <a:r>
              <a:rPr lang="en-US" dirty="0" smtClean="0"/>
              <a:t>If you have any questions about what it is, talk to me </a:t>
            </a:r>
            <a:r>
              <a:rPr lang="en-US" b="1" i="1" dirty="0" smtClean="0"/>
              <a:t>before</a:t>
            </a:r>
            <a:r>
              <a:rPr lang="en-US" dirty="0" smtClean="0"/>
              <a:t> you turn in an assignment that involves either of these</a:t>
            </a:r>
          </a:p>
          <a:p>
            <a:endParaRPr lang="en-US" dirty="0"/>
          </a:p>
          <a:p>
            <a:r>
              <a:rPr lang="en-US" dirty="0" smtClean="0"/>
              <a:t>University regulations will be followed to the letter</a:t>
            </a:r>
          </a:p>
          <a:p>
            <a:endParaRPr lang="en-US" dirty="0"/>
          </a:p>
          <a:p>
            <a:r>
              <a:rPr lang="en-US" dirty="0" smtClean="0"/>
              <a:t>That said, I am </a:t>
            </a:r>
            <a:r>
              <a:rPr lang="en-US" dirty="0"/>
              <a:t>not really worried </a:t>
            </a:r>
            <a:r>
              <a:rPr lang="en-US" dirty="0" smtClean="0"/>
              <a:t>about this problem in this class </a:t>
            </a:r>
            <a:endParaRPr lang="en-US" dirty="0"/>
          </a:p>
        </p:txBody>
      </p:sp>
    </p:spTree>
    <p:extLst>
      <p:ext uri="{BB962C8B-B14F-4D97-AF65-F5344CB8AC3E}">
        <p14:creationId xmlns:p14="http://schemas.microsoft.com/office/powerpoint/2010/main" val="87553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6 of 8 Basic </a:t>
            </a:r>
            <a:r>
              <a:rPr lang="en-US" dirty="0" smtClean="0"/>
              <a:t>Assignments </a:t>
            </a:r>
          </a:p>
          <a:p>
            <a:pPr lvl="1"/>
            <a:r>
              <a:rPr lang="en-US" dirty="0" smtClean="0"/>
              <a:t>6</a:t>
            </a:r>
            <a:r>
              <a:rPr lang="en-US" dirty="0"/>
              <a:t>% each (up to a maximum of 36</a:t>
            </a:r>
            <a:r>
              <a:rPr lang="en-US" dirty="0" smtClean="0"/>
              <a:t>%)</a:t>
            </a:r>
          </a:p>
          <a:p>
            <a:r>
              <a:rPr lang="en-US" dirty="0" smtClean="0"/>
              <a:t> </a:t>
            </a:r>
            <a:r>
              <a:rPr lang="en-US" dirty="0"/>
              <a:t>4 of 8 Creative </a:t>
            </a:r>
            <a:r>
              <a:rPr lang="en-US" dirty="0" smtClean="0"/>
              <a:t>Assignments </a:t>
            </a:r>
          </a:p>
          <a:p>
            <a:pPr lvl="1"/>
            <a:r>
              <a:rPr lang="en-US" dirty="0" smtClean="0"/>
              <a:t>10</a:t>
            </a:r>
            <a:r>
              <a:rPr lang="en-US" dirty="0"/>
              <a:t>% each </a:t>
            </a:r>
            <a:r>
              <a:rPr lang="en-US" dirty="0" smtClean="0"/>
              <a:t>(</a:t>
            </a:r>
            <a:r>
              <a:rPr lang="en-US" dirty="0"/>
              <a:t>up to a maximum of 40%) </a:t>
            </a:r>
            <a:endParaRPr lang="en-US" dirty="0" smtClean="0"/>
          </a:p>
          <a:p>
            <a:r>
              <a:rPr lang="en-US" dirty="0" smtClean="0"/>
              <a:t>Class </a:t>
            </a:r>
            <a:r>
              <a:rPr lang="en-US" dirty="0"/>
              <a:t>participation </a:t>
            </a:r>
            <a:r>
              <a:rPr lang="en-US" dirty="0" smtClean="0"/>
              <a:t>24% </a:t>
            </a:r>
          </a:p>
          <a:p>
            <a:endParaRPr lang="en-US" dirty="0"/>
          </a:p>
          <a:p>
            <a:r>
              <a:rPr lang="en-US" dirty="0"/>
              <a:t>PLUS: For every homework, there will be a special bonus of 20% for the best hand‐in. “Best” will be </a:t>
            </a:r>
            <a:r>
              <a:rPr lang="en-US" dirty="0" smtClean="0"/>
              <a:t>defined </a:t>
            </a:r>
            <a:r>
              <a:rPr lang="en-US" dirty="0"/>
              <a:t>in each assignment.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Examinations</a:t>
            </a:r>
            <a:endParaRPr lang="en-US" dirty="0"/>
          </a:p>
        </p:txBody>
      </p:sp>
      <p:sp>
        <p:nvSpPr>
          <p:cNvPr id="3" name="Content Placeholder 2"/>
          <p:cNvSpPr>
            <a:spLocks noGrp="1"/>
          </p:cNvSpPr>
          <p:nvPr>
            <p:ph idx="1"/>
          </p:nvPr>
        </p:nvSpPr>
        <p:spPr/>
        <p:txBody>
          <a:bodyPr/>
          <a:lstStyle/>
          <a:p>
            <a:r>
              <a:rPr lang="en-US" dirty="0" smtClean="0"/>
              <a:t>None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Accommodations for Students with Disabilities</a:t>
            </a:r>
            <a:endParaRPr lang="en-US" dirty="0"/>
          </a:p>
        </p:txBody>
      </p:sp>
      <p:sp>
        <p:nvSpPr>
          <p:cNvPr id="3" name="Content Placeholder 2"/>
          <p:cNvSpPr>
            <a:spLocks noGrp="1"/>
          </p:cNvSpPr>
          <p:nvPr>
            <p:ph idx="1"/>
          </p:nvPr>
        </p:nvSpPr>
        <p:spPr/>
        <p:txBody>
          <a:bodyPr/>
          <a:lstStyle/>
          <a:p>
            <a:r>
              <a:rPr lang="en-US" dirty="0" smtClean="0"/>
              <a:t>See syllabus and then see me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me</a:t>
            </a:r>
            <a:endParaRPr lang="en-US" dirty="0"/>
          </a:p>
        </p:txBody>
      </p:sp>
      <p:sp>
        <p:nvSpPr>
          <p:cNvPr id="3" name="Content Placeholder 2"/>
          <p:cNvSpPr>
            <a:spLocks noGrp="1"/>
          </p:cNvSpPr>
          <p:nvPr>
            <p:ph idx="1"/>
          </p:nvPr>
        </p:nvSpPr>
        <p:spPr/>
        <p:txBody>
          <a:bodyPr>
            <a:normAutofit/>
          </a:bodyPr>
          <a:lstStyle/>
          <a:p>
            <a:r>
              <a:rPr lang="en-US" dirty="0" smtClean="0"/>
              <a:t>Best way to reach me is email</a:t>
            </a:r>
          </a:p>
          <a:p>
            <a:r>
              <a:rPr lang="en-US" dirty="0" smtClean="0"/>
              <a:t>I am happy to set up meetings with you</a:t>
            </a:r>
          </a:p>
          <a:p>
            <a:r>
              <a:rPr lang="en-US" dirty="0" smtClean="0"/>
              <a:t>Better to set up a meeting with me than to just show up at my office</a:t>
            </a:r>
          </a:p>
          <a:p>
            <a:endParaRPr lang="en-US" dirty="0"/>
          </a:p>
        </p:txBody>
      </p:sp>
    </p:spTree>
    <p:extLst>
      <p:ext uri="{BB962C8B-B14F-4D97-AF65-F5344CB8AC3E}">
        <p14:creationId xmlns:p14="http://schemas.microsoft.com/office/powerpoint/2010/main" val="2908376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me</a:t>
            </a:r>
            <a:endParaRPr lang="en-US" dirty="0"/>
          </a:p>
        </p:txBody>
      </p:sp>
      <p:sp>
        <p:nvSpPr>
          <p:cNvPr id="3" name="Content Placeholder 2"/>
          <p:cNvSpPr>
            <a:spLocks noGrp="1"/>
          </p:cNvSpPr>
          <p:nvPr>
            <p:ph idx="1"/>
          </p:nvPr>
        </p:nvSpPr>
        <p:spPr/>
        <p:txBody>
          <a:bodyPr>
            <a:normAutofit/>
          </a:bodyPr>
          <a:lstStyle/>
          <a:p>
            <a:r>
              <a:rPr lang="en-US" dirty="0" smtClean="0"/>
              <a:t>If you have a question about course material you are probably better off posting to </a:t>
            </a:r>
            <a:r>
              <a:rPr lang="en-US" smtClean="0"/>
              <a:t>the Moodle forum </a:t>
            </a:r>
            <a:r>
              <a:rPr lang="en-US" dirty="0" smtClean="0"/>
              <a:t>than emailing me directly</a:t>
            </a:r>
          </a:p>
          <a:p>
            <a:pPr lvl="1"/>
            <a:r>
              <a:rPr lang="en-US" dirty="0" smtClean="0"/>
              <a:t>I will check the forum regularly</a:t>
            </a:r>
          </a:p>
          <a:p>
            <a:pPr lvl="1"/>
            <a:r>
              <a:rPr lang="en-US" dirty="0" smtClean="0"/>
              <a:t>And your classmates may give you an answer before I can</a:t>
            </a:r>
            <a:endParaRPr lang="en-US" dirty="0"/>
          </a:p>
        </p:txBody>
      </p:sp>
    </p:spTree>
    <p:extLst>
      <p:ext uri="{BB962C8B-B14F-4D97-AF65-F5344CB8AC3E}">
        <p14:creationId xmlns:p14="http://schemas.microsoft.com/office/powerpoint/2010/main" val="2348600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Any questions on the syllabus, schedule, or administrative topics?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dirty="0" smtClean="0"/>
              <a:t>And why are you here?</a:t>
            </a:r>
          </a:p>
          <a:p>
            <a:endParaRPr lang="en-US" dirty="0" smtClean="0"/>
          </a:p>
          <a:p>
            <a:r>
              <a:rPr lang="en-US" dirty="0" smtClean="0"/>
              <a:t>What kind of methods do you use in your research/work?</a:t>
            </a:r>
          </a:p>
          <a:p>
            <a:endParaRPr lang="en-US" dirty="0"/>
          </a:p>
          <a:p>
            <a:r>
              <a:rPr lang="en-US" dirty="0" smtClean="0"/>
              <a:t>What kind of methods do you see yourself wanting to use in the future?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Schedule</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Class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93000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0" indent="0">
              <a:buNone/>
            </a:pPr>
            <a:endParaRPr lang="en-US" dirty="0" smtClean="0"/>
          </a:p>
          <a:p>
            <a:pPr marL="0" indent="0">
              <a:buNone/>
            </a:pPr>
            <a:r>
              <a:rPr lang="en-US" dirty="0" smtClean="0"/>
              <a:t/>
            </a:r>
            <a:br>
              <a:rPr lang="en-US" dirty="0" smtClean="0"/>
            </a:br>
            <a:r>
              <a:rPr lang="en-US" dirty="0" smtClean="0"/>
              <a:t>“the </a:t>
            </a:r>
            <a:r>
              <a:rPr lang="en-US" dirty="0"/>
              <a:t>measurement, collection, analysis and reporting of data about learners and their contexts, for purposes of understanding and optimizing learning and the environments in which it </a:t>
            </a:r>
            <a:r>
              <a:rPr lang="en-US" dirty="0" smtClean="0"/>
              <a:t>occurs.”</a:t>
            </a:r>
            <a:r>
              <a:rPr lang="en-US" dirty="0"/>
              <a:t/>
            </a:r>
            <a:br>
              <a:rPr lang="en-US" dirty="0"/>
            </a:br>
            <a:endParaRPr lang="en-US" dirty="0" smtClean="0"/>
          </a:p>
        </p:txBody>
      </p:sp>
      <p:sp>
        <p:nvSpPr>
          <p:cNvPr id="4" name="TextBox 3"/>
          <p:cNvSpPr txBox="1"/>
          <p:nvPr/>
        </p:nvSpPr>
        <p:spPr>
          <a:xfrm>
            <a:off x="228600" y="6172200"/>
            <a:ext cx="8915400" cy="369332"/>
          </a:xfrm>
          <a:prstGeom prst="rect">
            <a:avLst/>
          </a:prstGeom>
          <a:noFill/>
        </p:spPr>
        <p:txBody>
          <a:bodyPr wrap="square" rtlCol="0">
            <a:spAutoFit/>
          </a:bodyPr>
          <a:lstStyle/>
          <a:p>
            <a:r>
              <a:rPr lang="en-US" dirty="0" smtClean="0"/>
              <a:t>(www.solaresearch.org/mission/about)</a:t>
            </a:r>
            <a:endParaRPr lang="en-US" dirty="0"/>
          </a:p>
        </p:txBody>
      </p:sp>
      <p:pic>
        <p:nvPicPr>
          <p:cNvPr id="5" name="Picture 4" descr="http://www.solaresearch.org/wp-content/uploads/2012/05/SoLAR_Logo_LowRes.jpg"/>
          <p:cNvPicPr>
            <a:picLocks noChangeAspect="1" noChangeArrowheads="1"/>
          </p:cNvPicPr>
          <p:nvPr/>
        </p:nvPicPr>
        <p:blipFill>
          <a:blip r:embed="rId3" cstate="print"/>
          <a:srcRect/>
          <a:stretch>
            <a:fillRect/>
          </a:stretch>
        </p:blipFill>
        <p:spPr bwMode="auto">
          <a:xfrm>
            <a:off x="6781800" y="5840895"/>
            <a:ext cx="2243072" cy="960783"/>
          </a:xfrm>
          <a:prstGeom prst="rect">
            <a:avLst/>
          </a:prstGeom>
          <a:noFill/>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8" y="304800"/>
            <a:ext cx="894944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217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Joint goal of exploring the “big data” now available on learners and learning</a:t>
            </a:r>
          </a:p>
          <a:p>
            <a:endParaRPr lang="en-US" dirty="0"/>
          </a:p>
          <a:p>
            <a:r>
              <a:rPr lang="en-US" dirty="0" smtClean="0"/>
              <a:t>To promote</a:t>
            </a:r>
          </a:p>
          <a:p>
            <a:pPr lvl="1"/>
            <a:r>
              <a:rPr lang="en-US" dirty="0" smtClean="0"/>
              <a:t>New scientific discoveries &amp; to advance science of learning</a:t>
            </a:r>
          </a:p>
          <a:p>
            <a:pPr lvl="1"/>
            <a:r>
              <a:rPr lang="en-US" dirty="0" smtClean="0"/>
              <a:t>Better assessment of learners along multiple dimensions</a:t>
            </a:r>
          </a:p>
          <a:p>
            <a:pPr lvl="2"/>
            <a:r>
              <a:rPr lang="en-US" dirty="0" smtClean="0"/>
              <a:t>Social, cognitive, emotional, meta-cognitive, etc.</a:t>
            </a:r>
          </a:p>
          <a:p>
            <a:pPr lvl="2"/>
            <a:r>
              <a:rPr lang="en-US" dirty="0" smtClean="0"/>
              <a:t>Individual, group, institutional, etc.</a:t>
            </a:r>
          </a:p>
          <a:p>
            <a:pPr lvl="1"/>
            <a:r>
              <a:rPr lang="en-US" dirty="0" smtClean="0"/>
              <a:t>Better real-time support for learners</a:t>
            </a:r>
            <a:endParaRPr lang="en-US" dirty="0"/>
          </a:p>
        </p:txBody>
      </p:sp>
    </p:spTree>
    <p:extLst>
      <p:ext uri="{BB962C8B-B14F-4D97-AF65-F5344CB8AC3E}">
        <p14:creationId xmlns:p14="http://schemas.microsoft.com/office/powerpoint/2010/main" val="1070945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explosion in data is supporting a revolution in the science of learning</a:t>
            </a:r>
            <a:endParaRPr lang="en-US" dirty="0"/>
          </a:p>
        </p:txBody>
      </p:sp>
      <p:sp>
        <p:nvSpPr>
          <p:cNvPr id="3" name="Content Placeholder 2"/>
          <p:cNvSpPr>
            <a:spLocks noGrp="1"/>
          </p:cNvSpPr>
          <p:nvPr>
            <p:ph idx="1"/>
          </p:nvPr>
        </p:nvSpPr>
        <p:spPr/>
        <p:txBody>
          <a:bodyPr>
            <a:normAutofit/>
          </a:bodyPr>
          <a:lstStyle/>
          <a:p>
            <a:r>
              <a:rPr lang="en-US" dirty="0" smtClean="0"/>
              <a:t>Large-scale studies have always been possible…</a:t>
            </a:r>
          </a:p>
          <a:p>
            <a:endParaRPr lang="en-US" dirty="0"/>
          </a:p>
          <a:p>
            <a:r>
              <a:rPr lang="en-US" dirty="0" smtClean="0"/>
              <a:t>But it was hard to be large-scale </a:t>
            </a:r>
            <a:br>
              <a:rPr lang="en-US" dirty="0" smtClean="0"/>
            </a:br>
            <a:r>
              <a:rPr lang="en-US" b="1" i="1" dirty="0" smtClean="0"/>
              <a:t>and </a:t>
            </a:r>
            <a:r>
              <a:rPr lang="en-US" dirty="0" smtClean="0"/>
              <a:t>fine-grained</a:t>
            </a:r>
          </a:p>
          <a:p>
            <a:endParaRPr lang="en-US" dirty="0"/>
          </a:p>
          <a:p>
            <a:r>
              <a:rPr lang="en-US" dirty="0" smtClean="0"/>
              <a:t>And it was expensive</a:t>
            </a:r>
            <a:endParaRPr lang="en-US" dirty="0"/>
          </a:p>
        </p:txBody>
      </p:sp>
    </p:spTree>
    <p:extLst>
      <p:ext uri="{BB962C8B-B14F-4D97-AF65-F5344CB8AC3E}">
        <p14:creationId xmlns:p14="http://schemas.microsoft.com/office/powerpoint/2010/main" val="407824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 is…</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 escalating the speed of research on many problems in education.”</a:t>
            </a:r>
          </a:p>
          <a:p>
            <a:r>
              <a:rPr lang="en-US" dirty="0"/>
              <a:t>“Not only can you look at unique learning trajectories of individuals, but the sophistication of the models of learning goes up enormously</a:t>
            </a:r>
            <a:r>
              <a:rPr lang="en-US" dirty="0" smtClean="0"/>
              <a:t>.”</a:t>
            </a:r>
            <a:endParaRPr lang="en-US" dirty="0"/>
          </a:p>
          <a:p>
            <a:pPr marL="0" indent="0">
              <a:buNone/>
            </a:pPr>
            <a:endParaRPr lang="en-US" dirty="0"/>
          </a:p>
          <a:p>
            <a:pPr marL="0" indent="0">
              <a:buNone/>
            </a:pPr>
            <a:endParaRPr lang="en-US" dirty="0" smtClean="0"/>
          </a:p>
          <a:p>
            <a:endParaRPr lang="en-US" dirty="0"/>
          </a:p>
          <a:p>
            <a:r>
              <a:rPr lang="en-US" dirty="0" smtClean="0"/>
              <a:t>Arthur </a:t>
            </a:r>
            <a:r>
              <a:rPr lang="en-US" dirty="0" err="1"/>
              <a:t>Graesser</a:t>
            </a:r>
            <a:r>
              <a:rPr lang="en-US" dirty="0"/>
              <a:t>, </a:t>
            </a:r>
            <a:r>
              <a:rPr lang="en-US" dirty="0" smtClean="0"/>
              <a:t>Outgoing Editor</a:t>
            </a:r>
            <a:r>
              <a:rPr lang="en-US" dirty="0"/>
              <a:t>, </a:t>
            </a:r>
            <a:r>
              <a:rPr lang="en-US" dirty="0" smtClean="0"/>
              <a:t/>
            </a:r>
            <a:br>
              <a:rPr lang="en-US" dirty="0" smtClean="0"/>
            </a:br>
            <a:r>
              <a:rPr lang="en-US" dirty="0" smtClean="0"/>
              <a:t>Journal </a:t>
            </a:r>
            <a:r>
              <a:rPr lang="en-US" dirty="0"/>
              <a:t>of Educational Psychology</a:t>
            </a:r>
          </a:p>
          <a:p>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44</a:t>
            </a:fld>
            <a:endParaRPr lang="en-US"/>
          </a:p>
        </p:txBody>
      </p:sp>
      <p:pic>
        <p:nvPicPr>
          <p:cNvPr id="36866" name="Picture 2" descr="http://epistemicgames.org/eg/wp-content/uploads/graesser2-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66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Types of EDM/LA Method</a:t>
            </a:r>
            <a:br>
              <a:rPr lang="en-US" dirty="0" smtClean="0"/>
            </a:br>
            <a:r>
              <a:rPr lang="en-US" sz="2700" b="1" dirty="0"/>
              <a:t>(Baker &amp; Siemens, in press; building off of Baker &amp; </a:t>
            </a:r>
            <a:r>
              <a:rPr lang="en-US" sz="2700" b="1" dirty="0" err="1"/>
              <a:t>Yacef</a:t>
            </a:r>
            <a:r>
              <a:rPr lang="en-US" sz="2700" b="1" dirty="0"/>
              <a:t>, 2009)</a:t>
            </a: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b="1" dirty="0"/>
              <a:t>Prediction</a:t>
            </a:r>
          </a:p>
          <a:p>
            <a:pPr lvl="1"/>
            <a:r>
              <a:rPr lang="en-US" b="1" dirty="0"/>
              <a:t>Classification</a:t>
            </a:r>
          </a:p>
          <a:p>
            <a:pPr lvl="1"/>
            <a:r>
              <a:rPr lang="en-US" b="1" dirty="0"/>
              <a:t>Regression</a:t>
            </a:r>
          </a:p>
          <a:p>
            <a:pPr lvl="1"/>
            <a:r>
              <a:rPr lang="en-US" b="1" dirty="0"/>
              <a:t>Latent Knowledge Estimation</a:t>
            </a:r>
          </a:p>
          <a:p>
            <a:r>
              <a:rPr lang="en-US" b="1" dirty="0"/>
              <a:t>Structure Discovery</a:t>
            </a:r>
          </a:p>
          <a:p>
            <a:pPr lvl="1"/>
            <a:r>
              <a:rPr lang="en-US" b="1" dirty="0"/>
              <a:t>Clustering</a:t>
            </a:r>
          </a:p>
          <a:p>
            <a:pPr lvl="1"/>
            <a:r>
              <a:rPr lang="en-US" b="1" dirty="0"/>
              <a:t>Factor Analysis</a:t>
            </a:r>
          </a:p>
          <a:p>
            <a:pPr lvl="1"/>
            <a:r>
              <a:rPr lang="en-US" b="1" dirty="0"/>
              <a:t>Domain Structure Discovery</a:t>
            </a:r>
          </a:p>
          <a:p>
            <a:pPr lvl="1"/>
            <a:r>
              <a:rPr lang="en-US" b="1" dirty="0"/>
              <a:t>Network Analysis</a:t>
            </a:r>
          </a:p>
          <a:p>
            <a:r>
              <a:rPr lang="en-US" b="1" dirty="0"/>
              <a:t>Relationship mining</a:t>
            </a:r>
          </a:p>
          <a:p>
            <a:pPr lvl="1"/>
            <a:r>
              <a:rPr lang="en-US" b="1" dirty="0"/>
              <a:t>Association rule mining</a:t>
            </a:r>
          </a:p>
          <a:p>
            <a:pPr lvl="1"/>
            <a:r>
              <a:rPr lang="en-US" b="1" dirty="0"/>
              <a:t>Correlation mining</a:t>
            </a:r>
          </a:p>
          <a:p>
            <a:pPr lvl="1"/>
            <a:r>
              <a:rPr lang="en-US" b="1" dirty="0"/>
              <a:t>Sequential pattern mining</a:t>
            </a:r>
          </a:p>
          <a:p>
            <a:pPr lvl="1"/>
            <a:r>
              <a:rPr lang="en-US" b="1" dirty="0"/>
              <a:t>Causal data mining</a:t>
            </a:r>
          </a:p>
          <a:p>
            <a:r>
              <a:rPr lang="en-US" b="1" dirty="0"/>
              <a:t>Distillation of data for human judgment</a:t>
            </a:r>
          </a:p>
          <a:p>
            <a:r>
              <a:rPr lang="en-US" b="1" dirty="0"/>
              <a:t>Discovery with models</a:t>
            </a:r>
          </a:p>
          <a:p>
            <a:endParaRPr lang="en-US" b="1" dirty="0"/>
          </a:p>
        </p:txBody>
      </p:sp>
      <p:pic>
        <p:nvPicPr>
          <p:cNvPr id="4" name="Picture 3" descr="https://encrypted-tbn0.gstatic.com/images?q=tbn:ANd9GcQepW0ZUljfCSroew2ri9LmwVEJCvOdv1Y__b3OsgM5CiYbqZJ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117" y="5315070"/>
            <a:ext cx="2029968" cy="1520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it.usyd.edu.au/about/people/staff/kalina.jpg"/>
          <p:cNvPicPr>
            <a:picLocks noChangeAspect="1" noChangeArrowheads="1"/>
          </p:cNvPicPr>
          <p:nvPr/>
        </p:nvPicPr>
        <p:blipFill>
          <a:blip r:embed="rId3" cstate="print"/>
          <a:srcRect l="24000" r="16000" b="24000"/>
          <a:stretch>
            <a:fillRect/>
          </a:stretch>
        </p:blipFill>
        <p:spPr bwMode="auto">
          <a:xfrm>
            <a:off x="7824351" y="5315070"/>
            <a:ext cx="1200407" cy="1520518"/>
          </a:xfrm>
          <a:prstGeom prst="rect">
            <a:avLst/>
          </a:prstGeom>
          <a:noFill/>
        </p:spPr>
      </p:pic>
    </p:spTree>
    <p:extLst>
      <p:ext uri="{BB962C8B-B14F-4D97-AF65-F5344CB8AC3E}">
        <p14:creationId xmlns:p14="http://schemas.microsoft.com/office/powerpoint/2010/main" val="1410833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Prediction</a:t>
            </a:r>
            <a:endParaRPr lang="en-US" dirty="0"/>
          </a:p>
        </p:txBody>
      </p:sp>
      <p:sp>
        <p:nvSpPr>
          <p:cNvPr id="3" name="Content Placeholder 2"/>
          <p:cNvSpPr>
            <a:spLocks noGrp="1"/>
          </p:cNvSpPr>
          <p:nvPr>
            <p:ph sz="quarter" idx="1"/>
          </p:nvPr>
        </p:nvSpPr>
        <p:spPr/>
        <p:txBody>
          <a:bodyPr/>
          <a:lstStyle/>
          <a:p>
            <a:r>
              <a:rPr lang="en-US" dirty="0" smtClean="0"/>
              <a:t>Develop a model which can infer a single aspect of the data (predicted variable) from some combination of other aspects of the data (predictor variables)</a:t>
            </a:r>
          </a:p>
          <a:p>
            <a:r>
              <a:rPr lang="en-US" dirty="0" smtClean="0"/>
              <a:t>Which students are bored?</a:t>
            </a:r>
          </a:p>
          <a:p>
            <a:r>
              <a:rPr lang="en-US" dirty="0" smtClean="0"/>
              <a:t>Which students will fail the class?</a:t>
            </a:r>
          </a:p>
          <a:p>
            <a:endParaRPr lang="en-US" dirty="0"/>
          </a:p>
        </p:txBody>
      </p:sp>
    </p:spTree>
    <p:extLst>
      <p:ext uri="{BB962C8B-B14F-4D97-AF65-F5344CB8AC3E}">
        <p14:creationId xmlns:p14="http://schemas.microsoft.com/office/powerpoint/2010/main" val="224748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Discovery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Find structure and patterns in the data that emerge “naturally”</a:t>
            </a:r>
          </a:p>
          <a:p>
            <a:endParaRPr lang="en-US" dirty="0"/>
          </a:p>
          <a:p>
            <a:r>
              <a:rPr lang="en-US" dirty="0" smtClean="0"/>
              <a:t>No specific target or predictor variable</a:t>
            </a:r>
          </a:p>
          <a:p>
            <a:endParaRPr lang="en-US" dirty="0"/>
          </a:p>
          <a:p>
            <a:r>
              <a:rPr lang="en-US" dirty="0" smtClean="0"/>
              <a:t>What problems map to the same skills?</a:t>
            </a:r>
          </a:p>
          <a:p>
            <a:r>
              <a:rPr lang="en-US" dirty="0" smtClean="0"/>
              <a:t>Are there groups of students who approach the same curriculum differently?</a:t>
            </a:r>
          </a:p>
          <a:p>
            <a:r>
              <a:rPr lang="en-US" dirty="0" smtClean="0"/>
              <a:t>Which students develop more social relationships in MOOCs?</a:t>
            </a:r>
          </a:p>
          <a:p>
            <a:endParaRPr lang="en-US" dirty="0"/>
          </a:p>
        </p:txBody>
      </p:sp>
    </p:spTree>
    <p:extLst>
      <p:ext uri="{BB962C8B-B14F-4D97-AF65-F5344CB8AC3E}">
        <p14:creationId xmlns:p14="http://schemas.microsoft.com/office/powerpoint/2010/main" val="9979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Discovery</a:t>
            </a:r>
            <a:endParaRPr lang="en-US" dirty="0"/>
          </a:p>
        </p:txBody>
      </p:sp>
      <p:sp>
        <p:nvSpPr>
          <p:cNvPr id="3" name="Content Placeholder 2"/>
          <p:cNvSpPr>
            <a:spLocks noGrp="1"/>
          </p:cNvSpPr>
          <p:nvPr>
            <p:ph idx="1"/>
          </p:nvPr>
        </p:nvSpPr>
        <p:spPr/>
        <p:txBody>
          <a:bodyPr>
            <a:normAutofit/>
          </a:bodyPr>
          <a:lstStyle/>
          <a:p>
            <a:r>
              <a:rPr lang="en-US" dirty="0" smtClean="0"/>
              <a:t>Different kinds of structure discovery algorithms find…</a:t>
            </a:r>
            <a:endParaRPr lang="en-US" dirty="0"/>
          </a:p>
        </p:txBody>
      </p:sp>
    </p:spTree>
    <p:extLst>
      <p:ext uri="{BB962C8B-B14F-4D97-AF65-F5344CB8AC3E}">
        <p14:creationId xmlns:p14="http://schemas.microsoft.com/office/powerpoint/2010/main" val="4065904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Discovery</a:t>
            </a:r>
            <a:endParaRPr lang="en-US" dirty="0"/>
          </a:p>
        </p:txBody>
      </p:sp>
      <p:sp>
        <p:nvSpPr>
          <p:cNvPr id="3" name="Content Placeholder 2"/>
          <p:cNvSpPr>
            <a:spLocks noGrp="1"/>
          </p:cNvSpPr>
          <p:nvPr>
            <p:ph idx="1"/>
          </p:nvPr>
        </p:nvSpPr>
        <p:spPr/>
        <p:txBody>
          <a:bodyPr>
            <a:normAutofit/>
          </a:bodyPr>
          <a:lstStyle/>
          <a:p>
            <a:r>
              <a:rPr lang="en-US" dirty="0" smtClean="0"/>
              <a:t>Different kinds of structure discovery algorithms find… different kinds of structure</a:t>
            </a:r>
          </a:p>
          <a:p>
            <a:pPr lvl="1"/>
            <a:r>
              <a:rPr lang="en-US" dirty="0" smtClean="0"/>
              <a:t>Clustering: commonalities between data points</a:t>
            </a:r>
          </a:p>
          <a:p>
            <a:pPr lvl="1"/>
            <a:r>
              <a:rPr lang="en-US" dirty="0" smtClean="0"/>
              <a:t>Factor analysis: commonalities between variables</a:t>
            </a:r>
          </a:p>
          <a:p>
            <a:pPr lvl="1"/>
            <a:r>
              <a:rPr lang="en-US" dirty="0" smtClean="0"/>
              <a:t>Domain structure discovery: structural relationships between data points (typically items)</a:t>
            </a:r>
          </a:p>
          <a:p>
            <a:pPr lvl="1"/>
            <a:r>
              <a:rPr lang="en-US" dirty="0" smtClean="0"/>
              <a:t>Network analysis: network relationships between data points (typically people)</a:t>
            </a:r>
            <a:endParaRPr lang="en-US" dirty="0"/>
          </a:p>
        </p:txBody>
      </p:sp>
    </p:spTree>
    <p:extLst>
      <p:ext uri="{BB962C8B-B14F-4D97-AF65-F5344CB8AC3E}">
        <p14:creationId xmlns:p14="http://schemas.microsoft.com/office/powerpoint/2010/main" val="15033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Updated versions will be available on the course webpage</a:t>
            </a:r>
          </a:p>
          <a:p>
            <a:endParaRPr lang="en-US" dirty="0"/>
          </a:p>
          <a:p>
            <a:r>
              <a:rPr lang="en-US" dirty="0" smtClean="0"/>
              <a:t>Readings will be made available in a course Dropbox or </a:t>
            </a:r>
            <a:r>
              <a:rPr lang="en-US" dirty="0" err="1" smtClean="0"/>
              <a:t>gdrive</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Mining</a:t>
            </a:r>
            <a:endParaRPr lang="en-US" dirty="0"/>
          </a:p>
        </p:txBody>
      </p:sp>
      <p:sp>
        <p:nvSpPr>
          <p:cNvPr id="3" name="Content Placeholder 2"/>
          <p:cNvSpPr>
            <a:spLocks noGrp="1"/>
          </p:cNvSpPr>
          <p:nvPr>
            <p:ph idx="1"/>
          </p:nvPr>
        </p:nvSpPr>
        <p:spPr/>
        <p:txBody>
          <a:bodyPr>
            <a:normAutofit/>
          </a:bodyPr>
          <a:lstStyle/>
          <a:p>
            <a:r>
              <a:rPr lang="en-US" dirty="0" smtClean="0"/>
              <a:t>Discover relationships between variables in a data set with many variables</a:t>
            </a:r>
          </a:p>
          <a:p>
            <a:pPr lvl="1"/>
            <a:r>
              <a:rPr lang="en-US" dirty="0" smtClean="0"/>
              <a:t>Association rule mining</a:t>
            </a:r>
          </a:p>
          <a:p>
            <a:pPr lvl="1"/>
            <a:r>
              <a:rPr lang="en-US" dirty="0" smtClean="0"/>
              <a:t>Correlation mining</a:t>
            </a:r>
          </a:p>
          <a:p>
            <a:pPr lvl="1"/>
            <a:r>
              <a:rPr lang="en-US" dirty="0" smtClean="0"/>
              <a:t>Sequential pattern mining</a:t>
            </a:r>
          </a:p>
          <a:p>
            <a:pPr lvl="1"/>
            <a:r>
              <a:rPr lang="en-US" dirty="0" smtClean="0"/>
              <a:t>Causal data mining</a:t>
            </a: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44842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Mining</a:t>
            </a:r>
            <a:endParaRPr lang="en-US"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US" dirty="0" smtClean="0"/>
              <a:t>Discover relationships between variables in a data set with many variables</a:t>
            </a:r>
          </a:p>
          <a:p>
            <a:endParaRPr lang="en-US" dirty="0"/>
          </a:p>
          <a:p>
            <a:r>
              <a:rPr lang="en-US" dirty="0" smtClean="0"/>
              <a:t>Are there trajectories through a curriculum that are more or less effective?</a:t>
            </a:r>
          </a:p>
          <a:p>
            <a:r>
              <a:rPr lang="en-US" dirty="0" smtClean="0"/>
              <a:t>Which aspects of the design of educational software have implications for student engagement?</a:t>
            </a:r>
          </a:p>
          <a:p>
            <a:pPr marL="0" indent="0">
              <a:buNone/>
            </a:pPr>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7642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with Models</a:t>
            </a:r>
            <a:endParaRPr lang="en-US" dirty="0"/>
          </a:p>
        </p:txBody>
      </p:sp>
      <p:sp>
        <p:nvSpPr>
          <p:cNvPr id="3" name="Content Placeholder 2"/>
          <p:cNvSpPr>
            <a:spLocks noGrp="1"/>
          </p:cNvSpPr>
          <p:nvPr>
            <p:ph idx="1"/>
          </p:nvPr>
        </p:nvSpPr>
        <p:spPr/>
        <p:txBody>
          <a:bodyPr>
            <a:normAutofit/>
          </a:bodyPr>
          <a:lstStyle/>
          <a:p>
            <a:r>
              <a:rPr lang="en-US" dirty="0" smtClean="0"/>
              <a:t>Pre-existing model (developed with EDM prediction methods… or clustering… or knowledge engineering)</a:t>
            </a:r>
          </a:p>
          <a:p>
            <a:endParaRPr lang="en-US" dirty="0"/>
          </a:p>
          <a:p>
            <a:r>
              <a:rPr lang="en-US" dirty="0" smtClean="0"/>
              <a:t>Applied to data and used as a component in another analysis</a:t>
            </a:r>
          </a:p>
          <a:p>
            <a:endParaRPr lang="en-US" dirty="0"/>
          </a:p>
        </p:txBody>
      </p:sp>
    </p:spTree>
    <p:extLst>
      <p:ext uri="{BB962C8B-B14F-4D97-AF65-F5344CB8AC3E}">
        <p14:creationId xmlns:p14="http://schemas.microsoft.com/office/powerpoint/2010/main" val="2709098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Distillation of Data for Human Judgment</a:t>
            </a:r>
            <a:endParaRPr lang="en-US" dirty="0"/>
          </a:p>
        </p:txBody>
      </p:sp>
      <p:sp>
        <p:nvSpPr>
          <p:cNvPr id="3" name="Content Placeholder 2"/>
          <p:cNvSpPr>
            <a:spLocks noGrp="1"/>
          </p:cNvSpPr>
          <p:nvPr>
            <p:ph idx="1"/>
          </p:nvPr>
        </p:nvSpPr>
        <p:spPr/>
        <p:txBody>
          <a:bodyPr/>
          <a:lstStyle/>
          <a:p>
            <a:r>
              <a:rPr lang="en-US" dirty="0" smtClean="0"/>
              <a:t>Making complex data understandable by humans to leverage their judgment</a:t>
            </a:r>
          </a:p>
          <a:p>
            <a:endParaRPr lang="en-US" dirty="0" smtClean="0"/>
          </a:p>
          <a:p>
            <a:endParaRPr lang="en-US" dirty="0"/>
          </a:p>
        </p:txBody>
      </p:sp>
    </p:spTree>
    <p:extLst>
      <p:ext uri="{BB962C8B-B14F-4D97-AF65-F5344CB8AC3E}">
        <p14:creationId xmlns:p14="http://schemas.microsoft.com/office/powerpoint/2010/main" val="602356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p:txBody>
          <a:bodyPr/>
          <a:lstStyle/>
          <a:p>
            <a:r>
              <a:rPr lang="en-US" dirty="0" smtClean="0"/>
              <a:t>Just plain more data available</a:t>
            </a:r>
          </a:p>
          <a:p>
            <a:endParaRPr lang="en-US" dirty="0"/>
          </a:p>
          <a:p>
            <a:r>
              <a:rPr lang="en-US" dirty="0" smtClean="0"/>
              <a:t>Education can start to catch up to research in Physics and Biology…</a:t>
            </a:r>
            <a:endParaRPr lang="en-US" dirty="0"/>
          </a:p>
        </p:txBody>
      </p:sp>
    </p:spTree>
    <p:extLst>
      <p:ext uri="{BB962C8B-B14F-4D97-AF65-F5344CB8AC3E}">
        <p14:creationId xmlns:p14="http://schemas.microsoft.com/office/powerpoint/2010/main" val="89438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p:txBody>
          <a:bodyPr/>
          <a:lstStyle/>
          <a:p>
            <a:r>
              <a:rPr lang="en-US" dirty="0" smtClean="0"/>
              <a:t>Just plain more data available</a:t>
            </a:r>
          </a:p>
          <a:p>
            <a:endParaRPr lang="en-US" dirty="0"/>
          </a:p>
          <a:p>
            <a:r>
              <a:rPr lang="en-US" dirty="0" smtClean="0"/>
              <a:t>Education can start to catch up to research in Physics and Biology… from the year 1985</a:t>
            </a:r>
            <a:endParaRPr lang="en-US" dirty="0"/>
          </a:p>
        </p:txBody>
      </p:sp>
    </p:spTree>
    <p:extLst>
      <p:ext uri="{BB962C8B-B14F-4D97-AF65-F5344CB8AC3E}">
        <p14:creationId xmlns:p14="http://schemas.microsoft.com/office/powerpoint/2010/main" val="2988195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p:txBody>
          <a:bodyPr/>
          <a:lstStyle/>
          <a:p>
            <a:r>
              <a:rPr lang="en-US" dirty="0" smtClean="0"/>
              <a:t>In particular, the amount of data available in education is orders of magnitude more than was available just a decade ago</a:t>
            </a:r>
          </a:p>
          <a:p>
            <a:endParaRPr lang="en-US" dirty="0"/>
          </a:p>
        </p:txBody>
      </p:sp>
    </p:spTree>
    <p:extLst>
      <p:ext uri="{BB962C8B-B14F-4D97-AF65-F5344CB8AC3E}">
        <p14:creationId xmlns:p14="http://schemas.microsoft.com/office/powerpoint/2010/main" val="3147651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Used to Be</a:t>
            </a:r>
            <a:endParaRPr lang="en-US" dirty="0"/>
          </a:p>
        </p:txBody>
      </p:sp>
      <p:sp>
        <p:nvSpPr>
          <p:cNvPr id="3" name="Content Placeholder 2"/>
          <p:cNvSpPr>
            <a:spLocks noGrp="1"/>
          </p:cNvSpPr>
          <p:nvPr>
            <p:ph idx="1"/>
          </p:nvPr>
        </p:nvSpPr>
        <p:spPr/>
        <p:txBody>
          <a:bodyPr/>
          <a:lstStyle/>
          <a:p>
            <a:r>
              <a:rPr lang="en-US" dirty="0" smtClean="0"/>
              <a:t>Dispersed</a:t>
            </a:r>
          </a:p>
          <a:p>
            <a:r>
              <a:rPr lang="en-US" dirty="0" smtClean="0"/>
              <a:t>Hard to Collect</a:t>
            </a:r>
          </a:p>
          <a:p>
            <a:r>
              <a:rPr lang="en-US" dirty="0" smtClean="0"/>
              <a:t>Small-Scale</a:t>
            </a:r>
          </a:p>
          <a:p>
            <a:endParaRPr lang="en-US" dirty="0"/>
          </a:p>
          <a:p>
            <a:r>
              <a:rPr lang="en-US" dirty="0" smtClean="0"/>
              <a:t>Collecting sizable amounts of data required heroic efforts</a:t>
            </a:r>
          </a:p>
        </p:txBody>
      </p:sp>
    </p:spTree>
    <p:extLst>
      <p:ext uri="{BB962C8B-B14F-4D97-AF65-F5344CB8AC3E}">
        <p14:creationId xmlns:p14="http://schemas.microsoft.com/office/powerpoint/2010/main" val="1087771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Tycho</a:t>
            </a:r>
            <a:r>
              <a:rPr lang="en-US" dirty="0" smtClean="0"/>
              <a:t> Brahe</a:t>
            </a:r>
            <a:endParaRPr lang="en-US" dirty="0"/>
          </a:p>
        </p:txBody>
      </p:sp>
      <p:sp>
        <p:nvSpPr>
          <p:cNvPr id="3" name="Content Placeholder 2"/>
          <p:cNvSpPr>
            <a:spLocks noGrp="1"/>
          </p:cNvSpPr>
          <p:nvPr>
            <p:ph idx="1"/>
          </p:nvPr>
        </p:nvSpPr>
        <p:spPr/>
        <p:txBody>
          <a:bodyPr/>
          <a:lstStyle/>
          <a:p>
            <a:r>
              <a:rPr lang="en-US" dirty="0" smtClean="0"/>
              <a:t>Spent 24 years observing the sky from a custom-built castle on the island of </a:t>
            </a:r>
            <a:r>
              <a:rPr lang="en-US" dirty="0" err="1" smtClean="0"/>
              <a:t>Hven</a:t>
            </a:r>
            <a:endParaRPr lang="en-US" dirty="0" smtClean="0"/>
          </a:p>
          <a:p>
            <a:endParaRPr lang="en-US" dirty="0" smtClean="0"/>
          </a:p>
          <a:p>
            <a:endParaRPr lang="en-US" dirty="0"/>
          </a:p>
          <a:p>
            <a:endParaRPr lang="en-US" dirty="0"/>
          </a:p>
        </p:txBody>
      </p:sp>
      <p:sp>
        <p:nvSpPr>
          <p:cNvPr id="4" name="AutoShape 2" descr="http://upload.wikimedia.org/wikipedia/commons/2/2b/Tycho_Brah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4490429"/>
            <a:ext cx="1600200" cy="2376535"/>
          </a:xfrm>
          <a:prstGeom prst="rect">
            <a:avLst/>
          </a:prstGeom>
        </p:spPr>
      </p:pic>
      <p:pic>
        <p:nvPicPr>
          <p:cNvPr id="1026" name="Picture 2" descr="http://www.scaruffi.com/poetry/images/bra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3110"/>
            <a:ext cx="2895600" cy="233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09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p:txBody>
          <a:bodyPr/>
          <a:lstStyle/>
          <a:p>
            <a:r>
              <a:rPr lang="en-US" dirty="0" smtClean="0"/>
              <a:t>Had to take a job with Brahe to get Brahe’s data</a:t>
            </a:r>
          </a:p>
          <a:p>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315565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Schedule</a:t>
            </a:r>
            <a:endParaRPr lang="en-US" dirty="0"/>
          </a:p>
        </p:txBody>
      </p:sp>
      <p:sp>
        <p:nvSpPr>
          <p:cNvPr id="3" name="Content Placeholder 2"/>
          <p:cNvSpPr>
            <a:spLocks noGrp="1"/>
          </p:cNvSpPr>
          <p:nvPr>
            <p:ph idx="1"/>
          </p:nvPr>
        </p:nvSpPr>
        <p:spPr/>
        <p:txBody>
          <a:bodyPr>
            <a:normAutofit/>
          </a:bodyPr>
          <a:lstStyle/>
          <a:p>
            <a:r>
              <a:rPr lang="en-US" dirty="0" smtClean="0"/>
              <a:t>More content than a usual TC class</a:t>
            </a:r>
          </a:p>
          <a:p>
            <a:endParaRPr lang="en-US" dirty="0"/>
          </a:p>
          <a:p>
            <a:r>
              <a:rPr lang="en-US" dirty="0" smtClean="0"/>
              <a:t>But also a somewhat more irregular schedule than a usual TC class</a:t>
            </a:r>
          </a:p>
          <a:p>
            <a:pPr lvl="1"/>
            <a:endParaRPr lang="en-US" dirty="0"/>
          </a:p>
          <a:p>
            <a:r>
              <a:rPr lang="en-US" dirty="0" smtClean="0"/>
              <a:t>I travel a lot for grant commitments</a:t>
            </a:r>
          </a:p>
          <a:p>
            <a:endParaRPr lang="en-US" dirty="0"/>
          </a:p>
          <a:p>
            <a:r>
              <a:rPr lang="en-US" dirty="0" smtClean="0"/>
              <a:t>Online schedule will be kept up-to-date</a:t>
            </a:r>
          </a:p>
          <a:p>
            <a:endParaRPr lang="en-US" dirty="0"/>
          </a:p>
        </p:txBody>
      </p:sp>
    </p:spTree>
    <p:extLst>
      <p:ext uri="{BB962C8B-B14F-4D97-AF65-F5344CB8AC3E}">
        <p14:creationId xmlns:p14="http://schemas.microsoft.com/office/powerpoint/2010/main" val="1855533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p:txBody>
          <a:bodyPr/>
          <a:lstStyle/>
          <a:p>
            <a:r>
              <a:rPr lang="en-US" dirty="0" smtClean="0"/>
              <a:t>Had to take a job with Brahe to get Brahe’s data</a:t>
            </a:r>
          </a:p>
          <a:p>
            <a:endParaRPr lang="en-US" dirty="0"/>
          </a:p>
          <a:p>
            <a:r>
              <a:rPr lang="en-US" dirty="0" smtClean="0"/>
              <a:t>Only got unrestricted access to data…</a:t>
            </a:r>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4022005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p:txBody>
          <a:bodyPr/>
          <a:lstStyle/>
          <a:p>
            <a:r>
              <a:rPr lang="en-US" dirty="0" smtClean="0"/>
              <a:t>Had to take a job with Brahe to get Brahe’s data</a:t>
            </a:r>
          </a:p>
          <a:p>
            <a:endParaRPr lang="en-US" dirty="0"/>
          </a:p>
          <a:p>
            <a:r>
              <a:rPr lang="en-US" dirty="0" smtClean="0"/>
              <a:t>Only got unrestricted access to data… </a:t>
            </a:r>
            <a:br>
              <a:rPr lang="en-US" dirty="0" smtClean="0"/>
            </a:br>
            <a:r>
              <a:rPr lang="en-US" dirty="0" smtClean="0"/>
              <a:t>when Brahe died</a:t>
            </a:r>
          </a:p>
          <a:p>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2013550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Had to take a job with Brahe to get Brahe’s data</a:t>
            </a:r>
          </a:p>
          <a:p>
            <a:endParaRPr lang="en-US" dirty="0"/>
          </a:p>
          <a:p>
            <a:r>
              <a:rPr lang="en-US" dirty="0" smtClean="0"/>
              <a:t>Only got unrestricted access to data… </a:t>
            </a:r>
            <a:br>
              <a:rPr lang="en-US" dirty="0" smtClean="0"/>
            </a:br>
            <a:r>
              <a:rPr lang="en-US" dirty="0" smtClean="0"/>
              <a:t>when Brahe died</a:t>
            </a:r>
          </a:p>
          <a:p>
            <a:endParaRPr lang="en-US" dirty="0"/>
          </a:p>
          <a:p>
            <a:r>
              <a:rPr lang="en-US" dirty="0" smtClean="0"/>
              <a:t>and Kepler stole the data and</a:t>
            </a:r>
            <a:br>
              <a:rPr lang="en-US" dirty="0" smtClean="0"/>
            </a:br>
            <a:r>
              <a:rPr lang="en-US" dirty="0" smtClean="0"/>
              <a:t>fled to Germany</a:t>
            </a:r>
          </a:p>
          <a:p>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1904330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Alex Bowers</a:t>
            </a:r>
            <a:br>
              <a:rPr lang="en-US" dirty="0" smtClean="0"/>
            </a:br>
            <a:r>
              <a:rPr lang="en-US" dirty="0" smtClean="0"/>
              <a:t>Teachers College, Columbia University</a:t>
            </a:r>
            <a:endParaRPr lang="en-US" dirty="0"/>
          </a:p>
        </p:txBody>
      </p:sp>
      <p:sp>
        <p:nvSpPr>
          <p:cNvPr id="3" name="Content Placeholder 2"/>
          <p:cNvSpPr>
            <a:spLocks noGrp="1"/>
          </p:cNvSpPr>
          <p:nvPr>
            <p:ph idx="1"/>
          </p:nvPr>
        </p:nvSpPr>
        <p:spPr>
          <a:xfrm>
            <a:off x="457199" y="1600200"/>
            <a:ext cx="8246533" cy="4525963"/>
          </a:xfrm>
        </p:spPr>
        <p:txBody>
          <a:bodyPr>
            <a:noAutofit/>
          </a:bodyPr>
          <a:lstStyle/>
          <a:p>
            <a:pPr marL="0" indent="0">
              <a:buNone/>
            </a:pPr>
            <a:r>
              <a:rPr lang="en-US" sz="2400" dirty="0" smtClean="0">
                <a:latin typeface="Adobe Caslon Pro" pitchFamily="18" charset="0"/>
              </a:rPr>
              <a:t>“For </a:t>
            </a:r>
            <a:r>
              <a:rPr lang="en-US" sz="2400" dirty="0">
                <a:latin typeface="Adobe Caslon Pro" pitchFamily="18" charset="0"/>
              </a:rPr>
              <a:t>my dissertation I wanted to collect all of the data for all of the assessments (tests and grades and discipline reports, and attendance, </a:t>
            </a:r>
            <a:r>
              <a:rPr lang="en-US" sz="2400" dirty="0" smtClean="0">
                <a:latin typeface="Adobe Caslon Pro" pitchFamily="18" charset="0"/>
              </a:rPr>
              <a:t>etc.) </a:t>
            </a:r>
            <a:r>
              <a:rPr lang="en-US" sz="2400" dirty="0">
                <a:latin typeface="Adobe Caslon Pro" pitchFamily="18" charset="0"/>
              </a:rPr>
              <a:t>for all of the students in entire cohorts from a school district for all grade levels, K-12. To get the data, the schools had it as the students' "permanent record", stored in the vault of the high school next to the boiler, ignored and unused. The districts would set me up in the nurse's office with my laptop and I'd trudge up and down the stairs into the basement to pull </a:t>
            </a:r>
            <a:r>
              <a:rPr lang="en-US" sz="2400" dirty="0" smtClean="0">
                <a:latin typeface="Adobe Caslon Pro" pitchFamily="18" charset="0"/>
              </a:rPr>
              <a:t/>
            </a:r>
            <a:br>
              <a:rPr lang="en-US" sz="2400" dirty="0" smtClean="0">
                <a:latin typeface="Adobe Caslon Pro" pitchFamily="18" charset="0"/>
              </a:rPr>
            </a:br>
            <a:r>
              <a:rPr lang="en-US" sz="2400" dirty="0" smtClean="0">
                <a:latin typeface="Adobe Caslon Pro" pitchFamily="18" charset="0"/>
              </a:rPr>
              <a:t>3-5 </a:t>
            </a:r>
            <a:r>
              <a:rPr lang="en-US" sz="2400" dirty="0">
                <a:latin typeface="Adobe Caslon Pro" pitchFamily="18" charset="0"/>
              </a:rPr>
              <a:t>files at a time and I'd hand enter the data into </a:t>
            </a:r>
            <a:r>
              <a:rPr lang="en-US" sz="2400" dirty="0" smtClean="0">
                <a:latin typeface="Adobe Caslon Pro" pitchFamily="18" charset="0"/>
              </a:rPr>
              <a:t>SPSS. </a:t>
            </a:r>
            <a:r>
              <a:rPr lang="en-US" sz="2400" dirty="0">
                <a:latin typeface="Adobe Caslon Pro" pitchFamily="18" charset="0"/>
              </a:rPr>
              <a:t>Eventually I got fast enough to do about 10 a day, max</a:t>
            </a:r>
            <a:r>
              <a:rPr lang="en-US" sz="2400" dirty="0" smtClean="0">
                <a:latin typeface="Adobe Caslon Pro" pitchFamily="18" charset="0"/>
              </a:rPr>
              <a:t>.”</a:t>
            </a:r>
            <a:endParaRPr lang="en-US" sz="2400" dirty="0">
              <a:latin typeface="Adobe Caslon Pro" pitchFamily="18" charset="0"/>
            </a:endParaRPr>
          </a:p>
        </p:txBody>
      </p:sp>
      <p:pic>
        <p:nvPicPr>
          <p:cNvPr id="4" name="Picture 2" descr="http://faculty.tc.columbia.edu/upload/pictures/ab3764.jpg"/>
          <p:cNvPicPr>
            <a:picLocks noChangeAspect="1" noChangeArrowheads="1"/>
          </p:cNvPicPr>
          <p:nvPr/>
        </p:nvPicPr>
        <p:blipFill>
          <a:blip r:embed="rId3" cstate="print"/>
          <a:srcRect/>
          <a:stretch>
            <a:fillRect/>
          </a:stretch>
        </p:blipFill>
        <p:spPr bwMode="auto">
          <a:xfrm>
            <a:off x="7383910" y="5097911"/>
            <a:ext cx="1760089" cy="1760089"/>
          </a:xfrm>
          <a:prstGeom prst="rect">
            <a:avLst/>
          </a:prstGeom>
          <a:noFill/>
        </p:spPr>
      </p:pic>
    </p:spTree>
    <p:extLst>
      <p:ext uri="{BB962C8B-B14F-4D97-AF65-F5344CB8AC3E}">
        <p14:creationId xmlns:p14="http://schemas.microsoft.com/office/powerpoint/2010/main" val="10875763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SjFMWRygTfaZrOUw_sP9eASYdmhbAeoMweymMuWWnPhlkL1dfb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49"/>
            <a:ext cx="2736850" cy="4090401"/>
          </a:xfrm>
          <a:prstGeom prst="rect">
            <a:avLst/>
          </a:prstGeom>
          <a:noFill/>
          <a:extLst>
            <a:ext uri="{909E8E84-426E-40DD-AFC4-6F175D3DCCD1}">
              <a14:hiddenFill xmlns:a14="http://schemas.microsoft.com/office/drawing/2010/main">
                <a:solidFill>
                  <a:srgbClr val="FFFFFF"/>
                </a:solidFill>
              </a14:hiddenFill>
            </a:ext>
          </a:extLst>
        </p:spPr>
      </p:pic>
      <p:pic>
        <p:nvPicPr>
          <p:cNvPr id="138243" name="Picture 3"/>
          <p:cNvPicPr>
            <a:picLocks noChangeAspect="1" noChangeArrowheads="1"/>
          </p:cNvPicPr>
          <p:nvPr/>
        </p:nvPicPr>
        <p:blipFill>
          <a:blip r:embed="rId4" cstate="print"/>
          <a:srcRect/>
          <a:stretch>
            <a:fillRect/>
          </a:stretch>
        </p:blipFill>
        <p:spPr bwMode="auto">
          <a:xfrm>
            <a:off x="0" y="3856525"/>
            <a:ext cx="4505525" cy="3001475"/>
          </a:xfrm>
          <a:prstGeom prst="rect">
            <a:avLst/>
          </a:prstGeom>
          <a:noFill/>
          <a:ln w="9525">
            <a:noFill/>
            <a:miter lim="800000"/>
            <a:headEnd/>
            <a:tailEnd/>
          </a:ln>
        </p:spPr>
      </p:pic>
      <p:sp>
        <p:nvSpPr>
          <p:cNvPr id="2" name="Title 1"/>
          <p:cNvSpPr>
            <a:spLocks noGrp="1"/>
          </p:cNvSpPr>
          <p:nvPr>
            <p:ph type="title"/>
          </p:nvPr>
        </p:nvSpPr>
        <p:spPr>
          <a:xfrm>
            <a:off x="228600" y="274638"/>
            <a:ext cx="8229600" cy="1143000"/>
          </a:xfrm>
        </p:spPr>
        <p:txBody>
          <a:bodyPr/>
          <a:lstStyle/>
          <a:p>
            <a:r>
              <a:rPr lang="en-US" dirty="0" smtClean="0"/>
              <a:t>Data Today</a:t>
            </a:r>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778" t="27992" r="12223" b="40006"/>
          <a:stretch/>
        </p:blipFill>
        <p:spPr>
          <a:xfrm>
            <a:off x="4876800" y="4013200"/>
            <a:ext cx="4267200" cy="2844800"/>
          </a:xfrm>
          <a:prstGeom prst="rect">
            <a:avLst/>
          </a:prstGeom>
        </p:spPr>
      </p:pic>
      <p:sp>
        <p:nvSpPr>
          <p:cNvPr id="3" name="AutoShape 2" descr="http://static2.businessinsider.com/image/526d361decad04ac6c85b2b4/now-your-iphone-5s-can-double-as-one-of-those-fitness-tracker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tatic2.businessinsider.com/image/526d361decad04ac6c85b2b4/now-your-iphone-5s-can-double-as-one-of-those-fitness-tracker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tatic2.businessinsider.com/image/526d361decad04ac6c85b2b4/now-your-iphone-5s-can-double-as-one-of-those-fitness-trackers.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815" y="0"/>
            <a:ext cx="3296043" cy="2469775"/>
          </a:xfrm>
          <a:prstGeom prst="rect">
            <a:avLst/>
          </a:prstGeom>
        </p:spPr>
      </p:pic>
    </p:spTree>
    <p:extLst>
      <p:ext uri="{BB962C8B-B14F-4D97-AF65-F5344CB8AC3E}">
        <p14:creationId xmlns:p14="http://schemas.microsoft.com/office/powerpoint/2010/main" val="39396409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Today</a:t>
            </a:r>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65</a:t>
            </a:fld>
            <a:endParaRPr lang="en-US"/>
          </a:p>
        </p:txBody>
      </p:sp>
      <p:sp>
        <p:nvSpPr>
          <p:cNvPr id="5" name="Content Placeholder 2"/>
          <p:cNvSpPr>
            <a:spLocks noGrp="1"/>
          </p:cNvSpPr>
          <p:nvPr>
            <p:ph idx="1"/>
          </p:nvPr>
        </p:nvSpPr>
        <p:spPr>
          <a:xfrm>
            <a:off x="457200" y="1600200"/>
            <a:ext cx="8229600" cy="4525963"/>
          </a:xfrm>
        </p:spPr>
        <p:txBody>
          <a:bodyPr/>
          <a:lstStyle/>
          <a:p>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601255"/>
            <a:ext cx="9115425" cy="488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092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Today</a:t>
            </a:r>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66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9" y="1828800"/>
            <a:ext cx="6137021" cy="4068554"/>
          </a:xfrm>
          <a:prstGeom prst="rect">
            <a:avLst/>
          </a:prstGeom>
        </p:spPr>
      </p:pic>
    </p:spTree>
    <p:extLst>
      <p:ext uri="{BB962C8B-B14F-4D97-AF65-F5344CB8AC3E}">
        <p14:creationId xmlns:p14="http://schemas.microsoft.com/office/powerpoint/2010/main" val="28440830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Today</a:t>
            </a:r>
            <a:endParaRPr lang="en-US" dirty="0"/>
          </a:p>
        </p:txBody>
      </p:sp>
      <p:sp>
        <p:nvSpPr>
          <p:cNvPr id="3" name="Content Placeholder 2"/>
          <p:cNvSpPr>
            <a:spLocks noGrp="1"/>
          </p:cNvSpPr>
          <p:nvPr>
            <p:ph idx="1"/>
          </p:nvPr>
        </p:nvSpPr>
        <p:spPr/>
        <p:txBody>
          <a:bodyPr/>
          <a:lstStyle/>
          <a:p>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6132" cy="481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13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6427054" y="1318359"/>
            <a:ext cx="2716946" cy="5539641"/>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a:solidFill>
            <a:schemeClr val="bg1"/>
          </a:solidFill>
        </p:spPr>
        <p:txBody>
          <a:bodyPr/>
          <a:lstStyle/>
          <a:p>
            <a:r>
              <a:rPr lang="en-US" dirty="0" smtClean="0"/>
              <a:t>Data Today</a:t>
            </a:r>
            <a:endParaRPr lang="en-US" dirty="0"/>
          </a:p>
        </p:txBody>
      </p:sp>
      <p:pic>
        <p:nvPicPr>
          <p:cNvPr id="94214" name="Picture 6" descr="C:\Users\Lisa\Desktop\LCC6313 Princ Int Des\DN9, Chp5\image1.jpg"/>
          <p:cNvPicPr>
            <a:picLocks noChangeAspect="1" noChangeArrowheads="1"/>
          </p:cNvPicPr>
          <p:nvPr/>
        </p:nvPicPr>
        <p:blipFill>
          <a:blip r:embed="rId4" cstate="print"/>
          <a:srcRect/>
          <a:stretch>
            <a:fillRect/>
          </a:stretch>
        </p:blipFill>
        <p:spPr bwMode="auto">
          <a:xfrm>
            <a:off x="68030" y="1296325"/>
            <a:ext cx="3135862" cy="2736233"/>
          </a:xfrm>
          <a:prstGeom prst="rect">
            <a:avLst/>
          </a:prstGeom>
          <a:noFill/>
        </p:spPr>
      </p:pic>
      <p:pic>
        <p:nvPicPr>
          <p:cNvPr id="94216" name="Picture 8" descr="http://b.vimeocdn.com/ts/248/194/248194060_640.jpg"/>
          <p:cNvPicPr>
            <a:picLocks noChangeAspect="1" noChangeArrowheads="1"/>
          </p:cNvPicPr>
          <p:nvPr/>
        </p:nvPicPr>
        <p:blipFill>
          <a:blip r:embed="rId5" cstate="print"/>
          <a:srcRect l="10125" t="1800" r="10125" b="1800"/>
          <a:stretch>
            <a:fillRect/>
          </a:stretch>
        </p:blipFill>
        <p:spPr bwMode="auto">
          <a:xfrm>
            <a:off x="3367931" y="1442384"/>
            <a:ext cx="2702975" cy="2042059"/>
          </a:xfrm>
          <a:prstGeom prst="rect">
            <a:avLst/>
          </a:prstGeom>
          <a:noFill/>
        </p:spPr>
      </p:pic>
      <p:pic>
        <p:nvPicPr>
          <p:cNvPr id="2050" name="Picture 2" descr="https://encrypted-tbn3.gstatic.com/images?q=tbn:ANd9GcQGDXHTDDH_Z6dh2VUoyPPiLTeSGVarx_hK-RG76r5WkrrW3Fu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719" y="4032558"/>
            <a:ext cx="294588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lethorahomeschool.com/wp-content/uploads/2013/10/Newtons-Playgroun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0" y="4088178"/>
            <a:ext cx="3157764" cy="231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563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0379" y="822960"/>
            <a:ext cx="3148965" cy="6894195"/>
          </a:xfrm>
          <a:prstGeom prst="rect">
            <a:avLst/>
          </a:prstGeom>
          <a:solidFill>
            <a:schemeClr val="tx1"/>
          </a:solidFill>
        </p:spPr>
        <p:txBody>
          <a:bodyPr wrap="square" rtlCol="0">
            <a:spAutoFit/>
          </a:bodyPr>
          <a:lstStyle/>
          <a:p>
            <a:r>
              <a:rPr lang="en-US" sz="650" dirty="0" smtClean="0">
                <a:solidFill>
                  <a:schemeClr val="bg1"/>
                </a:solidFill>
                <a:latin typeface="Times New Roman" pitchFamily="18" charset="0"/>
                <a:cs typeface="Times New Roman" pitchFamily="18" charset="0"/>
              </a:rPr>
              <a:t>*000:22:297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*000:25:875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(GROUP3_CLASS_UNDER_XPL),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"Two crossover events are very rare.",</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*000:25:890   GOOD-PATH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*000:25:890   HISTORY </a:t>
            </a:r>
          </a:p>
          <a:p>
            <a:r>
              <a:rPr lang="en-US" sz="650" dirty="0" smtClean="0">
                <a:solidFill>
                  <a:schemeClr val="bg1"/>
                </a:solidFill>
                <a:latin typeface="Times New Roman" pitchFamily="18" charset="0"/>
                <a:cs typeface="Times New Roman" pitchFamily="18" charset="0"/>
              </a:rPr>
              <a:t>P-1;         (COMBOBOX-XPL-TRACE SIMBIOSYS),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*000:25:890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(GROUP4_CLASS_UNDER_XPL),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"The largest group is parental since crossovers are uncommon.",</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GOOD-PATH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HISTORY </a:t>
            </a:r>
          </a:p>
          <a:p>
            <a:r>
              <a:rPr lang="en-US" sz="650" dirty="0" smtClean="0">
                <a:solidFill>
                  <a:schemeClr val="bg1"/>
                </a:solidFill>
                <a:latin typeface="Times New Roman" pitchFamily="18" charset="0"/>
                <a:cs typeface="Times New Roman" pitchFamily="18" charset="0"/>
              </a:rPr>
              <a:t>P-1;         (COMBOBOX-XPL-TRACE SIMBIOSYS),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*001:20:733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(ORDER_GENES_OBS_XPL),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"The Q and q alleles have interchanged between the parental and SCO genotypes.",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*001:20:733   SWITCHED-TO-EDITOR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*001:20:748   NO-CONFLICT-SET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*001:20:748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(ORDER_GENES_OBS_XPL),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"The Q and q alleles have interchanged between the parental and DCO genotypes.",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GOOD-PATH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HISTORY </a:t>
            </a:r>
          </a:p>
          <a:p>
            <a:r>
              <a:rPr lang="en-US" sz="650" dirty="0" smtClean="0">
                <a:solidFill>
                  <a:schemeClr val="bg1"/>
                </a:solidFill>
                <a:latin typeface="Times New Roman" pitchFamily="18" charset="0"/>
                <a:cs typeface="Times New Roman" pitchFamily="18" charset="0"/>
              </a:rPr>
              <a:t>P-1;         (COMBOBOX-XPL-TRACE SIMBIOSYS),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*001:37:857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(ORDER_GENES_UNDER_XPL),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"In the DCO group BOTH outer genes cross over so the interchanged gene is the middle one.",</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*001:37:857   GOOD-PATH</a:t>
            </a:r>
            <a:endParaRPr lang="en-US" sz="65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47675" y="0"/>
            <a:ext cx="8229600" cy="4525963"/>
          </a:xfrm>
        </p:spPr>
        <p:txBody>
          <a:bodyPr>
            <a:normAutofit/>
          </a:bodyPr>
          <a:lstStyle/>
          <a:p>
            <a:pPr marL="0" indent="0" algn="ctr">
              <a:buNone/>
            </a:pPr>
            <a:r>
              <a:rPr lang="en-US" sz="4800" dirty="0" smtClean="0"/>
              <a:t>Student Log Data</a:t>
            </a:r>
            <a:endParaRPr lang="en-US" sz="4800" dirty="0"/>
          </a:p>
        </p:txBody>
      </p:sp>
    </p:spTree>
    <p:extLst>
      <p:ext uri="{BB962C8B-B14F-4D97-AF65-F5344CB8AC3E}">
        <p14:creationId xmlns:p14="http://schemas.microsoft.com/office/powerpoint/2010/main" val="1815903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Texts</a:t>
            </a:r>
            <a:endParaRPr lang="en-US" dirty="0"/>
          </a:p>
        </p:txBody>
      </p:sp>
      <p:sp>
        <p:nvSpPr>
          <p:cNvPr id="3" name="Content Placeholder 2"/>
          <p:cNvSpPr>
            <a:spLocks noGrp="1"/>
          </p:cNvSpPr>
          <p:nvPr>
            <p:ph idx="1"/>
          </p:nvPr>
        </p:nvSpPr>
        <p:spPr/>
        <p:txBody>
          <a:bodyPr/>
          <a:lstStyle/>
          <a:p>
            <a:pPr lvl="0"/>
            <a:r>
              <a:rPr lang="en-US" dirty="0"/>
              <a:t>Baker, R.S. (2013) </a:t>
            </a:r>
            <a:r>
              <a:rPr lang="en-US" i="1" dirty="0"/>
              <a:t>Big Data and </a:t>
            </a:r>
            <a:r>
              <a:rPr lang="en-US" i="1" dirty="0" smtClean="0"/>
              <a:t>Education</a:t>
            </a:r>
            <a:endParaRPr lang="en-US" dirty="0"/>
          </a:p>
          <a:p>
            <a:pPr lvl="0"/>
            <a:r>
              <a:rPr lang="en-US" dirty="0" smtClean="0"/>
              <a:t>http</a:t>
            </a:r>
            <a:r>
              <a:rPr lang="en-US" dirty="0"/>
              <a:t>:/www.columbia.edu/~rsb2162</a:t>
            </a:r>
            <a:r>
              <a:rPr lang="en-US" dirty="0" smtClean="0"/>
              <a:t>/</a:t>
            </a:r>
            <a:br>
              <a:rPr lang="en-US" dirty="0" smtClean="0"/>
            </a:br>
            <a:r>
              <a:rPr lang="en-US" dirty="0" smtClean="0"/>
              <a:t>bigdataeducation.html</a:t>
            </a:r>
            <a:endParaRPr lang="en-US" dirty="0"/>
          </a:p>
          <a:p>
            <a:pPr marL="0" indent="0">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US" dirty="0" smtClean="0"/>
              <a:t>PSLC </a:t>
            </a:r>
            <a:r>
              <a:rPr lang="en-US" dirty="0" err="1" smtClean="0"/>
              <a:t>DataShop</a:t>
            </a:r>
            <a:r>
              <a:rPr lang="en-US" dirty="0" smtClean="0"/>
              <a:t/>
            </a:r>
            <a:br>
              <a:rPr lang="en-US" dirty="0" smtClean="0"/>
            </a:br>
            <a:r>
              <a:rPr lang="en-US" dirty="0" smtClean="0"/>
              <a:t>(</a:t>
            </a:r>
            <a:r>
              <a:rPr lang="en-US" dirty="0" err="1" smtClean="0"/>
              <a:t>Koedinger</a:t>
            </a:r>
            <a:r>
              <a:rPr lang="en-US" dirty="0" smtClean="0"/>
              <a:t> et al, 2008, 2010) </a:t>
            </a:r>
          </a:p>
        </p:txBody>
      </p:sp>
      <p:sp>
        <p:nvSpPr>
          <p:cNvPr id="3075" name="Content Placeholder 2"/>
          <p:cNvSpPr>
            <a:spLocks noGrp="1"/>
          </p:cNvSpPr>
          <p:nvPr>
            <p:ph idx="1"/>
          </p:nvPr>
        </p:nvSpPr>
        <p:spPr/>
        <p:txBody>
          <a:bodyPr>
            <a:normAutofit/>
          </a:bodyPr>
          <a:lstStyle/>
          <a:p>
            <a:pPr eaLnBrk="1" hangingPunct="1"/>
            <a:r>
              <a:rPr lang="en-US" dirty="0" smtClean="0"/>
              <a:t>&gt;250,000 hours of students using educational software within </a:t>
            </a:r>
            <a:r>
              <a:rPr lang="en-US" dirty="0" err="1" smtClean="0"/>
              <a:t>LearnLabs</a:t>
            </a:r>
            <a:r>
              <a:rPr lang="en-US" dirty="0" smtClean="0"/>
              <a:t> and other settings</a:t>
            </a:r>
          </a:p>
          <a:p>
            <a:pPr eaLnBrk="1" hangingPunct="1"/>
            <a:r>
              <a:rPr lang="en-US" dirty="0" smtClean="0"/>
              <a:t>&gt;30 million student actions, responses &amp; annotations</a:t>
            </a:r>
          </a:p>
        </p:txBody>
      </p:sp>
      <p:pic>
        <p:nvPicPr>
          <p:cNvPr id="6" name="Picture 4" descr="http://i.ytimg.com/vi/wT1mfXembnM/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03962"/>
            <a:ext cx="4433047" cy="3054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KenKoedinger"/>
          <p:cNvPicPr>
            <a:picLocks noChangeAspect="1" noChangeArrowheads="1"/>
          </p:cNvPicPr>
          <p:nvPr/>
        </p:nvPicPr>
        <p:blipFill>
          <a:blip r:embed="rId3" cstate="print"/>
          <a:srcRect/>
          <a:stretch>
            <a:fillRect/>
          </a:stretch>
        </p:blipFill>
        <p:spPr bwMode="auto">
          <a:xfrm>
            <a:off x="-6069" y="5680928"/>
            <a:ext cx="844269" cy="1177072"/>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838200" y="5688106"/>
            <a:ext cx="1169894" cy="1169894"/>
          </a:xfrm>
          <a:prstGeom prst="rect">
            <a:avLst/>
          </a:prstGeom>
          <a:noFill/>
          <a:ln w="9525">
            <a:noFill/>
            <a:miter lim="800000"/>
            <a:headEnd/>
            <a:tailEnd/>
          </a:ln>
        </p:spPr>
      </p:pic>
    </p:spTree>
    <p:extLst>
      <p:ext uri="{BB962C8B-B14F-4D97-AF65-F5344CB8AC3E}">
        <p14:creationId xmlns:p14="http://schemas.microsoft.com/office/powerpoint/2010/main" val="3623831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data is big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7472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and 2014</a:t>
            </a:r>
            <a:endParaRPr lang="en-US" dirty="0"/>
          </a:p>
        </p:txBody>
      </p:sp>
      <p:sp>
        <p:nvSpPr>
          <p:cNvPr id="3" name="Content Placeholder 2"/>
          <p:cNvSpPr>
            <a:spLocks noGrp="1"/>
          </p:cNvSpPr>
          <p:nvPr>
            <p:ph idx="1"/>
          </p:nvPr>
        </p:nvSpPr>
        <p:spPr/>
        <p:txBody>
          <a:bodyPr/>
          <a:lstStyle/>
          <a:p>
            <a:r>
              <a:rPr lang="en-US" dirty="0" smtClean="0"/>
              <a:t>2004: I reported a data set with 31,450 data points. People were impressed.</a:t>
            </a:r>
            <a:endParaRPr lang="en-US" dirty="0"/>
          </a:p>
        </p:txBody>
      </p:sp>
    </p:spTree>
    <p:extLst>
      <p:ext uri="{BB962C8B-B14F-4D97-AF65-F5344CB8AC3E}">
        <p14:creationId xmlns:p14="http://schemas.microsoft.com/office/powerpoint/2010/main" val="1592837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and 2014</a:t>
            </a:r>
            <a:endParaRPr lang="en-US" dirty="0"/>
          </a:p>
        </p:txBody>
      </p:sp>
      <p:sp>
        <p:nvSpPr>
          <p:cNvPr id="3" name="Content Placeholder 2"/>
          <p:cNvSpPr>
            <a:spLocks noGrp="1"/>
          </p:cNvSpPr>
          <p:nvPr>
            <p:ph idx="1"/>
          </p:nvPr>
        </p:nvSpPr>
        <p:spPr/>
        <p:txBody>
          <a:bodyPr/>
          <a:lstStyle/>
          <a:p>
            <a:r>
              <a:rPr lang="en-US" dirty="0" smtClean="0"/>
              <a:t>2004: I reported a data set with 31,450 data points. People were impressed.</a:t>
            </a:r>
          </a:p>
          <a:p>
            <a:endParaRPr lang="en-US" dirty="0"/>
          </a:p>
          <a:p>
            <a:r>
              <a:rPr lang="en-US" dirty="0" smtClean="0"/>
              <a:t>2014: A reviewer in an education journal criticized me for referring to 817,485 data points as “big data”.</a:t>
            </a:r>
            <a:endParaRPr lang="en-US" dirty="0"/>
          </a:p>
        </p:txBody>
      </p:sp>
    </p:spTree>
    <p:extLst>
      <p:ext uri="{BB962C8B-B14F-4D97-AF65-F5344CB8AC3E}">
        <p14:creationId xmlns:p14="http://schemas.microsoft.com/office/powerpoint/2010/main" val="748894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does it mean to call data </a:t>
            </a:r>
            <a:br>
              <a:rPr lang="en-US" dirty="0" smtClean="0"/>
            </a:br>
            <a:r>
              <a:rPr lang="en-US" dirty="0" smtClean="0"/>
              <a:t>“big data”?</a:t>
            </a:r>
            <a:endParaRPr lang="en-US" dirty="0"/>
          </a:p>
        </p:txBody>
      </p:sp>
      <p:sp>
        <p:nvSpPr>
          <p:cNvPr id="3" name="Content Placeholder 2"/>
          <p:cNvSpPr>
            <a:spLocks noGrp="1"/>
          </p:cNvSpPr>
          <p:nvPr>
            <p:ph idx="1"/>
          </p:nvPr>
        </p:nvSpPr>
        <p:spPr/>
        <p:txBody>
          <a:bodyPr/>
          <a:lstStyle/>
          <a:p>
            <a:r>
              <a:rPr lang="en-US" dirty="0" smtClean="0"/>
              <a:t>Any thoughts?</a:t>
            </a:r>
            <a:endParaRPr lang="en-US" dirty="0"/>
          </a:p>
        </p:txBody>
      </p:sp>
    </p:spTree>
    <p:extLst>
      <p:ext uri="{BB962C8B-B14F-4D97-AF65-F5344CB8AC3E}">
        <p14:creationId xmlns:p14="http://schemas.microsoft.com/office/powerpoint/2010/main" val="1221208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US" dirty="0"/>
          </a:p>
        </p:txBody>
      </p:sp>
      <p:sp>
        <p:nvSpPr>
          <p:cNvPr id="3" name="Content Placeholder 2"/>
          <p:cNvSpPr>
            <a:spLocks noGrp="1"/>
          </p:cNvSpPr>
          <p:nvPr>
            <p:ph idx="1"/>
          </p:nvPr>
        </p:nvSpPr>
        <p:spPr/>
        <p:txBody>
          <a:bodyPr>
            <a:normAutofit/>
          </a:bodyPr>
          <a:lstStyle/>
          <a:p>
            <a:r>
              <a:rPr lang="en-US" dirty="0" smtClean="0"/>
              <a:t>“Big data” is data big enough that traditional statistical significance testing becomes useless</a:t>
            </a:r>
          </a:p>
          <a:p>
            <a:endParaRPr lang="en-US" dirty="0" smtClean="0"/>
          </a:p>
          <a:p>
            <a:r>
              <a:rPr lang="en-US" dirty="0" smtClean="0"/>
              <a:t>“Big data” is data too big to input into a traditional relational database</a:t>
            </a:r>
          </a:p>
          <a:p>
            <a:endParaRPr lang="en-US" dirty="0"/>
          </a:p>
          <a:p>
            <a:r>
              <a:rPr lang="en-US" dirty="0" smtClean="0"/>
              <a:t>“Big data” is data too big to work with on a single machine</a:t>
            </a:r>
          </a:p>
          <a:p>
            <a:endParaRPr lang="en-US" dirty="0"/>
          </a:p>
        </p:txBody>
      </p:sp>
    </p:spTree>
    <p:extLst>
      <p:ext uri="{BB962C8B-B14F-4D97-AF65-F5344CB8AC3E}">
        <p14:creationId xmlns:p14="http://schemas.microsoft.com/office/powerpoint/2010/main" val="3970730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do </a:t>
            </a:r>
            <a:br>
              <a:rPr lang="en-US" dirty="0" smtClean="0"/>
            </a:br>
            <a:r>
              <a:rPr lang="en-US" dirty="0" smtClean="0"/>
              <a:t>when you have big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9029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Analytics/Data Mining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54388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Analytics</a:t>
            </a:r>
            <a:endParaRPr lang="en-US" dirty="0"/>
          </a:p>
        </p:txBody>
      </p:sp>
      <p:sp>
        <p:nvSpPr>
          <p:cNvPr id="3" name="Content Placeholder 2"/>
          <p:cNvSpPr>
            <a:spLocks noGrp="1"/>
          </p:cNvSpPr>
          <p:nvPr>
            <p:ph idx="1"/>
          </p:nvPr>
        </p:nvSpPr>
        <p:spPr/>
        <p:txBody>
          <a:bodyPr/>
          <a:lstStyle/>
          <a:p>
            <a:r>
              <a:rPr lang="en-US" dirty="0" smtClean="0"/>
              <a:t>EDM and LA are closely related communities</a:t>
            </a:r>
          </a:p>
          <a:p>
            <a:endParaRPr lang="en-US" dirty="0"/>
          </a:p>
          <a:p>
            <a:endParaRPr lang="en-US" dirty="0"/>
          </a:p>
          <a:p>
            <a:endParaRPr lang="en-US" dirty="0"/>
          </a:p>
        </p:txBody>
      </p:sp>
    </p:spTree>
    <p:extLst>
      <p:ext uri="{BB962C8B-B14F-4D97-AF65-F5344CB8AC3E}">
        <p14:creationId xmlns:p14="http://schemas.microsoft.com/office/powerpoint/2010/main" val="2043391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communities</a:t>
            </a:r>
            <a:endParaRPr lang="en-US" dirty="0"/>
          </a:p>
        </p:txBody>
      </p:sp>
      <p:sp>
        <p:nvSpPr>
          <p:cNvPr id="3" name="Content Placeholder 2"/>
          <p:cNvSpPr>
            <a:spLocks noGrp="1"/>
          </p:cNvSpPr>
          <p:nvPr>
            <p:ph idx="1"/>
          </p:nvPr>
        </p:nvSpPr>
        <p:spPr/>
        <p:txBody>
          <a:bodyPr/>
          <a:lstStyle/>
          <a:p>
            <a:r>
              <a:rPr lang="en-US" dirty="0" smtClean="0"/>
              <a:t>Society for Learning Analytics Research</a:t>
            </a:r>
          </a:p>
          <a:p>
            <a:pPr lvl="1"/>
            <a:r>
              <a:rPr lang="en-US" dirty="0" smtClean="0"/>
              <a:t>First conference: LAK2011</a:t>
            </a:r>
          </a:p>
          <a:p>
            <a:pPr lvl="1"/>
            <a:r>
              <a:rPr lang="en-US" dirty="0" smtClean="0"/>
              <a:t>Published JLA since 2014</a:t>
            </a:r>
          </a:p>
          <a:p>
            <a:endParaRPr lang="en-US" dirty="0"/>
          </a:p>
          <a:p>
            <a:r>
              <a:rPr lang="en-US" dirty="0" smtClean="0"/>
              <a:t>International Educational Data Mining Society</a:t>
            </a:r>
          </a:p>
          <a:p>
            <a:pPr lvl="1"/>
            <a:r>
              <a:rPr lang="en-US" dirty="0" smtClean="0"/>
              <a:t>First event: EDM workshop in 2005 (at AAAI)</a:t>
            </a:r>
          </a:p>
          <a:p>
            <a:pPr lvl="1"/>
            <a:r>
              <a:rPr lang="en-US" dirty="0" smtClean="0"/>
              <a:t>First conference: EDM2008</a:t>
            </a:r>
          </a:p>
          <a:p>
            <a:pPr lvl="1"/>
            <a:r>
              <a:rPr lang="en-US" dirty="0" smtClean="0"/>
              <a:t>Publishing JEDM since 2009</a:t>
            </a:r>
          </a:p>
        </p:txBody>
      </p:sp>
    </p:spTree>
    <p:extLst>
      <p:ext uri="{BB962C8B-B14F-4D97-AF65-F5344CB8AC3E}">
        <p14:creationId xmlns:p14="http://schemas.microsoft.com/office/powerpoint/2010/main" val="321529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This is a graduate class</a:t>
            </a:r>
          </a:p>
          <a:p>
            <a:endParaRPr lang="en-US" dirty="0" smtClean="0"/>
          </a:p>
          <a:p>
            <a:r>
              <a:rPr lang="en-US" dirty="0" smtClean="0"/>
              <a:t>I expect you to decide what is crucial for you</a:t>
            </a:r>
          </a:p>
          <a:p>
            <a:endParaRPr lang="en-US" dirty="0" smtClean="0"/>
          </a:p>
          <a:p>
            <a:r>
              <a:rPr lang="en-US" dirty="0" smtClean="0"/>
              <a:t>And what you should skim to be prepared for class discussion and for when you need to know it in 8 years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a:t>
            </a:r>
            <a:br>
              <a:rPr lang="en-US" dirty="0" smtClean="0"/>
            </a:br>
            <a:r>
              <a:rPr lang="en-US" dirty="0" smtClean="0"/>
              <a:t>(Siemens &amp; Baker, 2012)</a:t>
            </a:r>
            <a:endParaRPr lang="en-US" dirty="0"/>
          </a:p>
        </p:txBody>
      </p:sp>
      <p:sp>
        <p:nvSpPr>
          <p:cNvPr id="4" name="Content Placeholder 3"/>
          <p:cNvSpPr>
            <a:spLocks noGrp="1"/>
          </p:cNvSpPr>
          <p:nvPr>
            <p:ph idx="1"/>
          </p:nvPr>
        </p:nvSpPr>
        <p:spPr/>
        <p:txBody>
          <a:bodyPr/>
          <a:lstStyle/>
          <a:p>
            <a:endParaRPr lang="en-US"/>
          </a:p>
        </p:txBody>
      </p:sp>
      <p:pic>
        <p:nvPicPr>
          <p:cNvPr id="5" name="Picture 2" descr="https://encrypted-tbn0.gstatic.com/images?q=tbn:ANd9GcQepW0ZUljfCSroew2ri9LmwVEJCvOdv1Y__b3OsgM5CiYbqZJ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3488"/>
            <a:ext cx="2133599" cy="1598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yan B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7628"/>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586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Origins</a:t>
            </a:r>
            <a:endParaRPr lang="en-US" dirty="0"/>
          </a:p>
        </p:txBody>
      </p:sp>
      <p:sp>
        <p:nvSpPr>
          <p:cNvPr id="3" name="Content Placeholder 2"/>
          <p:cNvSpPr>
            <a:spLocks noGrp="1"/>
          </p:cNvSpPr>
          <p:nvPr>
            <p:ph idx="1"/>
          </p:nvPr>
        </p:nvSpPr>
        <p:spPr/>
        <p:txBody>
          <a:bodyPr>
            <a:normAutofit/>
          </a:bodyPr>
          <a:lstStyle/>
          <a:p>
            <a:r>
              <a:rPr lang="en-US" dirty="0" smtClean="0"/>
              <a:t>LAK</a:t>
            </a:r>
          </a:p>
          <a:p>
            <a:pPr lvl="1"/>
            <a:r>
              <a:rPr lang="en-US" dirty="0" smtClean="0"/>
              <a:t>Semantic web</a:t>
            </a:r>
            <a:r>
              <a:rPr lang="en-US" dirty="0"/>
              <a:t>, </a:t>
            </a:r>
            <a:r>
              <a:rPr lang="en-US" dirty="0" smtClean="0"/>
              <a:t>intelligent curriculum, social networks, outcome prediction</a:t>
            </a:r>
            <a:r>
              <a:rPr lang="en-US" dirty="0"/>
              <a:t>, </a:t>
            </a:r>
            <a:r>
              <a:rPr lang="en-US" dirty="0" smtClean="0"/>
              <a:t>and systemic</a:t>
            </a:r>
            <a:r>
              <a:rPr lang="en-US" dirty="0"/>
              <a:t> </a:t>
            </a:r>
            <a:r>
              <a:rPr lang="en-US" dirty="0" smtClean="0"/>
              <a:t>interventions</a:t>
            </a:r>
          </a:p>
          <a:p>
            <a:pPr lvl="1"/>
            <a:endParaRPr lang="en-US" dirty="0"/>
          </a:p>
          <a:p>
            <a:r>
              <a:rPr lang="en-US" dirty="0" smtClean="0"/>
              <a:t>EDM</a:t>
            </a:r>
          </a:p>
          <a:p>
            <a:pPr lvl="1"/>
            <a:r>
              <a:rPr lang="en-US" dirty="0" smtClean="0"/>
              <a:t>Educational software, student modeling, course outcomes</a:t>
            </a:r>
            <a:endParaRPr lang="en-US" dirty="0"/>
          </a:p>
        </p:txBody>
      </p:sp>
    </p:spTree>
    <p:extLst>
      <p:ext uri="{BB962C8B-B14F-4D97-AF65-F5344CB8AC3E}">
        <p14:creationId xmlns:p14="http://schemas.microsoft.com/office/powerpoint/2010/main" val="24282632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Modes of Discovery</a:t>
            </a:r>
            <a:endParaRPr lang="en-US" dirty="0"/>
          </a:p>
        </p:txBody>
      </p:sp>
      <p:sp>
        <p:nvSpPr>
          <p:cNvPr id="3" name="Content Placeholder 2"/>
          <p:cNvSpPr>
            <a:spLocks noGrp="1"/>
          </p:cNvSpPr>
          <p:nvPr>
            <p:ph idx="1"/>
          </p:nvPr>
        </p:nvSpPr>
        <p:spPr/>
        <p:txBody>
          <a:bodyPr>
            <a:noAutofit/>
          </a:bodyPr>
          <a:lstStyle/>
          <a:p>
            <a:r>
              <a:rPr lang="en-US" sz="2800" dirty="0" smtClean="0"/>
              <a:t>LAK</a:t>
            </a:r>
          </a:p>
          <a:p>
            <a:pPr lvl="1"/>
            <a:r>
              <a:rPr lang="en-US" sz="2400" dirty="0"/>
              <a:t>Leveraging </a:t>
            </a:r>
            <a:r>
              <a:rPr lang="en-US" sz="2400" dirty="0" smtClean="0"/>
              <a:t>and supporting human judgment </a:t>
            </a:r>
            <a:r>
              <a:rPr lang="en-US" sz="2400" dirty="0"/>
              <a:t>is </a:t>
            </a:r>
            <a:r>
              <a:rPr lang="en-US" sz="2400" dirty="0" smtClean="0"/>
              <a:t>key; automated discovery is </a:t>
            </a:r>
            <a:r>
              <a:rPr lang="en-US" sz="2400" dirty="0"/>
              <a:t>a tool to </a:t>
            </a:r>
            <a:r>
              <a:rPr lang="en-US" sz="2400" dirty="0" smtClean="0"/>
              <a:t>accomplish this goal</a:t>
            </a:r>
          </a:p>
          <a:p>
            <a:pPr lvl="1"/>
            <a:r>
              <a:rPr lang="en-US" sz="2400" dirty="0" smtClean="0"/>
              <a:t>Information distilled and presented to human decision-maker</a:t>
            </a:r>
          </a:p>
          <a:p>
            <a:pPr lvl="1"/>
            <a:endParaRPr lang="en-US" sz="2400" dirty="0"/>
          </a:p>
          <a:p>
            <a:r>
              <a:rPr lang="en-US" sz="2800" dirty="0" smtClean="0"/>
              <a:t>EDM</a:t>
            </a:r>
          </a:p>
          <a:p>
            <a:pPr lvl="1"/>
            <a:r>
              <a:rPr lang="en-US" sz="2400" dirty="0"/>
              <a:t>Automated </a:t>
            </a:r>
            <a:r>
              <a:rPr lang="en-US" sz="2400" dirty="0" smtClean="0"/>
              <a:t>discovery is </a:t>
            </a:r>
            <a:r>
              <a:rPr lang="en-US" sz="2400" dirty="0"/>
              <a:t>key; </a:t>
            </a:r>
            <a:r>
              <a:rPr lang="en-US" sz="2400" dirty="0" smtClean="0"/>
              <a:t>leveraging human </a:t>
            </a:r>
            <a:r>
              <a:rPr lang="en-US" sz="2400" dirty="0"/>
              <a:t>judgment is </a:t>
            </a:r>
            <a:r>
              <a:rPr lang="en-US" sz="2400" dirty="0" smtClean="0"/>
              <a:t>a tool </a:t>
            </a:r>
            <a:r>
              <a:rPr lang="en-US" sz="2400" dirty="0"/>
              <a:t>to </a:t>
            </a:r>
            <a:r>
              <a:rPr lang="en-US" sz="2400" dirty="0" smtClean="0"/>
              <a:t>accomplish this goal</a:t>
            </a:r>
          </a:p>
          <a:p>
            <a:pPr lvl="1"/>
            <a:r>
              <a:rPr lang="en-US" sz="2400" dirty="0" smtClean="0"/>
              <a:t>Humans provide labels which are used in classifiers</a:t>
            </a:r>
          </a:p>
          <a:p>
            <a:pPr lvl="1"/>
            <a:endParaRPr lang="en-US" b="1" dirty="0"/>
          </a:p>
          <a:p>
            <a:pPr marL="0" indent="0">
              <a:buNone/>
            </a:pPr>
            <a:r>
              <a:rPr lang="en-US" b="1" dirty="0" smtClean="0"/>
              <a:t/>
            </a:r>
            <a:br>
              <a:rPr lang="en-US" b="1" dirty="0" smtClean="0"/>
            </a:br>
            <a:endParaRPr lang="en-US" b="1" dirty="0"/>
          </a:p>
        </p:txBody>
      </p:sp>
    </p:spTree>
    <p:extLst>
      <p:ext uri="{BB962C8B-B14F-4D97-AF65-F5344CB8AC3E}">
        <p14:creationId xmlns:p14="http://schemas.microsoft.com/office/powerpoint/2010/main" val="31738255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Guiding Philosophy</a:t>
            </a:r>
            <a:endParaRPr lang="en-US" dirty="0"/>
          </a:p>
        </p:txBody>
      </p:sp>
      <p:sp>
        <p:nvSpPr>
          <p:cNvPr id="3" name="Content Placeholder 2"/>
          <p:cNvSpPr>
            <a:spLocks noGrp="1"/>
          </p:cNvSpPr>
          <p:nvPr>
            <p:ph idx="1"/>
          </p:nvPr>
        </p:nvSpPr>
        <p:spPr/>
        <p:txBody>
          <a:bodyPr>
            <a:normAutofit/>
          </a:bodyPr>
          <a:lstStyle/>
          <a:p>
            <a:r>
              <a:rPr lang="en-US" dirty="0" smtClean="0"/>
              <a:t>LAK</a:t>
            </a:r>
          </a:p>
          <a:p>
            <a:pPr lvl="1"/>
            <a:r>
              <a:rPr lang="en-US" dirty="0"/>
              <a:t>Stronger emphasis </a:t>
            </a:r>
            <a:r>
              <a:rPr lang="en-US" dirty="0" smtClean="0"/>
              <a:t>on understanding systems </a:t>
            </a:r>
            <a:r>
              <a:rPr lang="en-US" dirty="0"/>
              <a:t>as wholes, </a:t>
            </a:r>
            <a:r>
              <a:rPr lang="en-US" dirty="0" smtClean="0"/>
              <a:t>in their </a:t>
            </a:r>
            <a:r>
              <a:rPr lang="en-US" dirty="0"/>
              <a:t>full </a:t>
            </a:r>
            <a:r>
              <a:rPr lang="en-US" dirty="0" smtClean="0"/>
              <a:t>complexity</a:t>
            </a:r>
          </a:p>
          <a:p>
            <a:pPr lvl="1"/>
            <a:r>
              <a:rPr lang="en-US" dirty="0" smtClean="0"/>
              <a:t>“Holistic” approach</a:t>
            </a:r>
          </a:p>
          <a:p>
            <a:pPr lvl="1"/>
            <a:endParaRPr lang="en-US" dirty="0"/>
          </a:p>
          <a:p>
            <a:r>
              <a:rPr lang="en-US" dirty="0" smtClean="0"/>
              <a:t>EDM</a:t>
            </a:r>
          </a:p>
          <a:p>
            <a:pPr lvl="1"/>
            <a:r>
              <a:rPr lang="en-US" dirty="0"/>
              <a:t>Stronger emphasis </a:t>
            </a:r>
            <a:r>
              <a:rPr lang="en-US" dirty="0" smtClean="0"/>
              <a:t>on reducing to components and analyzing individual components and relationships between them</a:t>
            </a:r>
          </a:p>
        </p:txBody>
      </p:sp>
    </p:spTree>
    <p:extLst>
      <p:ext uri="{BB962C8B-B14F-4D97-AF65-F5344CB8AC3E}">
        <p14:creationId xmlns:p14="http://schemas.microsoft.com/office/powerpoint/2010/main" val="30382327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Adaptation and Personalization</a:t>
            </a:r>
            <a:endParaRPr lang="en-US" dirty="0"/>
          </a:p>
        </p:txBody>
      </p:sp>
      <p:sp>
        <p:nvSpPr>
          <p:cNvPr id="3" name="Content Placeholder 2"/>
          <p:cNvSpPr>
            <a:spLocks noGrp="1"/>
          </p:cNvSpPr>
          <p:nvPr>
            <p:ph idx="1"/>
          </p:nvPr>
        </p:nvSpPr>
        <p:spPr/>
        <p:txBody>
          <a:bodyPr>
            <a:normAutofit/>
          </a:bodyPr>
          <a:lstStyle/>
          <a:p>
            <a:r>
              <a:rPr lang="en-US" dirty="0" smtClean="0"/>
              <a:t>LAK</a:t>
            </a:r>
          </a:p>
          <a:p>
            <a:pPr lvl="1"/>
            <a:r>
              <a:rPr lang="en-US" dirty="0" smtClean="0"/>
              <a:t>Greater </a:t>
            </a:r>
            <a:r>
              <a:rPr lang="en-US" dirty="0"/>
              <a:t>focus </a:t>
            </a:r>
            <a:r>
              <a:rPr lang="en-US" dirty="0" smtClean="0"/>
              <a:t>on informing and empowering</a:t>
            </a:r>
            <a:r>
              <a:rPr lang="en-US" dirty="0"/>
              <a:t> </a:t>
            </a:r>
            <a:r>
              <a:rPr lang="en-US" dirty="0" smtClean="0"/>
              <a:t>instructors and learners and influencing the design of the education system</a:t>
            </a:r>
            <a:endParaRPr lang="en-US" dirty="0"/>
          </a:p>
          <a:p>
            <a:endParaRPr lang="en-US" dirty="0" smtClean="0"/>
          </a:p>
          <a:p>
            <a:r>
              <a:rPr lang="en-US" dirty="0" smtClean="0"/>
              <a:t>EDM</a:t>
            </a:r>
          </a:p>
          <a:p>
            <a:pPr lvl="1"/>
            <a:r>
              <a:rPr lang="en-US" dirty="0"/>
              <a:t>Greater focus </a:t>
            </a:r>
            <a:r>
              <a:rPr lang="en-US" dirty="0" smtClean="0"/>
              <a:t>on automated adaption (e.g</a:t>
            </a:r>
            <a:r>
              <a:rPr lang="en-US" dirty="0"/>
              <a:t>. by the </a:t>
            </a:r>
            <a:r>
              <a:rPr lang="en-US" dirty="0" smtClean="0"/>
              <a:t>computer with </a:t>
            </a:r>
            <a:r>
              <a:rPr lang="en-US" dirty="0"/>
              <a:t>no human in </a:t>
            </a:r>
            <a:r>
              <a:rPr lang="en-US" dirty="0" smtClean="0"/>
              <a:t>the loop) and influencing the design of interactions</a:t>
            </a:r>
            <a:endParaRPr lang="en-US" dirty="0"/>
          </a:p>
        </p:txBody>
      </p:sp>
    </p:spTree>
    <p:extLst>
      <p:ext uri="{BB962C8B-B14F-4D97-AF65-F5344CB8AC3E}">
        <p14:creationId xmlns:p14="http://schemas.microsoft.com/office/powerpoint/2010/main" val="37903931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Learn More About LA versus EDM</a:t>
            </a:r>
            <a:endParaRPr lang="en-US" dirty="0"/>
          </a:p>
        </p:txBody>
      </p:sp>
      <p:sp>
        <p:nvSpPr>
          <p:cNvPr id="3" name="Content Placeholder 2"/>
          <p:cNvSpPr>
            <a:spLocks noGrp="1"/>
          </p:cNvSpPr>
          <p:nvPr>
            <p:ph idx="1"/>
          </p:nvPr>
        </p:nvSpPr>
        <p:spPr/>
        <p:txBody>
          <a:bodyPr/>
          <a:lstStyle/>
          <a:p>
            <a:r>
              <a:rPr lang="en-US" dirty="0" smtClean="0"/>
              <a:t>Take HUDK4051: </a:t>
            </a:r>
            <a:br>
              <a:rPr lang="en-US" dirty="0" smtClean="0"/>
            </a:br>
            <a:r>
              <a:rPr lang="en-US" dirty="0" smtClean="0"/>
              <a:t>Learning Analytics: Process and Theory</a:t>
            </a:r>
            <a:endParaRPr lang="en-US" dirty="0"/>
          </a:p>
        </p:txBody>
      </p:sp>
    </p:spTree>
    <p:extLst>
      <p:ext uri="{BB962C8B-B14F-4D97-AF65-F5344CB8AC3E}">
        <p14:creationId xmlns:p14="http://schemas.microsoft.com/office/powerpoint/2010/main" val="1946730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071196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There are a bunch of tools you can use in this class</a:t>
            </a:r>
          </a:p>
          <a:p>
            <a:pPr lvl="1"/>
            <a:r>
              <a:rPr lang="en-US" dirty="0" smtClean="0"/>
              <a:t>I don’t have strong requirements about which tools you choose to use</a:t>
            </a:r>
          </a:p>
          <a:p>
            <a:endParaRPr lang="en-US" dirty="0"/>
          </a:p>
          <a:p>
            <a:r>
              <a:rPr lang="en-US" dirty="0" smtClean="0"/>
              <a:t>We’ll talk about them throughout the semester</a:t>
            </a:r>
          </a:p>
          <a:p>
            <a:endParaRPr lang="en-US" dirty="0"/>
          </a:p>
          <a:p>
            <a:r>
              <a:rPr lang="en-US" dirty="0" smtClean="0"/>
              <a:t>You may want to think about downloading or setting up accounts for</a:t>
            </a:r>
          </a:p>
          <a:p>
            <a:pPr lvl="1"/>
            <a:r>
              <a:rPr lang="en-US" dirty="0" err="1" smtClean="0"/>
              <a:t>RapidMiner</a:t>
            </a:r>
            <a:r>
              <a:rPr lang="en-US" dirty="0" smtClean="0"/>
              <a:t> (I prefer 5.3. 6.0 is fine, I just will not be able to give as much tech support)</a:t>
            </a:r>
          </a:p>
          <a:p>
            <a:pPr lvl="1"/>
            <a:r>
              <a:rPr lang="en-US" dirty="0" smtClean="0"/>
              <a:t>SAS </a:t>
            </a:r>
            <a:r>
              <a:rPr lang="en-US" dirty="0" err="1" smtClean="0"/>
              <a:t>OnDemand</a:t>
            </a:r>
            <a:r>
              <a:rPr lang="en-US" dirty="0" smtClean="0"/>
              <a:t> for Academics</a:t>
            </a:r>
          </a:p>
          <a:p>
            <a:pPr lvl="1"/>
            <a:r>
              <a:rPr lang="en-US" dirty="0" err="1" smtClean="0"/>
              <a:t>Weka</a:t>
            </a:r>
            <a:endParaRPr lang="en-US" dirty="0"/>
          </a:p>
          <a:p>
            <a:pPr lvl="1"/>
            <a:r>
              <a:rPr lang="en-US" dirty="0" smtClean="0"/>
              <a:t>Microsoft Excel</a:t>
            </a:r>
          </a:p>
          <a:p>
            <a:pPr lvl="1"/>
            <a:r>
              <a:rPr lang="en-US" dirty="0" smtClean="0"/>
              <a:t>Java</a:t>
            </a:r>
          </a:p>
          <a:p>
            <a:pPr lvl="1"/>
            <a:r>
              <a:rPr lang="en-US" dirty="0" err="1" smtClean="0"/>
              <a:t>Matlab</a:t>
            </a:r>
            <a:endParaRPr lang="en-US" dirty="0"/>
          </a:p>
          <a:p>
            <a:pPr lvl="1"/>
            <a:endParaRPr lang="en-US" dirty="0" smtClean="0"/>
          </a:p>
          <a:p>
            <a:r>
              <a:rPr lang="en-US" dirty="0" smtClean="0"/>
              <a:t>No hurry, but keep it in mind…</a:t>
            </a:r>
            <a:endParaRPr lang="en-US" dirty="0"/>
          </a:p>
          <a:p>
            <a:pPr lvl="1"/>
            <a:endParaRPr lang="en-US" dirty="0"/>
          </a:p>
        </p:txBody>
      </p:sp>
    </p:spTree>
    <p:extLst>
      <p:ext uri="{BB962C8B-B14F-4D97-AF65-F5344CB8AC3E}">
        <p14:creationId xmlns:p14="http://schemas.microsoft.com/office/powerpoint/2010/main" val="10327429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Analytics Seminar Series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We have a semi-regular seminar series on learning analytics here at TC</a:t>
            </a:r>
          </a:p>
          <a:p>
            <a:endParaRPr lang="en-US" dirty="0"/>
          </a:p>
          <a:p>
            <a:r>
              <a:rPr lang="en-US" dirty="0" smtClean="0"/>
              <a:t>Upcoming speakers include</a:t>
            </a:r>
          </a:p>
          <a:p>
            <a:pPr lvl="1"/>
            <a:r>
              <a:rPr lang="en-US" dirty="0" smtClean="0"/>
              <a:t>Jay </a:t>
            </a:r>
            <a:r>
              <a:rPr lang="en-US" dirty="0" err="1" smtClean="0"/>
              <a:t>Verkuilen</a:t>
            </a:r>
            <a:r>
              <a:rPr lang="en-US" dirty="0" smtClean="0"/>
              <a:t> (CUNY)</a:t>
            </a:r>
          </a:p>
          <a:p>
            <a:pPr lvl="1"/>
            <a:r>
              <a:rPr lang="en-US" dirty="0" err="1" smtClean="0"/>
              <a:t>Yoav</a:t>
            </a:r>
            <a:r>
              <a:rPr lang="en-US" dirty="0" smtClean="0"/>
              <a:t> Bergner (ETS) </a:t>
            </a:r>
          </a:p>
          <a:p>
            <a:pPr lvl="1"/>
            <a:r>
              <a:rPr lang="en-US" dirty="0" smtClean="0"/>
              <a:t>Blair Lehman (ETS)</a:t>
            </a:r>
          </a:p>
          <a:p>
            <a:pPr lvl="1"/>
            <a:r>
              <a:rPr lang="en-US" dirty="0" smtClean="0"/>
              <a:t>Tiffany Barnes (NC State)</a:t>
            </a:r>
          </a:p>
          <a:p>
            <a:pPr lvl="1"/>
            <a:r>
              <a:rPr lang="en-US" dirty="0" smtClean="0"/>
              <a:t>Dragan </a:t>
            </a:r>
            <a:r>
              <a:rPr lang="en-US" dirty="0" err="1" smtClean="0"/>
              <a:t>Gasevic</a:t>
            </a:r>
            <a:r>
              <a:rPr lang="en-US" dirty="0" smtClean="0"/>
              <a:t> (Edinburgh)</a:t>
            </a:r>
          </a:p>
          <a:p>
            <a:pPr lvl="1"/>
            <a:r>
              <a:rPr lang="en-US" dirty="0" smtClean="0"/>
              <a:t>Shane Dawson (Adelaide)</a:t>
            </a:r>
            <a:endParaRPr lang="en-US" dirty="0"/>
          </a:p>
        </p:txBody>
      </p:sp>
    </p:spTree>
    <p:extLst>
      <p:ext uri="{BB962C8B-B14F-4D97-AF65-F5344CB8AC3E}">
        <p14:creationId xmlns:p14="http://schemas.microsoft.com/office/powerpoint/2010/main" val="4094092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Analytics Seminar Series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To join the mailing list, please email me</a:t>
            </a:r>
          </a:p>
          <a:p>
            <a:endParaRPr lang="en-US" dirty="0"/>
          </a:p>
          <a:p>
            <a:r>
              <a:rPr lang="en-US" dirty="0" smtClean="0"/>
              <a:t>Also, you may want to meet with some of our speakers</a:t>
            </a:r>
            <a:endParaRPr lang="en-US" dirty="0"/>
          </a:p>
        </p:txBody>
      </p:sp>
    </p:spTree>
    <p:extLst>
      <p:ext uri="{BB962C8B-B14F-4D97-AF65-F5344CB8AC3E}">
        <p14:creationId xmlns:p14="http://schemas.microsoft.com/office/powerpoint/2010/main" val="416792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a:bodyPr>
          <a:lstStyle/>
          <a:p>
            <a:r>
              <a:rPr lang="en-US" dirty="0" smtClean="0"/>
              <a:t>That said</a:t>
            </a:r>
          </a:p>
          <a:p>
            <a:endParaRPr lang="en-US" dirty="0"/>
          </a:p>
          <a:p>
            <a:endParaRPr lang="en-US" dirty="0"/>
          </a:p>
        </p:txBody>
      </p:sp>
    </p:spTree>
    <p:extLst>
      <p:ext uri="{BB962C8B-B14F-4D97-AF65-F5344CB8AC3E}">
        <p14:creationId xmlns:p14="http://schemas.microsoft.com/office/powerpoint/2010/main" val="39789327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HW 1</a:t>
            </a: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dirty="0" smtClean="0"/>
              <a:t>Due in one week</a:t>
            </a:r>
          </a:p>
          <a:p>
            <a:endParaRPr lang="en-US" dirty="0"/>
          </a:p>
          <a:p>
            <a:r>
              <a:rPr lang="en-US" dirty="0" smtClean="0"/>
              <a:t>Note that this assignment requires the use of </a:t>
            </a:r>
            <a:r>
              <a:rPr lang="en-US" dirty="0" err="1" smtClean="0"/>
              <a:t>RapidMiner</a:t>
            </a:r>
            <a:endParaRPr lang="en-US" dirty="0" smtClean="0"/>
          </a:p>
          <a:p>
            <a:endParaRPr lang="en-US" dirty="0"/>
          </a:p>
          <a:p>
            <a:r>
              <a:rPr lang="en-US" dirty="0" smtClean="0"/>
              <a:t>We will learn how to set up and use </a:t>
            </a:r>
            <a:r>
              <a:rPr lang="en-US" dirty="0" err="1" smtClean="0"/>
              <a:t>RapidMiner</a:t>
            </a:r>
            <a:r>
              <a:rPr lang="en-US" dirty="0" smtClean="0"/>
              <a:t> in the next class session this Wednesday</a:t>
            </a:r>
          </a:p>
          <a:p>
            <a:pPr lvl="1"/>
            <a:r>
              <a:rPr lang="en-US" dirty="0" smtClean="0"/>
              <a:t>So please install </a:t>
            </a:r>
            <a:r>
              <a:rPr lang="en-US" dirty="0" err="1" smtClean="0"/>
              <a:t>RapidMiner</a:t>
            </a:r>
            <a:r>
              <a:rPr lang="en-US" dirty="0" smtClean="0"/>
              <a:t> 5.3 on your laptop if possible before then</a:t>
            </a:r>
          </a:p>
          <a:p>
            <a:pPr lvl="1"/>
            <a:r>
              <a:rPr lang="en-US" dirty="0" smtClean="0"/>
              <a:t>And bring your laptop to class</a:t>
            </a:r>
            <a:endParaRPr lang="en-US" dirty="0"/>
          </a:p>
        </p:txBody>
      </p:sp>
    </p:spTree>
    <p:extLst>
      <p:ext uri="{BB962C8B-B14F-4D97-AF65-F5344CB8AC3E}">
        <p14:creationId xmlns:p14="http://schemas.microsoft.com/office/powerpoint/2010/main" val="16530313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over Basic HW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25467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Concerns?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1398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 Statistics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not a statistics class</a:t>
            </a:r>
          </a:p>
          <a:p>
            <a:r>
              <a:rPr lang="en-US" dirty="0" smtClean="0"/>
              <a:t>But I will compare EDM methods to statistics throughout the class</a:t>
            </a:r>
          </a:p>
          <a:p>
            <a:endParaRPr lang="en-US" dirty="0"/>
          </a:p>
          <a:p>
            <a:r>
              <a:rPr lang="en-US" dirty="0" smtClean="0"/>
              <a:t>Most years, I offer a special session </a:t>
            </a:r>
            <a:br>
              <a:rPr lang="en-US" dirty="0" smtClean="0"/>
            </a:br>
            <a:r>
              <a:rPr lang="en-US" dirty="0" smtClean="0"/>
              <a:t>“An Inappropriately Brief Introduction to </a:t>
            </a:r>
            <a:r>
              <a:rPr lang="en-US" dirty="0" err="1" smtClean="0"/>
              <a:t>Frequentist</a:t>
            </a:r>
            <a:r>
              <a:rPr lang="en-US" dirty="0" smtClean="0"/>
              <a:t> Statistics”</a:t>
            </a:r>
          </a:p>
          <a:p>
            <a:endParaRPr lang="en-US" dirty="0"/>
          </a:p>
          <a:p>
            <a:r>
              <a:rPr lang="en-US" dirty="0" smtClean="0"/>
              <a:t>Would folks like me to schedule this?</a:t>
            </a:r>
            <a:endParaRPr lang="en-US" dirty="0"/>
          </a:p>
        </p:txBody>
      </p:sp>
    </p:spTree>
    <p:extLst>
      <p:ext uri="{BB962C8B-B14F-4D97-AF65-F5344CB8AC3E}">
        <p14:creationId xmlns:p14="http://schemas.microsoft.com/office/powerpoint/2010/main" val="3946738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 or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83963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Wednesday, September 10</a:t>
            </a:r>
          </a:p>
          <a:p>
            <a:endParaRPr lang="en-US" dirty="0" smtClean="0"/>
          </a:p>
          <a:p>
            <a:r>
              <a:rPr lang="en-US" dirty="0" smtClean="0"/>
              <a:t>Regression and Prediction</a:t>
            </a:r>
            <a:endParaRPr lang="en-US" dirty="0"/>
          </a:p>
          <a:p>
            <a:endParaRPr lang="en-US" dirty="0" smtClean="0"/>
          </a:p>
          <a:p>
            <a:r>
              <a:rPr lang="en-US" dirty="0"/>
              <a:t>Baker, R.S. (2014) </a:t>
            </a:r>
            <a:r>
              <a:rPr lang="en-US" i="1" dirty="0"/>
              <a:t>Big Data and Education</a:t>
            </a:r>
            <a:r>
              <a:rPr lang="en-US" dirty="0"/>
              <a:t>. Ch. 1, V2</a:t>
            </a:r>
            <a:r>
              <a:rPr lang="en-US" dirty="0" smtClean="0"/>
              <a:t>.</a:t>
            </a:r>
          </a:p>
          <a:p>
            <a:endParaRPr lang="en-US" dirty="0"/>
          </a:p>
          <a:p>
            <a:r>
              <a:rPr lang="en-US" dirty="0"/>
              <a:t>Witten, I.H., Frank, E. (2011) </a:t>
            </a:r>
            <a:r>
              <a:rPr lang="en-US" i="1" dirty="0"/>
              <a:t>Data Mining: Practical Machine Learning Tools and Techniques</a:t>
            </a:r>
            <a:r>
              <a:rPr lang="en-US" dirty="0"/>
              <a:t>. Sections 4.6, 6.5</a:t>
            </a:r>
            <a:r>
              <a:rPr lang="en-US" dirty="0" smtClean="0"/>
              <a:t>.</a:t>
            </a:r>
          </a:p>
          <a:p>
            <a:endParaRPr lang="en-US" dirty="0"/>
          </a:p>
          <a:p>
            <a:r>
              <a:rPr lang="en-US" dirty="0" smtClean="0"/>
              <a:t>No Assignments Due</a:t>
            </a:r>
            <a:endParaRPr lang="en-US" dirty="0"/>
          </a:p>
        </p:txBody>
      </p:sp>
    </p:spTree>
    <p:extLst>
      <p:ext uri="{BB962C8B-B14F-4D97-AF65-F5344CB8AC3E}">
        <p14:creationId xmlns:p14="http://schemas.microsoft.com/office/powerpoint/2010/main" val="2954742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3337</Words>
  <Application>Microsoft Office PowerPoint</Application>
  <PresentationFormat>On-screen Show (4:3)</PresentationFormat>
  <Paragraphs>520</Paragraphs>
  <Slides>96</Slides>
  <Notes>12</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Core Methods in  Educational Data Mining</vt:lpstr>
      <vt:lpstr>Wow</vt:lpstr>
      <vt:lpstr>Administrative Stuff</vt:lpstr>
      <vt:lpstr>Class Schedule</vt:lpstr>
      <vt:lpstr>Class Schedule</vt:lpstr>
      <vt:lpstr>Class Schedule</vt:lpstr>
      <vt:lpstr>Required Texts</vt:lpstr>
      <vt:lpstr>Readings</vt:lpstr>
      <vt:lpstr>Readings</vt:lpstr>
      <vt:lpstr>Readings and Participation</vt:lpstr>
      <vt:lpstr>Readings</vt:lpstr>
      <vt:lpstr>Course Goals</vt:lpstr>
      <vt:lpstr>Course Goals</vt:lpstr>
      <vt:lpstr>Assignments</vt:lpstr>
      <vt:lpstr>Basic homeworks</vt:lpstr>
      <vt:lpstr>Why?</vt:lpstr>
      <vt:lpstr>These homeworks</vt:lpstr>
      <vt:lpstr>Assignments</vt:lpstr>
      <vt:lpstr>Creative homeworks</vt:lpstr>
      <vt:lpstr>Why?</vt:lpstr>
      <vt:lpstr>These homeworks</vt:lpstr>
      <vt:lpstr>Assignments</vt:lpstr>
      <vt:lpstr>Because of that</vt:lpstr>
      <vt:lpstr>A lot of work?</vt:lpstr>
      <vt:lpstr>A lot of work?</vt:lpstr>
      <vt:lpstr>A lot of work?</vt:lpstr>
      <vt:lpstr>The Goal</vt:lpstr>
      <vt:lpstr>If you’re worried</vt:lpstr>
      <vt:lpstr>Homework</vt:lpstr>
      <vt:lpstr>Examples</vt:lpstr>
      <vt:lpstr>Examples</vt:lpstr>
      <vt:lpstr>Plagiarism and Cheating:  Boilerplate Slide</vt:lpstr>
      <vt:lpstr>Grading</vt:lpstr>
      <vt:lpstr>Examinations</vt:lpstr>
      <vt:lpstr>Accommodations for Students with Disabilities</vt:lpstr>
      <vt:lpstr>Finding me</vt:lpstr>
      <vt:lpstr>Finding me</vt:lpstr>
      <vt:lpstr>Questions</vt:lpstr>
      <vt:lpstr>Who are you</vt:lpstr>
      <vt:lpstr>This Class</vt:lpstr>
      <vt:lpstr>PowerPoint Presentation</vt:lpstr>
      <vt:lpstr>Goals</vt:lpstr>
      <vt:lpstr>The explosion in data is supporting a revolution in the science of learning</vt:lpstr>
      <vt:lpstr>EDM is…</vt:lpstr>
      <vt:lpstr>Types of EDM/LA Method (Baker &amp; Siemens, in press; building off of Baker &amp; Yacef, 2009)</vt:lpstr>
      <vt:lpstr>Prediction</vt:lpstr>
      <vt:lpstr>Structure Discovery</vt:lpstr>
      <vt:lpstr>Structure Discovery</vt:lpstr>
      <vt:lpstr>Structure Discovery</vt:lpstr>
      <vt:lpstr>Relationship Mining</vt:lpstr>
      <vt:lpstr>Relationship Mining</vt:lpstr>
      <vt:lpstr>Discovery with Models</vt:lpstr>
      <vt:lpstr>Distillation of Data for Human Judgment</vt:lpstr>
      <vt:lpstr>Why now?</vt:lpstr>
      <vt:lpstr>Why now?</vt:lpstr>
      <vt:lpstr>Why now?</vt:lpstr>
      <vt:lpstr>Data Used to Be</vt:lpstr>
      <vt:lpstr>Tycho Brahe</vt:lpstr>
      <vt:lpstr>Johannes Kepler</vt:lpstr>
      <vt:lpstr>Johannes Kepler</vt:lpstr>
      <vt:lpstr>Johannes Kepler</vt:lpstr>
      <vt:lpstr>Johannes Kepler</vt:lpstr>
      <vt:lpstr>Alex Bowers Teachers College, Columbia University</vt:lpstr>
      <vt:lpstr>Data Today</vt:lpstr>
      <vt:lpstr>Data Today</vt:lpstr>
      <vt:lpstr>Data Today</vt:lpstr>
      <vt:lpstr>Data Today</vt:lpstr>
      <vt:lpstr>Data Today</vt:lpstr>
      <vt:lpstr>PowerPoint Presentation</vt:lpstr>
      <vt:lpstr>PSLC DataShop (Koedinger et al, 2008, 2010) </vt:lpstr>
      <vt:lpstr>How much data is big data?</vt:lpstr>
      <vt:lpstr>2004 and 2014</vt:lpstr>
      <vt:lpstr>2004 and 2014</vt:lpstr>
      <vt:lpstr>What’s does it mean to call data  “big data”?</vt:lpstr>
      <vt:lpstr>Some definitions</vt:lpstr>
      <vt:lpstr>What do you do  when you have big data?</vt:lpstr>
      <vt:lpstr>Analytics/Data Mining</vt:lpstr>
      <vt:lpstr>Learning Analytics</vt:lpstr>
      <vt:lpstr>Two communities</vt:lpstr>
      <vt:lpstr>Key Distinctions (Siemens &amp; Baker, 2012)</vt:lpstr>
      <vt:lpstr>Key Distinctions:  Origins</vt:lpstr>
      <vt:lpstr>Key Distinctions:  Modes of Discovery</vt:lpstr>
      <vt:lpstr>Key Distinctions:  Guiding Philosophy</vt:lpstr>
      <vt:lpstr>Key Distinctions:  Adaptation and Personalization</vt:lpstr>
      <vt:lpstr>To Learn More About LA versus EDM</vt:lpstr>
      <vt:lpstr>Questions? Comments?</vt:lpstr>
      <vt:lpstr>Tools</vt:lpstr>
      <vt:lpstr>Learning Analytics Seminar Series</vt:lpstr>
      <vt:lpstr>Learning Analytics Seminar Series</vt:lpstr>
      <vt:lpstr>Basic HW 1</vt:lpstr>
      <vt:lpstr>Let’s go over Basic HW 1</vt:lpstr>
      <vt:lpstr>Questions? Concerns?</vt:lpstr>
      <vt:lpstr>Background in Statistics</vt:lpstr>
      <vt:lpstr>Other questions or comments?</vt:lpstr>
      <vt:lpstr>Next Class</vt:lpstr>
      <vt:lpstr>The End</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CIS</cp:lastModifiedBy>
  <cp:revision>346</cp:revision>
  <dcterms:created xsi:type="dcterms:W3CDTF">2010-01-07T20:34:12Z</dcterms:created>
  <dcterms:modified xsi:type="dcterms:W3CDTF">2014-09-08T14:19:05Z</dcterms:modified>
</cp:coreProperties>
</file>