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749" r:id="rId3"/>
    <p:sldId id="748" r:id="rId4"/>
    <p:sldId id="750" r:id="rId5"/>
    <p:sldId id="746" r:id="rId6"/>
    <p:sldId id="760" r:id="rId7"/>
    <p:sldId id="761" r:id="rId8"/>
    <p:sldId id="762" r:id="rId9"/>
    <p:sldId id="759" r:id="rId10"/>
    <p:sldId id="763" r:id="rId11"/>
    <p:sldId id="764" r:id="rId12"/>
    <p:sldId id="765" r:id="rId13"/>
    <p:sldId id="766" r:id="rId14"/>
    <p:sldId id="767" r:id="rId15"/>
    <p:sldId id="768" r:id="rId16"/>
    <p:sldId id="769" r:id="rId17"/>
    <p:sldId id="770" r:id="rId18"/>
    <p:sldId id="771" r:id="rId19"/>
    <p:sldId id="777" r:id="rId20"/>
    <p:sldId id="772" r:id="rId21"/>
    <p:sldId id="773" r:id="rId22"/>
    <p:sldId id="774" r:id="rId23"/>
    <p:sldId id="775" r:id="rId24"/>
    <p:sldId id="776" r:id="rId25"/>
    <p:sldId id="778" r:id="rId26"/>
    <p:sldId id="757" r:id="rId27"/>
    <p:sldId id="779" r:id="rId28"/>
    <p:sldId id="780" r:id="rId29"/>
    <p:sldId id="758" r:id="rId30"/>
    <p:sldId id="781" r:id="rId31"/>
    <p:sldId id="783" r:id="rId32"/>
    <p:sldId id="784" r:id="rId33"/>
    <p:sldId id="785" r:id="rId34"/>
    <p:sldId id="753" r:id="rId35"/>
    <p:sldId id="752" r:id="rId36"/>
    <p:sldId id="754" r:id="rId37"/>
    <p:sldId id="751" r:id="rId38"/>
    <p:sldId id="755" r:id="rId39"/>
    <p:sldId id="756" r:id="rId40"/>
    <p:sldId id="745" r:id="rId41"/>
    <p:sldId id="412" r:id="rId42"/>
    <p:sldId id="30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9"/>
            <p14:sldId id="748"/>
            <p14:sldId id="750"/>
            <p14:sldId id="746"/>
            <p14:sldId id="760"/>
            <p14:sldId id="761"/>
            <p14:sldId id="762"/>
            <p14:sldId id="759"/>
            <p14:sldId id="763"/>
            <p14:sldId id="764"/>
            <p14:sldId id="765"/>
            <p14:sldId id="766"/>
            <p14:sldId id="767"/>
            <p14:sldId id="768"/>
            <p14:sldId id="769"/>
            <p14:sldId id="770"/>
            <p14:sldId id="771"/>
            <p14:sldId id="777"/>
            <p14:sldId id="772"/>
            <p14:sldId id="773"/>
            <p14:sldId id="774"/>
            <p14:sldId id="775"/>
            <p14:sldId id="776"/>
            <p14:sldId id="778"/>
            <p14:sldId id="757"/>
            <p14:sldId id="779"/>
            <p14:sldId id="780"/>
            <p14:sldId id="758"/>
            <p14:sldId id="781"/>
            <p14:sldId id="783"/>
            <p14:sldId id="784"/>
            <p14:sldId id="785"/>
            <p14:sldId id="753"/>
            <p14:sldId id="752"/>
            <p14:sldId id="754"/>
            <p14:sldId id="751"/>
            <p14:sldId id="755"/>
            <p14:sldId id="756"/>
            <p14:sldId id="745"/>
            <p14:sldId id="41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8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16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72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87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69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7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Moment-By-Moment Learning Model</a:t>
            </a:r>
            <a:br>
              <a:rPr lang="en-US" dirty="0" smtClean="0"/>
            </a:br>
            <a:r>
              <a:rPr lang="en-US" dirty="0" smtClean="0"/>
              <a:t>(Baker, Goldstein, &amp; Heffernan, 2010)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828800" y="4604266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828800" y="300406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76400" y="3232666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200400" y="3689866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495800" y="300406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343400" y="3232666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581400" y="3156466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981200" y="483286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133600" y="483286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483286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800600" y="483286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514600" y="437566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743200" y="4223266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181600" y="437566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486400" y="422326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876800" y="3842266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81400" y="282071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 dirty="0" smtClean="0">
                <a:solidFill>
                  <a:srgbClr val="28F868"/>
                </a:solidFill>
                <a:latin typeface="Times" pitchFamily="18" charset="0"/>
              </a:rPr>
              <a:t>p(J)</a:t>
            </a:r>
            <a:endParaRPr lang="en-US" altLang="en-US" b="1" i="1" dirty="0">
              <a:solidFill>
                <a:srgbClr val="28F868"/>
              </a:solidFill>
              <a:latin typeface="Times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6700" y="2134910"/>
            <a:ext cx="415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Probability you </a:t>
            </a:r>
            <a:r>
              <a:rPr lang="en-US" sz="2400" b="1" i="1" dirty="0" smtClean="0">
                <a:solidFill>
                  <a:srgbClr val="28F868"/>
                </a:solidFill>
              </a:rPr>
              <a:t>J</a:t>
            </a:r>
            <a:r>
              <a:rPr lang="en-US" sz="2400" dirty="0" smtClean="0"/>
              <a:t>ust Learned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076700" y="2504242"/>
            <a:ext cx="571500" cy="392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43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P(T</a:t>
            </a:r>
            <a:r>
              <a:rPr lang="en-US" sz="2800" dirty="0"/>
              <a:t>) = chance you will learn if you didn’t know </a:t>
            </a:r>
            <a:r>
              <a:rPr lang="en-US" sz="2800" dirty="0" smtClean="0"/>
              <a:t>it</a:t>
            </a:r>
          </a:p>
          <a:p>
            <a:pPr lvl="1"/>
            <a:r>
              <a:rPr lang="en-US" sz="2400" dirty="0" smtClean="0"/>
              <a:t>P(T) = P(L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 | </a:t>
            </a:r>
            <a:r>
              <a:rPr lang="en-US" sz="2400" dirty="0"/>
              <a:t>~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n</a:t>
            </a:r>
            <a:r>
              <a:rPr lang="en-US" sz="2400" dirty="0"/>
              <a:t> )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800" dirty="0"/>
          </a:p>
          <a:p>
            <a:r>
              <a:rPr lang="en-US" sz="2800" dirty="0"/>
              <a:t>P(</a:t>
            </a:r>
            <a:r>
              <a:rPr lang="en-US" sz="2800" dirty="0">
                <a:solidFill>
                  <a:srgbClr val="00B0F0"/>
                </a:solidFill>
              </a:rPr>
              <a:t>J</a:t>
            </a:r>
            <a:r>
              <a:rPr lang="en-US" sz="2800" dirty="0"/>
              <a:t>) = probability you </a:t>
            </a:r>
            <a:r>
              <a:rPr lang="en-US" sz="2800" dirty="0" err="1">
                <a:solidFill>
                  <a:srgbClr val="00B0F0"/>
                </a:solidFill>
              </a:rPr>
              <a:t>J</a:t>
            </a:r>
            <a:r>
              <a:rPr lang="en-US" sz="2800" dirty="0" err="1"/>
              <a:t>ustLearned</a:t>
            </a:r>
            <a:endParaRPr lang="en-US" sz="2800" dirty="0"/>
          </a:p>
          <a:p>
            <a:pPr lvl="1"/>
            <a:r>
              <a:rPr lang="en-US" sz="2400" dirty="0"/>
              <a:t>P(</a:t>
            </a:r>
            <a:r>
              <a:rPr lang="en-US" sz="2400" dirty="0">
                <a:solidFill>
                  <a:srgbClr val="00B0F0"/>
                </a:solidFill>
              </a:rPr>
              <a:t>J</a:t>
            </a:r>
            <a:r>
              <a:rPr lang="en-US" sz="2400" dirty="0"/>
              <a:t>) = P(~L</a:t>
            </a:r>
            <a:r>
              <a:rPr lang="en-US" sz="2400" baseline="-25000" dirty="0"/>
              <a:t>n</a:t>
            </a:r>
            <a:r>
              <a:rPr lang="en-US" sz="2400" dirty="0"/>
              <a:t> ^ T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P(</a:t>
            </a:r>
            <a:r>
              <a:rPr lang="en-US" sz="2400" dirty="0">
                <a:solidFill>
                  <a:srgbClr val="00B0F0"/>
                </a:solidFill>
              </a:rPr>
              <a:t>J</a:t>
            </a:r>
            <a:r>
              <a:rPr lang="en-US" sz="2400" dirty="0"/>
              <a:t>) = P(~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n </a:t>
            </a:r>
            <a:r>
              <a:rPr lang="en-US" sz="2400" dirty="0" smtClean="0"/>
              <a:t>^ L</a:t>
            </a:r>
            <a:r>
              <a:rPr lang="en-US" sz="2400" baseline="-25000" dirty="0" smtClean="0"/>
              <a:t>n+1 </a:t>
            </a:r>
            <a:r>
              <a:rPr lang="en-US" sz="2400" dirty="0"/>
              <a:t>)</a:t>
            </a:r>
          </a:p>
          <a:p>
            <a:pPr lvl="1"/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814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38322"/>
          </a:xfrm>
        </p:spPr>
        <p:txBody>
          <a:bodyPr/>
          <a:lstStyle/>
          <a:p>
            <a:r>
              <a:rPr lang="en-US" dirty="0" smtClean="0"/>
              <a:t>P(J) is 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from P(T)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799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For example: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926345" y="2438400"/>
            <a:ext cx="1971748" cy="168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+mn-lt"/>
                <a:ea typeface="ＭＳ Ｐゴシック" pitchFamily="-111" charset="-128"/>
              </a:rPr>
              <a:t>P(L</a:t>
            </a:r>
            <a:r>
              <a:rPr lang="en-US" sz="2800" baseline="-25000" dirty="0" err="1" smtClean="0">
                <a:latin typeface="+mn-lt"/>
                <a:ea typeface="ＭＳ Ｐゴシック" pitchFamily="-111" charset="-128"/>
              </a:rPr>
              <a:t>n</a:t>
            </a:r>
            <a:r>
              <a:rPr lang="en-US" sz="2800" dirty="0" smtClean="0">
                <a:latin typeface="+mn-lt"/>
                <a:ea typeface="ＭＳ Ｐゴシック" pitchFamily="-111" charset="-128"/>
              </a:rPr>
              <a:t>) = 0.1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n-lt"/>
                <a:ea typeface="ＭＳ Ｐゴシック" pitchFamily="-111" charset="-128"/>
              </a:rPr>
              <a:t>P(T) = 0.6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P(J)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 = 0.54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173494" y="2438400"/>
            <a:ext cx="2661325" cy="168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+mn-lt"/>
                <a:ea typeface="ＭＳ Ｐゴシック" pitchFamily="-111" charset="-128"/>
              </a:rPr>
              <a:t>P(L</a:t>
            </a:r>
            <a:r>
              <a:rPr lang="en-US" sz="2800" baseline="-25000" dirty="0" err="1" smtClean="0">
                <a:latin typeface="+mn-lt"/>
                <a:ea typeface="ＭＳ Ｐゴシック" pitchFamily="-111" charset="-128"/>
              </a:rPr>
              <a:t>n</a:t>
            </a:r>
            <a:r>
              <a:rPr lang="en-US" sz="2800" dirty="0" smtClean="0">
                <a:latin typeface="+mn-lt"/>
                <a:ea typeface="ＭＳ Ｐゴシック" pitchFamily="-111" charset="-128"/>
              </a:rPr>
              <a:t>) = 0.96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n-lt"/>
                <a:ea typeface="ＭＳ Ｐゴシック" pitchFamily="-111" charset="-128"/>
              </a:rPr>
              <a:t>P(T) = 0.6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P(J)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 = 0.02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77064" y="4127470"/>
            <a:ext cx="2525199" cy="62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5DE53B"/>
                </a:solidFill>
                <a:latin typeface="+mn-lt"/>
                <a:ea typeface="ＭＳ Ｐゴシック" pitchFamily="-111" charset="-128"/>
              </a:rPr>
              <a:t>Learning!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DE53B"/>
              </a:solidFill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173494" y="4127470"/>
            <a:ext cx="2179084" cy="62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Little Learning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08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people want to go through the calculation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you…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30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" y="228600"/>
            <a:ext cx="913650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 way of computing P(J)</a:t>
            </a:r>
            <a:br>
              <a:rPr lang="en-US" dirty="0" smtClean="0"/>
            </a:br>
            <a:r>
              <a:rPr lang="en-US" sz="4000" dirty="0" smtClean="0"/>
              <a:t>(van de Sande, 2013; </a:t>
            </a:r>
            <a:r>
              <a:rPr lang="en-US" sz="4000" dirty="0" err="1" smtClean="0"/>
              <a:t>Pardos</a:t>
            </a:r>
            <a:r>
              <a:rPr lang="en-US" sz="4000" dirty="0" smtClean="0"/>
              <a:t> &amp; </a:t>
            </a:r>
            <a:r>
              <a:rPr lang="en-US" sz="4000" dirty="0" err="1" smtClean="0"/>
              <a:t>Yudelson</a:t>
            </a:r>
            <a:r>
              <a:rPr lang="en-US" sz="4000" dirty="0" smtClean="0"/>
              <a:t>, 2013)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Assume learning occurs exactly once in sequence (at most)</a:t>
            </a:r>
          </a:p>
          <a:p>
            <a:endParaRPr lang="en-US" dirty="0"/>
          </a:p>
          <a:p>
            <a:r>
              <a:rPr lang="en-US" dirty="0" smtClean="0"/>
              <a:t>Compute probability for each of the possible points, in the light of the entire sequence</a:t>
            </a:r>
          </a:p>
          <a:p>
            <a:endParaRPr lang="en-US" dirty="0"/>
          </a:p>
          <a:p>
            <a:r>
              <a:rPr lang="en-US" dirty="0" smtClean="0"/>
              <a:t>May be more precise</a:t>
            </a:r>
          </a:p>
          <a:p>
            <a:endParaRPr lang="en-US" dirty="0"/>
          </a:p>
          <a:p>
            <a:r>
              <a:rPr lang="en-US" dirty="0" smtClean="0"/>
              <a:t>Needs all the data to compute</a:t>
            </a:r>
          </a:p>
          <a:p>
            <a:endParaRPr lang="en-US" dirty="0"/>
          </a:p>
          <a:p>
            <a:r>
              <a:rPr lang="en-US" dirty="0" smtClean="0"/>
              <a:t>Can’t account for cases where there is improvement twice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69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/>
              <a:t>Model can be used to create</a:t>
            </a:r>
            <a:br>
              <a:rPr lang="en-US" dirty="0"/>
            </a:br>
            <a:r>
              <a:rPr lang="en-US" dirty="0"/>
              <a:t>Moment-by-Moment Learning Graphs</a:t>
            </a:r>
            <a:br>
              <a:rPr lang="en-US" dirty="0"/>
            </a:br>
            <a:r>
              <a:rPr lang="en-US" dirty="0"/>
              <a:t>(Baker et al., 2013)</a:t>
            </a:r>
          </a:p>
        </p:txBody>
      </p:sp>
    </p:spTree>
    <p:extLst>
      <p:ext uri="{BB962C8B-B14F-4D97-AF65-F5344CB8AC3E}">
        <p14:creationId xmlns:p14="http://schemas.microsoft.com/office/powerpoint/2010/main" val="4278082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0251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1172"/>
            <a:ext cx="8839200" cy="649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3388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predict Preparation for Future Learning</a:t>
            </a:r>
            <a:br>
              <a:rPr lang="en-US" dirty="0" smtClean="0"/>
            </a:br>
            <a:r>
              <a:rPr lang="en-US" dirty="0" smtClean="0"/>
              <a:t>(Baker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 correlate to PFL!</a:t>
            </a:r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84631"/>
            <a:ext cx="3600055" cy="469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58322" y="2858869"/>
            <a:ext cx="3328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r = -0.27, q&lt;0.05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428855" y="5221069"/>
            <a:ext cx="31117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r = 0.29, q&lt;0.05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8687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Data-Mined Combination of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predict student PFL very effectively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Hershkovitz</a:t>
            </a:r>
            <a:r>
              <a:rPr lang="en-US" dirty="0" smtClean="0"/>
              <a:t> et al., 2013)</a:t>
            </a:r>
          </a:p>
          <a:p>
            <a:endParaRPr lang="en-US" dirty="0"/>
          </a:p>
          <a:p>
            <a:r>
              <a:rPr lang="en-US" dirty="0" smtClean="0"/>
              <a:t>Better than BKT or metacognitive features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038" y="5465252"/>
            <a:ext cx="1017962" cy="140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65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</a:t>
            </a:r>
            <a:r>
              <a:rPr lang="en-US" dirty="0" smtClean="0"/>
              <a:t>about Classical </a:t>
            </a:r>
            <a:r>
              <a:rPr lang="en-US" dirty="0" smtClean="0"/>
              <a:t>BKT?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(Corbett &amp; Anderson, 1995)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79483" y="2715450"/>
            <a:ext cx="1671675" cy="119213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Unknown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hape 5"/>
          <p:cNvCxnSpPr>
            <a:stCxn id="5" idx="2"/>
            <a:endCxn id="5" idx="0"/>
          </p:cNvCxnSpPr>
          <p:nvPr/>
        </p:nvCxnSpPr>
        <p:spPr>
          <a:xfrm rot="10800000" flipH="1">
            <a:off x="2579483" y="2715450"/>
            <a:ext cx="835838" cy="596066"/>
          </a:xfrm>
          <a:prstGeom prst="curvedConnector4">
            <a:avLst>
              <a:gd name="adj1" fmla="val -36652"/>
              <a:gd name="adj2" fmla="val 266612"/>
            </a:avLst>
          </a:prstGeom>
          <a:ln w="508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6"/>
          </p:cNvCxnSpPr>
          <p:nvPr/>
        </p:nvCxnSpPr>
        <p:spPr>
          <a:xfrm>
            <a:off x="4251158" y="3311516"/>
            <a:ext cx="920070" cy="1"/>
          </a:xfrm>
          <a:prstGeom prst="straightConnector1">
            <a:avLst/>
          </a:prstGeom>
          <a:ln w="508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Shape 7"/>
          <p:cNvCxnSpPr/>
          <p:nvPr/>
        </p:nvCxnSpPr>
        <p:spPr>
          <a:xfrm flipH="1" flipV="1">
            <a:off x="5799726" y="2793199"/>
            <a:ext cx="628498" cy="518318"/>
          </a:xfrm>
          <a:prstGeom prst="curvedConnector4">
            <a:avLst>
              <a:gd name="adj1" fmla="val -87918"/>
              <a:gd name="adj2" fmla="val 311604"/>
            </a:avLst>
          </a:prstGeom>
          <a:ln w="508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15321" y="1665854"/>
            <a:ext cx="83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P(G)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71227" y="1665854"/>
            <a:ext cx="83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P(S)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35390" y="2715450"/>
            <a:ext cx="83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P(T)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33066" y="3907581"/>
            <a:ext cx="1046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P(~L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8224" y="3907582"/>
            <a:ext cx="1046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P(L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5171227" y="2793198"/>
            <a:ext cx="1256996" cy="103663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Known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student behavior precedes eureka moments</a:t>
            </a:r>
          </a:p>
          <a:p>
            <a:pPr lvl="1"/>
            <a:r>
              <a:rPr lang="en-US" dirty="0" smtClean="0"/>
              <a:t>Moments with top 1% of P(J)</a:t>
            </a:r>
          </a:p>
          <a:p>
            <a:pPr lvl="1"/>
            <a:endParaRPr lang="en-US" dirty="0"/>
          </a:p>
          <a:p>
            <a:r>
              <a:rPr lang="en-US" dirty="0" smtClean="0"/>
              <a:t>Moore et al. (in preparation)</a:t>
            </a:r>
            <a:endParaRPr lang="en-US" dirty="0"/>
          </a:p>
        </p:txBody>
      </p:sp>
      <p:pic>
        <p:nvPicPr>
          <p:cNvPr id="4" name="Picture 2" descr="https://lh6.googleusercontent.com/-EJT8JuS_4vg/AAAAAAAAAAI/AAAAAAAAAK0/QA1W68bLQLE/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876" y="5867400"/>
            <a:ext cx="1004124" cy="100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548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Predicting Eureka Moments: Top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Number of attempts during problem step</a:t>
            </a:r>
          </a:p>
          <a:p>
            <a:pPr lvl="1"/>
            <a:r>
              <a:rPr lang="en-US" b="1" dirty="0" smtClean="0"/>
              <a:t>A’ = 0.735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1% Mean = 3.7 (SD = 4.6)</a:t>
            </a:r>
            <a:endParaRPr lang="en-US" b="1" dirty="0"/>
          </a:p>
          <a:p>
            <a:pPr lvl="1"/>
            <a:r>
              <a:rPr lang="en-US" b="1" dirty="0" smtClean="0"/>
              <a:t>99% Mean = 1.9 (SD = 2.6)</a:t>
            </a:r>
          </a:p>
        </p:txBody>
      </p:sp>
    </p:spTree>
    <p:extLst>
      <p:ext uri="{BB962C8B-B14F-4D97-AF65-F5344CB8AC3E}">
        <p14:creationId xmlns:p14="http://schemas.microsoft.com/office/powerpoint/2010/main" val="1817586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Predicting Eureka Moments: </a:t>
            </a:r>
            <a:r>
              <a:rPr lang="en-US" dirty="0" smtClean="0"/>
              <a:t>#2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Asking for help (regardless of what you do afterwards)</a:t>
            </a:r>
          </a:p>
          <a:p>
            <a:pPr lvl="1"/>
            <a:r>
              <a:rPr lang="en-US" b="1" dirty="0" smtClean="0"/>
              <a:t>A’ = 0.677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1% Mean = 0.38 (SD = 0.33)</a:t>
            </a:r>
            <a:endParaRPr lang="en-US" b="1" dirty="0"/>
          </a:p>
          <a:p>
            <a:pPr lvl="1"/>
            <a:r>
              <a:rPr lang="en-US" b="1" dirty="0" smtClean="0"/>
              <a:t>99% Mean = 0.16 (SD = 0.29)</a:t>
            </a:r>
          </a:p>
        </p:txBody>
      </p:sp>
    </p:spTree>
    <p:extLst>
      <p:ext uri="{BB962C8B-B14F-4D97-AF65-F5344CB8AC3E}">
        <p14:creationId xmlns:p14="http://schemas.microsoft.com/office/powerpoint/2010/main" val="4256464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Predicting Eureka Moments: </a:t>
            </a:r>
            <a:r>
              <a:rPr lang="en-US" dirty="0" smtClean="0"/>
              <a:t>#3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Time &gt; 10 Seconds and Previous Action Help or Bug </a:t>
            </a:r>
            <a:endParaRPr lang="en-US" b="1" dirty="0" smtClean="0"/>
          </a:p>
          <a:p>
            <a:pPr lvl="1"/>
            <a:r>
              <a:rPr lang="en-US" b="1" dirty="0"/>
              <a:t>A’ = </a:t>
            </a:r>
            <a:r>
              <a:rPr lang="en-US" b="1" dirty="0" smtClean="0"/>
              <a:t>0.635</a:t>
            </a:r>
            <a:endParaRPr lang="en-US" b="1" dirty="0"/>
          </a:p>
          <a:p>
            <a:pPr lvl="1"/>
            <a:endParaRPr lang="en-US" b="1" dirty="0"/>
          </a:p>
          <a:p>
            <a:pPr lvl="1"/>
            <a:r>
              <a:rPr lang="en-US" b="1" dirty="0"/>
              <a:t>1% Mean = </a:t>
            </a:r>
            <a:r>
              <a:rPr lang="en-US" b="1" dirty="0" smtClean="0"/>
              <a:t>0.23 </a:t>
            </a:r>
            <a:r>
              <a:rPr lang="en-US" b="1" dirty="0"/>
              <a:t>(SD = </a:t>
            </a:r>
            <a:r>
              <a:rPr lang="en-US" b="1" dirty="0" smtClean="0"/>
              <a:t>0.30)</a:t>
            </a:r>
            <a:endParaRPr lang="en-US" b="1" dirty="0"/>
          </a:p>
          <a:p>
            <a:pPr lvl="1"/>
            <a:r>
              <a:rPr lang="en-US" b="1" dirty="0"/>
              <a:t>99% Mean = </a:t>
            </a:r>
            <a:r>
              <a:rPr lang="en-US" b="1" dirty="0" smtClean="0"/>
              <a:t>0.10 </a:t>
            </a:r>
            <a:r>
              <a:rPr lang="en-US" b="1" dirty="0"/>
              <a:t>(SD = </a:t>
            </a:r>
            <a:r>
              <a:rPr lang="en-US" b="1" dirty="0" smtClean="0"/>
              <a:t>0.25)</a:t>
            </a:r>
            <a:endParaRPr lang="en-US" b="1" dirty="0"/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73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so predictive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Receiving a Bug Message</a:t>
            </a:r>
          </a:p>
          <a:p>
            <a:pPr lvl="1"/>
            <a:r>
              <a:rPr lang="en-US" b="1" dirty="0"/>
              <a:t>A’ = </a:t>
            </a:r>
            <a:r>
              <a:rPr lang="en-US" b="1" dirty="0" smtClean="0"/>
              <a:t>0.584</a:t>
            </a:r>
            <a:endParaRPr lang="en-US" b="1" dirty="0"/>
          </a:p>
          <a:p>
            <a:pPr lvl="1"/>
            <a:endParaRPr lang="en-US" b="1" dirty="0"/>
          </a:p>
          <a:p>
            <a:r>
              <a:rPr lang="en-US" b="1" dirty="0" smtClean="0"/>
              <a:t>Help Avoidance</a:t>
            </a:r>
            <a:endParaRPr lang="en-US" b="1" dirty="0"/>
          </a:p>
          <a:p>
            <a:pPr lvl="1"/>
            <a:r>
              <a:rPr lang="en-US" b="1" dirty="0"/>
              <a:t>A’ = </a:t>
            </a:r>
            <a:r>
              <a:rPr lang="en-US" b="1" dirty="0" smtClean="0"/>
              <a:t>0.570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Number of Prob. Steps Completed So Far on Current Skill </a:t>
            </a:r>
            <a:endParaRPr lang="en-US" b="1" dirty="0" smtClean="0"/>
          </a:p>
          <a:p>
            <a:pPr lvl="1"/>
            <a:r>
              <a:rPr lang="en-US" b="1" dirty="0" smtClean="0"/>
              <a:t>A’ = 0.502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67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48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Individualization </a:t>
            </a:r>
            <a:r>
              <a:rPr lang="en-US" dirty="0" smtClean="0"/>
              <a:t>of </a:t>
            </a:r>
            <a:r>
              <a:rPr lang="en-US" dirty="0" smtClean="0"/>
              <a:t>L</a:t>
            </a:r>
            <a:r>
              <a:rPr lang="en-US" baseline="-25000" dirty="0" smtClean="0"/>
              <a:t>o</a:t>
            </a:r>
            <a:endParaRPr lang="en-US" dirty="0"/>
          </a:p>
          <a:p>
            <a:pPr lvl="1"/>
            <a:r>
              <a:rPr lang="en-US" dirty="0"/>
              <a:t>Relaxes assumption of one </a:t>
            </a:r>
            <a:r>
              <a:rPr lang="en-US" dirty="0" smtClean="0"/>
              <a:t>P(L</a:t>
            </a:r>
            <a:r>
              <a:rPr lang="en-US" baseline="-25000" dirty="0" smtClean="0"/>
              <a:t>o</a:t>
            </a:r>
            <a:r>
              <a:rPr lang="en-US" dirty="0" smtClean="0"/>
              <a:t>) for all students</a:t>
            </a:r>
            <a:endParaRPr lang="en-US" baseline="-250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3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BKT-Prior Per Student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039471" y="4602162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039471" y="3001962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87071" y="3230562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411071" y="3687762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706471" y="3001962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54071" y="3230562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92071" y="3154362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191871" y="4830762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344271" y="4830762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858871" y="4830762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011271" y="4830762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725271" y="437356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953871" y="4221162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392271" y="437356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697071" y="4221162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46451" y="1988327"/>
            <a:ext cx="396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Times" pitchFamily="18" charset="0"/>
              </a:rPr>
              <a:t>p(L</a:t>
            </a:r>
            <a:r>
              <a:rPr lang="en-US" altLang="en-US" baseline="-25000" dirty="0" smtClean="0">
                <a:latin typeface="Times" pitchFamily="18" charset="0"/>
              </a:rPr>
              <a:t>0</a:t>
            </a:r>
            <a:r>
              <a:rPr lang="en-US" altLang="en-US" dirty="0" smtClean="0">
                <a:latin typeface="Times" pitchFamily="18" charset="0"/>
              </a:rPr>
              <a:t>) = </a:t>
            </a:r>
            <a:r>
              <a:rPr lang="en-US" dirty="0" smtClean="0"/>
              <a:t>Student’s average correctness on all prior problem sets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19981" y="2634658"/>
            <a:ext cx="491290" cy="519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2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BKT-Prior Per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better on </a:t>
            </a:r>
          </a:p>
          <a:p>
            <a:pPr lvl="1"/>
            <a:r>
              <a:rPr lang="en-US" dirty="0" err="1" smtClean="0"/>
              <a:t>ASSISTments</a:t>
            </a:r>
            <a:r>
              <a:rPr lang="en-US" dirty="0" smtClean="0"/>
              <a:t> (</a:t>
            </a:r>
            <a:r>
              <a:rPr lang="en-US" dirty="0" err="1" smtClean="0"/>
              <a:t>Pardos</a:t>
            </a:r>
            <a:r>
              <a:rPr lang="en-US" dirty="0" smtClean="0"/>
              <a:t> &amp; Heffernan, 2010)</a:t>
            </a:r>
          </a:p>
          <a:p>
            <a:pPr lvl="1"/>
            <a:r>
              <a:rPr lang="en-US" dirty="0" smtClean="0"/>
              <a:t>Cognitive Tutor for genetics (Baker et al., 2011)</a:t>
            </a:r>
          </a:p>
          <a:p>
            <a:endParaRPr lang="en-US" dirty="0"/>
          </a:p>
          <a:p>
            <a:r>
              <a:rPr lang="en-US" dirty="0" smtClean="0"/>
              <a:t>Much worse on </a:t>
            </a:r>
          </a:p>
          <a:p>
            <a:pPr lvl="1"/>
            <a:r>
              <a:rPr lang="en-US" dirty="0" err="1" smtClean="0"/>
              <a:t>ASSISTments</a:t>
            </a:r>
            <a:r>
              <a:rPr lang="en-US" dirty="0" smtClean="0"/>
              <a:t> (</a:t>
            </a:r>
            <a:r>
              <a:rPr lang="en-US" dirty="0" err="1" smtClean="0"/>
              <a:t>Pardos</a:t>
            </a:r>
            <a:r>
              <a:rPr lang="en-US" dirty="0" smtClean="0"/>
              <a:t> et al., 2011)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8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Contextual </a:t>
            </a:r>
            <a:r>
              <a:rPr lang="en-US" dirty="0"/>
              <a:t>Guess and </a:t>
            </a:r>
            <a:r>
              <a:rPr lang="en-US" dirty="0" smtClean="0"/>
              <a:t>Slip</a:t>
            </a:r>
          </a:p>
          <a:p>
            <a:pPr lvl="1"/>
            <a:r>
              <a:rPr lang="en-US" dirty="0"/>
              <a:t>Relaxes assumption of one </a:t>
            </a:r>
            <a:r>
              <a:rPr lang="en-US" dirty="0" smtClean="0"/>
              <a:t>P(G), P(S) </a:t>
            </a:r>
            <a:r>
              <a:rPr lang="en-US" dirty="0"/>
              <a:t>in all </a:t>
            </a:r>
            <a:r>
              <a:rPr lang="en-US" dirty="0" smtClean="0"/>
              <a:t>contexts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3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video lecture, </a:t>
            </a:r>
            <a:br>
              <a:rPr lang="en-US" dirty="0" smtClean="0"/>
            </a:br>
            <a:r>
              <a:rPr lang="en-US" dirty="0" smtClean="0"/>
              <a:t>I discussed four ways of extending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02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Contextual Guess and Slip model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438400" y="3764756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438400" y="21645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86000" y="2393156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810000" y="2850356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105400" y="21645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953000" y="2393156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191000" y="2316956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90800" y="39933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743200" y="39933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257800" y="39933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410200" y="39933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124200" y="35361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352800" y="3383756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 dirty="0">
                <a:solidFill>
                  <a:srgbClr val="28F868"/>
                </a:solidFill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791200" y="35361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096000" y="33837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1-</a:t>
            </a:r>
            <a:r>
              <a:rPr lang="en-US" altLang="en-US" b="1" i="1" dirty="0">
                <a:solidFill>
                  <a:srgbClr val="28F868"/>
                </a:solidFill>
                <a:latin typeface="Times" pitchFamily="18" charset="0"/>
              </a:rPr>
              <a:t>p(S)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486400" y="3002756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288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people want to go through the calculation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you…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95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Contextual </a:t>
            </a:r>
            <a:r>
              <a:rPr lang="en-US" dirty="0"/>
              <a:t>Guess and Slip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 on future prediction: </a:t>
            </a:r>
            <a:r>
              <a:rPr lang="en-US" dirty="0" smtClean="0"/>
              <a:t>very inconsistent</a:t>
            </a:r>
          </a:p>
          <a:p>
            <a:endParaRPr lang="en-US" dirty="0"/>
          </a:p>
          <a:p>
            <a:r>
              <a:rPr lang="en-US" dirty="0" smtClean="0"/>
              <a:t>Much better on Cognitive Tutors for middle school, algebra, geometry (Baker, Corbett, &amp; </a:t>
            </a:r>
            <a:r>
              <a:rPr lang="en-US" dirty="0" err="1" smtClean="0"/>
              <a:t>Aleven</a:t>
            </a:r>
            <a:r>
              <a:rPr lang="en-US" dirty="0" smtClean="0"/>
              <a:t>, 2008a, 2008b)</a:t>
            </a:r>
          </a:p>
          <a:p>
            <a:r>
              <a:rPr lang="en-US" dirty="0" smtClean="0"/>
              <a:t>Much worse on Cognitive Tutor for genetics (Baker et al., 2010, 2011) and ASSISTments (Gowda et al., 2011)</a:t>
            </a:r>
          </a:p>
        </p:txBody>
      </p:sp>
    </p:spTree>
    <p:extLst>
      <p:ext uri="{BB962C8B-B14F-4D97-AF65-F5344CB8AC3E}">
        <p14:creationId xmlns:p14="http://schemas.microsoft.com/office/powerpoint/2010/main" val="101585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predictive of longer-term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Average contextual P(S) predicts post-test (Baker et al., 2010)</a:t>
            </a:r>
          </a:p>
          <a:p>
            <a:r>
              <a:rPr lang="en-US" dirty="0" smtClean="0"/>
              <a:t>Average </a:t>
            </a:r>
            <a:r>
              <a:rPr lang="en-US" dirty="0"/>
              <a:t>contextual P(S</a:t>
            </a:r>
            <a:r>
              <a:rPr lang="en-US" dirty="0" smtClean="0"/>
              <a:t>) predicts shallow learners (Baker, Gowda, Corbett, &amp; </a:t>
            </a:r>
            <a:r>
              <a:rPr lang="en-US" dirty="0" err="1" smtClean="0"/>
              <a:t>Ocumpaugh</a:t>
            </a:r>
            <a:r>
              <a:rPr lang="en-US" dirty="0" smtClean="0"/>
              <a:t>, 2012</a:t>
            </a:r>
            <a:r>
              <a:rPr lang="en-US" dirty="0" smtClean="0"/>
              <a:t>)</a:t>
            </a:r>
          </a:p>
          <a:p>
            <a:r>
              <a:rPr lang="en-US" dirty="0" smtClean="0"/>
              <a:t>Average contextual P(S) predicts college attendance, selective college attendance, college major (San Pedro et al., 2013, 2014, in preparation)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0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79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Relaxing assumption of binary performance</a:t>
            </a:r>
          </a:p>
          <a:p>
            <a:pPr lvl="1"/>
            <a:r>
              <a:rPr lang="en-US" dirty="0" smtClean="0"/>
              <a:t>Turns out to be trivial to accommodate in existing BKT paradigm</a:t>
            </a:r>
          </a:p>
          <a:p>
            <a:pPr lvl="1"/>
            <a:r>
              <a:rPr lang="en-US" dirty="0" smtClean="0"/>
              <a:t>(Sao Pedro et al., 2013)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6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Relaxing assumption of no forgetting</a:t>
            </a:r>
          </a:p>
          <a:p>
            <a:pPr lvl="1"/>
            <a:r>
              <a:rPr lang="en-US" dirty="0" smtClean="0"/>
              <a:t>There are variants of BKT that incorporate forgetting (e.g. Chang et al., 2008)</a:t>
            </a:r>
          </a:p>
          <a:p>
            <a:pPr lvl="2"/>
            <a:r>
              <a:rPr lang="en-US" dirty="0" smtClean="0"/>
              <a:t>General probability P(F) of going from learned to unlearned, in all situations</a:t>
            </a:r>
          </a:p>
          <a:p>
            <a:pPr lvl="1"/>
            <a:r>
              <a:rPr lang="en-US" dirty="0" smtClean="0"/>
              <a:t>But typically handled with memory decay models rather than BKT (e.g. </a:t>
            </a:r>
            <a:r>
              <a:rPr lang="en-US" dirty="0" err="1" smtClean="0"/>
              <a:t>Pavlik</a:t>
            </a:r>
            <a:r>
              <a:rPr lang="en-US" dirty="0" smtClean="0"/>
              <a:t> &amp; Anderson, 2008)</a:t>
            </a:r>
          </a:p>
          <a:p>
            <a:pPr lvl="2"/>
            <a:r>
              <a:rPr lang="en-US" dirty="0" smtClean="0"/>
              <a:t>No reason memory decay algorithms couldn’t be integrated into contextual P(F)</a:t>
            </a:r>
          </a:p>
          <a:p>
            <a:pPr lvl="2"/>
            <a:r>
              <a:rPr lang="en-US" dirty="0" smtClean="0"/>
              <a:t>But no one has done it yet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8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Relaxing </a:t>
            </a:r>
            <a:r>
              <a:rPr lang="en-US" dirty="0" smtClean="0"/>
              <a:t>assumption of one </a:t>
            </a:r>
            <a:r>
              <a:rPr lang="en-US" dirty="0"/>
              <a:t>skill per item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Compensatory Model (</a:t>
            </a:r>
            <a:r>
              <a:rPr lang="en-US" dirty="0" err="1" smtClean="0"/>
              <a:t>Pardos</a:t>
            </a:r>
            <a:r>
              <a:rPr lang="en-US" dirty="0" smtClean="0"/>
              <a:t> et al., 2008)</a:t>
            </a:r>
          </a:p>
          <a:p>
            <a:pPr lvl="1"/>
            <a:r>
              <a:rPr lang="en-US" dirty="0" smtClean="0"/>
              <a:t>Conjunctive Model </a:t>
            </a:r>
            <a:r>
              <a:rPr lang="en-US" dirty="0"/>
              <a:t>(</a:t>
            </a:r>
            <a:r>
              <a:rPr lang="en-US" dirty="0" err="1"/>
              <a:t>Pardos</a:t>
            </a:r>
            <a:r>
              <a:rPr lang="en-US" dirty="0"/>
              <a:t> et al., 2008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PFA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810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assumptions could be relaxed?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752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</a:t>
            </a:r>
            <a:r>
              <a:rPr lang="en-US" dirty="0" smtClean="0"/>
              <a:t>BKT: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Beck’s Help Model</a:t>
            </a:r>
          </a:p>
          <a:p>
            <a:r>
              <a:rPr lang="en-US" dirty="0" smtClean="0"/>
              <a:t>Individualization of L</a:t>
            </a:r>
            <a:r>
              <a:rPr lang="en-US" baseline="-25000" dirty="0" smtClean="0"/>
              <a:t>o</a:t>
            </a:r>
          </a:p>
          <a:p>
            <a:r>
              <a:rPr lang="en-US" dirty="0"/>
              <a:t>Contextual Guess and Slip</a:t>
            </a:r>
          </a:p>
          <a:p>
            <a:r>
              <a:rPr lang="en-US" dirty="0" smtClean="0"/>
              <a:t>Moment </a:t>
            </a:r>
            <a:r>
              <a:rPr lang="en-US" dirty="0" smtClean="0"/>
              <a:t>by Moment Learning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0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Monday, November 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Assignment C3 due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Baker, R.S. (2014) Big Data and Education. Ch. 7, V6, V7.</a:t>
            </a:r>
          </a:p>
          <a:p>
            <a:r>
              <a:rPr lang="en-US" dirty="0" err="1"/>
              <a:t>Desmarais</a:t>
            </a:r>
            <a:r>
              <a:rPr lang="en-US" dirty="0"/>
              <a:t>, M.C., </a:t>
            </a:r>
            <a:r>
              <a:rPr lang="en-US" dirty="0" err="1"/>
              <a:t>Meshkinfam</a:t>
            </a:r>
            <a:r>
              <a:rPr lang="en-US" dirty="0"/>
              <a:t>, P., Gagnon, M. (2006) Learned Student Models with Item to Item Knowledge Structures. User Modeling and User-Adapted Interaction, 16, 5, 403-434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Barnes, T. (2005) The Q-matrix Method: Mining Student Response Data for Knowledge. Proceedings of the Workshop on Educational Data Mining at the Annual Meeting of the American Association for Artificial Intelligence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Cen, H., </a:t>
            </a:r>
            <a:r>
              <a:rPr lang="en-US" dirty="0" err="1"/>
              <a:t>Koedinger</a:t>
            </a:r>
            <a:r>
              <a:rPr lang="en-US" dirty="0"/>
              <a:t>, K., Junker, B. (2006) Learning Factors Analysis - A General Method for Cognitive Model Evaluation and Improvement. Proceedings of the International Conference on Intelligent Tutoring Systems, </a:t>
            </a:r>
            <a:r>
              <a:rPr lang="en-US" dirty="0" smtClean="0"/>
              <a:t>164-175.</a:t>
            </a:r>
          </a:p>
          <a:p>
            <a:r>
              <a:rPr lang="en-US" dirty="0" err="1" smtClean="0"/>
              <a:t>Koedinger</a:t>
            </a:r>
            <a:r>
              <a:rPr lang="en-US" dirty="0"/>
              <a:t>, K.R., McLaughlin, E.A., Stamper, J.C. (2012) Automated Student Modeling Improvement. Proceedings of the 5th International Conference on Educational Data Mining, 17-24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Beck’s Help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Relaxes assumption of one P(T) in all contexts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91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 et al.’s (2008) Help Model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86000" y="1981199"/>
            <a:ext cx="6248400" cy="3276601"/>
            <a:chOff x="2286000" y="1981199"/>
            <a:chExt cx="5257800" cy="2393157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>
              <a:off x="2438400" y="3764756"/>
              <a:ext cx="4495800" cy="0"/>
            </a:xfrm>
            <a:prstGeom prst="line">
              <a:avLst/>
            </a:prstGeom>
            <a:noFill/>
            <a:ln w="76200">
              <a:pattFill prst="shingle">
                <a:fgClr>
                  <a:schemeClr val="tx1"/>
                </a:fgClr>
                <a:bgClr>
                  <a:srgbClr val="FFFFFF"/>
                </a:bgClr>
              </a:patt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438400" y="2164556"/>
              <a:ext cx="1371600" cy="1371600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286000" y="2393156"/>
              <a:ext cx="16764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Not learned</a:t>
              </a:r>
              <a:endParaRPr lang="en-US" altLang="en-US" sz="2400">
                <a:solidFill>
                  <a:schemeClr val="tx2"/>
                </a:solidFill>
                <a:latin typeface="Times" pitchFamily="18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664818" y="2438400"/>
              <a:ext cx="15929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5105400" y="2164556"/>
              <a:ext cx="1371600" cy="1371600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953000" y="2393156"/>
              <a:ext cx="1676400" cy="7318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Learned</a:t>
              </a:r>
            </a:p>
            <a:p>
              <a:pPr algn="ctr" eaLnBrk="0" hangingPunct="0"/>
              <a:endParaRPr lang="en-US" altLang="en-US" sz="2400">
                <a:solidFill>
                  <a:schemeClr val="tx2"/>
                </a:solidFill>
                <a:latin typeface="Times" pitchFamily="18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045819" y="1981199"/>
              <a:ext cx="9144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p(T|H)</a:t>
              </a:r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590800" y="3993356"/>
              <a:ext cx="1143000" cy="3810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743200" y="3993356"/>
              <a:ext cx="10668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correct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257800" y="3993356"/>
              <a:ext cx="1143000" cy="3810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5410200" y="3993356"/>
              <a:ext cx="10668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correct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124200" y="3536156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279808" y="3407668"/>
              <a:ext cx="1520792" cy="6463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p(G|~H), p(G|H)</a:t>
              </a:r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5791200" y="3536156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096000" y="3383756"/>
              <a:ext cx="1447800" cy="7848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1-p(S|~H)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1-p(S|H)</a:t>
              </a:r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410200" y="2666999"/>
              <a:ext cx="1409700" cy="7848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p(L</a:t>
              </a:r>
              <a:r>
                <a:rPr lang="en-US" altLang="en-US" baseline="-25000" dirty="0" smtClean="0">
                  <a:latin typeface="Times" pitchFamily="18" charset="0"/>
                </a:rPr>
                <a:t>0</a:t>
              </a:r>
              <a:r>
                <a:rPr lang="en-US" altLang="en-US" dirty="0" smtClean="0">
                  <a:latin typeface="Times" pitchFamily="18" charset="0"/>
                </a:rPr>
                <a:t>|H),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 dirty="0">
                  <a:latin typeface="Times" pitchFamily="18" charset="0"/>
                </a:rPr>
                <a:t>p(L</a:t>
              </a:r>
              <a:r>
                <a:rPr lang="en-US" altLang="en-US" baseline="-25000" dirty="0">
                  <a:latin typeface="Times" pitchFamily="18" charset="0"/>
                </a:rPr>
                <a:t>0</a:t>
              </a:r>
              <a:r>
                <a:rPr lang="en-US" altLang="en-US" dirty="0" smtClean="0">
                  <a:latin typeface="Times" pitchFamily="18" charset="0"/>
                </a:rPr>
                <a:t>|~H</a:t>
              </a:r>
              <a:r>
                <a:rPr lang="en-US" altLang="en-US" dirty="0">
                  <a:latin typeface="Times" pitchFamily="18" charset="0"/>
                </a:rPr>
                <a:t>)</a:t>
              </a:r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3657600" y="3200401"/>
              <a:ext cx="15929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4038600" y="2391035"/>
              <a:ext cx="114299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p(T|~H)</a:t>
              </a:r>
              <a:endParaRPr lang="en-US" altLang="en-US" dirty="0">
                <a:latin typeface="Times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596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Did </a:t>
            </a:r>
            <a:r>
              <a:rPr lang="en-US" sz="3600" dirty="0" smtClean="0"/>
              <a:t>not lead to better prediction of student performance</a:t>
            </a:r>
          </a:p>
          <a:p>
            <a:endParaRPr lang="en-US" sz="3600" dirty="0"/>
          </a:p>
          <a:p>
            <a:r>
              <a:rPr lang="en-US" sz="3600" dirty="0" smtClean="0"/>
              <a:t>How might it still be useful?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69603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22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Moment </a:t>
            </a:r>
            <a:r>
              <a:rPr lang="en-US" dirty="0" smtClean="0"/>
              <a:t>by Moment </a:t>
            </a:r>
            <a:r>
              <a:rPr lang="en-US" dirty="0" smtClean="0"/>
              <a:t>Learning</a:t>
            </a:r>
          </a:p>
          <a:p>
            <a:pPr lvl="1"/>
            <a:r>
              <a:rPr lang="en-US" dirty="0"/>
              <a:t>Relaxes assumption of one P(T) in all </a:t>
            </a:r>
            <a:r>
              <a:rPr lang="en-US" dirty="0" smtClean="0"/>
              <a:t>contexts</a:t>
            </a:r>
          </a:p>
          <a:p>
            <a:pPr lvl="1"/>
            <a:r>
              <a:rPr lang="en-US" dirty="0" smtClean="0"/>
              <a:t>More general than Help model</a:t>
            </a:r>
          </a:p>
          <a:p>
            <a:pPr lvl="1"/>
            <a:r>
              <a:rPr lang="en-US" dirty="0" smtClean="0"/>
              <a:t>Can adjust P(T) in several ways</a:t>
            </a:r>
          </a:p>
          <a:p>
            <a:pPr lvl="1"/>
            <a:r>
              <a:rPr lang="en-US" dirty="0" smtClean="0"/>
              <a:t>Switches from P(T) to P(J)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3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5778</TotalTime>
  <Words>1141</Words>
  <Application>Microsoft Office PowerPoint</Application>
  <PresentationFormat>On-screen Show (4:3)</PresentationFormat>
  <Paragraphs>213</Paragraphs>
  <Slides>42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Core Methods in  Educational Data Mining</vt:lpstr>
      <vt:lpstr>Any questions about Classical BKT? (Corbett &amp; Anderson, 1995)</vt:lpstr>
      <vt:lpstr>In the video lecture,  I discussed four ways of extending BKT</vt:lpstr>
      <vt:lpstr>Advanced BKT: Lecture</vt:lpstr>
      <vt:lpstr>Advanced BKT</vt:lpstr>
      <vt:lpstr>Beck et al.’s (2008) Help Model</vt:lpstr>
      <vt:lpstr>Note</vt:lpstr>
      <vt:lpstr>Questions? Comments?</vt:lpstr>
      <vt:lpstr>Advanced BKT</vt:lpstr>
      <vt:lpstr>Moment-By-Moment Learning Model (Baker, Goldstein, &amp; Heffernan, 2010)</vt:lpstr>
      <vt:lpstr>P(J)</vt:lpstr>
      <vt:lpstr>P(J) is distinct from P(T)</vt:lpstr>
      <vt:lpstr>Do people want to go through the calculation process?</vt:lpstr>
      <vt:lpstr>Alternative way of computing P(J) (van de Sande, 2013; Pardos &amp; Yudelson, 2013)</vt:lpstr>
      <vt:lpstr>Using P(J)</vt:lpstr>
      <vt:lpstr>PowerPoint Presentation</vt:lpstr>
      <vt:lpstr>PowerPoint Presentation</vt:lpstr>
      <vt:lpstr>Can predict Preparation for Future Learning (Baker et al., 2013)</vt:lpstr>
      <vt:lpstr>Data-Mined Combination of Features</vt:lpstr>
      <vt:lpstr>Work to study</vt:lpstr>
      <vt:lpstr>Predicting Eureka Moments: Top Feature</vt:lpstr>
      <vt:lpstr>Predicting Eureka Moments: #2 Feature</vt:lpstr>
      <vt:lpstr>Predicting Eureka Moments: #3 Feature</vt:lpstr>
      <vt:lpstr>Not so predictive</vt:lpstr>
      <vt:lpstr>Questions? Comments?</vt:lpstr>
      <vt:lpstr>Advanced BKT</vt:lpstr>
      <vt:lpstr>BKT-Prior Per Student</vt:lpstr>
      <vt:lpstr>BKT-Prior Per Student</vt:lpstr>
      <vt:lpstr>Advanced BKT</vt:lpstr>
      <vt:lpstr>Contextual Guess and Slip model</vt:lpstr>
      <vt:lpstr>Do people want to go through the calculation process?</vt:lpstr>
      <vt:lpstr>Contextual Guess and Slip model</vt:lpstr>
      <vt:lpstr>But predictive of longer-term outcomes</vt:lpstr>
      <vt:lpstr>Other Advanced BKT</vt:lpstr>
      <vt:lpstr>Advanced BKT</vt:lpstr>
      <vt:lpstr>Advanced BKT</vt:lpstr>
      <vt:lpstr>Advanced BKT</vt:lpstr>
      <vt:lpstr>Advanced BKT</vt:lpstr>
      <vt:lpstr>Other questions or comments?</vt:lpstr>
      <vt:lpstr>Assignment C3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522</cp:revision>
  <dcterms:created xsi:type="dcterms:W3CDTF">2010-01-07T20:34:12Z</dcterms:created>
  <dcterms:modified xsi:type="dcterms:W3CDTF">2014-10-27T14:50:53Z</dcterms:modified>
</cp:coreProperties>
</file>