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745" r:id="rId3"/>
    <p:sldId id="794" r:id="rId4"/>
    <p:sldId id="795" r:id="rId5"/>
    <p:sldId id="796" r:id="rId6"/>
    <p:sldId id="798" r:id="rId7"/>
    <p:sldId id="799" r:id="rId8"/>
    <p:sldId id="800" r:id="rId9"/>
    <p:sldId id="801" r:id="rId10"/>
    <p:sldId id="802" r:id="rId11"/>
    <p:sldId id="803" r:id="rId12"/>
    <p:sldId id="804" r:id="rId13"/>
    <p:sldId id="809" r:id="rId14"/>
    <p:sldId id="793" r:id="rId15"/>
    <p:sldId id="806" r:id="rId16"/>
    <p:sldId id="805" r:id="rId17"/>
    <p:sldId id="807" r:id="rId18"/>
    <p:sldId id="808" r:id="rId19"/>
    <p:sldId id="811" r:id="rId20"/>
    <p:sldId id="821" r:id="rId21"/>
    <p:sldId id="791" r:id="rId22"/>
    <p:sldId id="412" r:id="rId23"/>
    <p:sldId id="792" r:id="rId24"/>
    <p:sldId id="30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5"/>
            <p14:sldId id="794"/>
            <p14:sldId id="795"/>
            <p14:sldId id="796"/>
            <p14:sldId id="798"/>
            <p14:sldId id="799"/>
            <p14:sldId id="800"/>
            <p14:sldId id="801"/>
            <p14:sldId id="802"/>
            <p14:sldId id="803"/>
            <p14:sldId id="804"/>
            <p14:sldId id="809"/>
            <p14:sldId id="793"/>
            <p14:sldId id="806"/>
            <p14:sldId id="805"/>
            <p14:sldId id="807"/>
            <p14:sldId id="808"/>
            <p14:sldId id="811"/>
            <p14:sldId id="821"/>
            <p14:sldId id="791"/>
            <p14:sldId id="412"/>
            <p14:sldId id="79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Degree </a:t>
            </a:r>
            <a:r>
              <a:rPr lang="en-US" dirty="0" smtClean="0"/>
              <a:t>centrality</a:t>
            </a:r>
          </a:p>
          <a:p>
            <a:r>
              <a:rPr lang="en-US" dirty="0" smtClean="0"/>
              <a:t>Closeness centrality</a:t>
            </a:r>
          </a:p>
          <a:p>
            <a:r>
              <a:rPr lang="en-US" dirty="0" err="1" smtClean="0"/>
              <a:t>Betweeness</a:t>
            </a:r>
            <a:r>
              <a:rPr lang="en-US" dirty="0" smtClean="0"/>
              <a:t> centrality</a:t>
            </a:r>
          </a:p>
          <a:p>
            <a:r>
              <a:rPr lang="en-US" dirty="0" smtClean="0"/>
              <a:t>Eigenvector centrality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0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each one mean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Degree </a:t>
            </a:r>
            <a:r>
              <a:rPr lang="en-US" dirty="0" smtClean="0"/>
              <a:t>centrality</a:t>
            </a:r>
          </a:p>
          <a:p>
            <a:r>
              <a:rPr lang="en-US" dirty="0" smtClean="0"/>
              <a:t>Closeness centrality</a:t>
            </a:r>
          </a:p>
          <a:p>
            <a:r>
              <a:rPr lang="en-US" dirty="0" err="1" smtClean="0"/>
              <a:t>Betweeness</a:t>
            </a:r>
            <a:r>
              <a:rPr lang="en-US" dirty="0" smtClean="0"/>
              <a:t> centrality</a:t>
            </a:r>
          </a:p>
          <a:p>
            <a:r>
              <a:rPr lang="en-US" dirty="0" smtClean="0"/>
              <a:t>Eigenvector centrality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0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each one mean conceptually?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Degree </a:t>
            </a:r>
            <a:r>
              <a:rPr lang="en-US" dirty="0" smtClean="0"/>
              <a:t>centrality</a:t>
            </a:r>
          </a:p>
          <a:p>
            <a:r>
              <a:rPr lang="en-US" dirty="0" smtClean="0"/>
              <a:t>Closeness centrality</a:t>
            </a:r>
          </a:p>
          <a:p>
            <a:r>
              <a:rPr lang="en-US" dirty="0" err="1" smtClean="0"/>
              <a:t>Betweeness</a:t>
            </a:r>
            <a:r>
              <a:rPr lang="en-US" dirty="0" smtClean="0"/>
              <a:t> centrality</a:t>
            </a:r>
          </a:p>
          <a:p>
            <a:r>
              <a:rPr lang="en-US" dirty="0" smtClean="0"/>
              <a:t>Eigenvector centrality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0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use of network analysis is for social networks</a:t>
            </a:r>
          </a:p>
          <a:p>
            <a:endParaRPr lang="en-US" dirty="0"/>
          </a:p>
          <a:p>
            <a:r>
              <a:rPr lang="en-US" dirty="0" smtClean="0"/>
              <a:t>When else might it apply?</a:t>
            </a:r>
          </a:p>
        </p:txBody>
      </p:sp>
    </p:spTree>
    <p:extLst>
      <p:ext uri="{BB962C8B-B14F-4D97-AF65-F5344CB8AC3E}">
        <p14:creationId xmlns:p14="http://schemas.microsoft.com/office/powerpoint/2010/main" val="2746856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a list of networks we could model, beyond online course forums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25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break into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group takes a type of network</a:t>
            </a:r>
          </a:p>
          <a:p>
            <a:pPr lvl="1"/>
            <a:r>
              <a:rPr lang="en-US" dirty="0" smtClean="0"/>
              <a:t>One group per network type</a:t>
            </a:r>
          </a:p>
          <a:p>
            <a:r>
              <a:rPr lang="en-US" dirty="0" smtClean="0"/>
              <a:t>Define what the meaning in this network would be (or could be) for</a:t>
            </a:r>
          </a:p>
          <a:p>
            <a:pPr lvl="1"/>
            <a:r>
              <a:rPr lang="en-US" dirty="0" smtClean="0"/>
              <a:t>Node types, links, link types, link strength</a:t>
            </a:r>
          </a:p>
          <a:p>
            <a:pPr lvl="1"/>
            <a:r>
              <a:rPr lang="en-US" dirty="0" smtClean="0"/>
              <a:t>Density</a:t>
            </a:r>
          </a:p>
          <a:p>
            <a:pPr lvl="1"/>
            <a:r>
              <a:rPr lang="en-US" dirty="0" smtClean="0"/>
              <a:t>Reachability, Geodesic Distance, Flow</a:t>
            </a:r>
          </a:p>
          <a:p>
            <a:pPr lvl="1"/>
            <a:r>
              <a:rPr lang="en-US" dirty="0" smtClean="0"/>
              <a:t>Centrality (in its four forms)</a:t>
            </a:r>
            <a:endParaRPr lang="en-US" dirty="0"/>
          </a:p>
          <a:p>
            <a:pPr lvl="1"/>
            <a:r>
              <a:rPr lang="en-US" dirty="0" smtClean="0"/>
              <a:t>Other measures that might be particularly relevant for your type of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00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reconvene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wants to share</a:t>
            </a:r>
          </a:p>
          <a:p>
            <a:pPr lvl="1"/>
            <a:r>
              <a:rPr lang="en-US" dirty="0" smtClean="0"/>
              <a:t>What their network type is</a:t>
            </a:r>
          </a:p>
          <a:p>
            <a:pPr lvl="1"/>
            <a:r>
              <a:rPr lang="en-US" dirty="0"/>
              <a:t>Node types, links, link types, link strength</a:t>
            </a:r>
          </a:p>
          <a:p>
            <a:pPr lvl="1"/>
            <a:r>
              <a:rPr lang="en-US" dirty="0" smtClean="0"/>
              <a:t>Anything else that’s interesting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29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61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of </a:t>
            </a:r>
            <a:r>
              <a:rPr lang="en-US" dirty="0" smtClean="0"/>
              <a:t>Discovery with Models with Social Networks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watch together</a:t>
            </a:r>
          </a:p>
          <a:p>
            <a:endParaRPr lang="en-US" dirty="0"/>
          </a:p>
          <a:p>
            <a:r>
              <a:rPr lang="en-US" dirty="0"/>
              <a:t>https://www.youtube.com/watch?v=F2y-GFzhEqc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7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B5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38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B6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No class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Wednesday, November 12</a:t>
            </a:r>
          </a:p>
          <a:p>
            <a:endParaRPr lang="en-US" dirty="0"/>
          </a:p>
          <a:p>
            <a:r>
              <a:rPr lang="en-US" dirty="0"/>
              <a:t>Baker, R.S. (2014) Big Data and Education. Ch. 5, V1, V2.</a:t>
            </a:r>
          </a:p>
          <a:p>
            <a:r>
              <a:rPr lang="en-US" dirty="0"/>
              <a:t>Arroyo, I., Woolf, B. (2005) Inferring learning and attitudes from a Bayesian Network of log file data. Proceedings of the 12th International Conference on Artificial Intelligence in Education, 33-40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Rai, D., Beck, J.E. (2011) Exploring user data from a game-like math tutor: a case study in causal modeling. Proceedings of the 4th International Conference on Educational Data Mining, 307-313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Rau, M. A., &amp; </a:t>
            </a:r>
            <a:r>
              <a:rPr lang="en-US" dirty="0" err="1"/>
              <a:t>Scheines</a:t>
            </a:r>
            <a:r>
              <a:rPr lang="en-US" dirty="0"/>
              <a:t>, R. (2012) Searching for Variables and Models to Investigate Mediators of Learning from Multiple Representations. Proceedings of the 5th International Conference on Educational Data Mining, 110-117.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got a lot of questions on the homework, when 12345 posts 12 times in response to 24601</a:t>
            </a:r>
          </a:p>
          <a:p>
            <a:endParaRPr lang="en-US" dirty="0"/>
          </a:p>
          <a:p>
            <a:r>
              <a:rPr lang="en-US" dirty="0" smtClean="0"/>
              <a:t>Is this 12 connections?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4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got a lot of questions on the homework, when 12345 posts 12 times in response to 24601</a:t>
            </a:r>
          </a:p>
          <a:p>
            <a:endParaRPr lang="en-US" dirty="0"/>
          </a:p>
          <a:p>
            <a:r>
              <a:rPr lang="en-US" dirty="0" smtClean="0"/>
              <a:t>Is this 12 connections?</a:t>
            </a:r>
          </a:p>
          <a:p>
            <a:endParaRPr lang="en-US" dirty="0"/>
          </a:p>
          <a:p>
            <a:r>
              <a:rPr lang="en-US" dirty="0" smtClean="0"/>
              <a:t>In Social Network Theory, it isn’t</a:t>
            </a:r>
          </a:p>
          <a:p>
            <a:pPr lvl="1"/>
            <a:r>
              <a:rPr lang="en-US" dirty="0" smtClean="0"/>
              <a:t>It’s a connection with a strength of 12</a:t>
            </a:r>
          </a:p>
        </p:txBody>
      </p:sp>
    </p:spTree>
    <p:extLst>
      <p:ext uri="{BB962C8B-B14F-4D97-AF65-F5344CB8AC3E}">
        <p14:creationId xmlns:p14="http://schemas.microsoft.com/office/powerpoint/2010/main" val="35845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other ways connection strength could be conceptualized, </a:t>
            </a:r>
            <a:br>
              <a:rPr lang="en-US" dirty="0" smtClean="0"/>
            </a:br>
            <a:r>
              <a:rPr lang="en-US" dirty="0" smtClean="0"/>
              <a:t>in an online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0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text, I described several types of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graph of classroom interactions, there could be several different types of nodes</a:t>
            </a:r>
          </a:p>
          <a:p>
            <a:pPr lvl="1"/>
            <a:r>
              <a:rPr lang="en-US" dirty="0" smtClean="0"/>
              <a:t>Teacher</a:t>
            </a:r>
          </a:p>
          <a:p>
            <a:pPr lvl="1"/>
            <a:r>
              <a:rPr lang="en-US" dirty="0" smtClean="0"/>
              <a:t>TA</a:t>
            </a:r>
          </a:p>
          <a:p>
            <a:pPr lvl="1"/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Project Leader</a:t>
            </a:r>
          </a:p>
          <a:p>
            <a:pPr lvl="1"/>
            <a:r>
              <a:rPr lang="en-US" dirty="0" smtClean="0"/>
              <a:t>Project Scribe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5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the node types be, </a:t>
            </a:r>
            <a:br>
              <a:rPr lang="en-US" dirty="0" smtClean="0"/>
            </a:br>
            <a:r>
              <a:rPr lang="en-US" dirty="0" smtClean="0"/>
              <a:t>in an online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1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the text, I described several types of </a:t>
            </a: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graph of classroom interactions, there could be several types of links</a:t>
            </a:r>
          </a:p>
          <a:p>
            <a:pPr lvl="1"/>
            <a:r>
              <a:rPr lang="en-US" dirty="0"/>
              <a:t>Leadership role (X leads Y)</a:t>
            </a:r>
          </a:p>
          <a:p>
            <a:pPr lvl="1"/>
            <a:r>
              <a:rPr lang="en-US" dirty="0"/>
              <a:t>Working on same learning resource</a:t>
            </a:r>
          </a:p>
          <a:p>
            <a:pPr lvl="1"/>
            <a:r>
              <a:rPr lang="en-US" dirty="0"/>
              <a:t>Helping act</a:t>
            </a:r>
          </a:p>
          <a:p>
            <a:pPr lvl="1"/>
            <a:r>
              <a:rPr lang="en-US" dirty="0"/>
              <a:t>Criticism act</a:t>
            </a:r>
          </a:p>
          <a:p>
            <a:pPr lvl="1"/>
            <a:r>
              <a:rPr lang="en-US" dirty="0"/>
              <a:t>Insult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 that links can be directed or undirected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the link types be, </a:t>
            </a:r>
            <a:br>
              <a:rPr lang="en-US" dirty="0" smtClean="0"/>
            </a:br>
            <a:r>
              <a:rPr lang="en-US" dirty="0" smtClean="0"/>
              <a:t>in an online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3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5823</TotalTime>
  <Words>529</Words>
  <Application>Microsoft Office PowerPoint</Application>
  <PresentationFormat>On-screen Show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Core Methods in  Educational Data Mining</vt:lpstr>
      <vt:lpstr>Assignment B5</vt:lpstr>
      <vt:lpstr>Connections</vt:lpstr>
      <vt:lpstr>Connections</vt:lpstr>
      <vt:lpstr>What are other ways connection strength could be conceptualized,  in an online course?</vt:lpstr>
      <vt:lpstr>In the text, I described several types of nodes</vt:lpstr>
      <vt:lpstr>What could the node types be,  in an online course?</vt:lpstr>
      <vt:lpstr>In the text, I described several types of links</vt:lpstr>
      <vt:lpstr>What could the link types be,  in an online course?</vt:lpstr>
      <vt:lpstr>Four types of centrality</vt:lpstr>
      <vt:lpstr>What does each one mean mathematically?</vt:lpstr>
      <vt:lpstr>What does each one mean conceptually?</vt:lpstr>
      <vt:lpstr>Questions or comments?</vt:lpstr>
      <vt:lpstr>Network Analysis</vt:lpstr>
      <vt:lpstr>Network Analysis</vt:lpstr>
      <vt:lpstr>Let’s break into groups</vt:lpstr>
      <vt:lpstr>Now reconvene</vt:lpstr>
      <vt:lpstr>Other questions or comments?</vt:lpstr>
      <vt:lpstr>An Example of Discovery with Models with Social Networks</vt:lpstr>
      <vt:lpstr>Questions? Comments?</vt:lpstr>
      <vt:lpstr>Assignment B6</vt:lpstr>
      <vt:lpstr>Next Class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565</cp:revision>
  <dcterms:created xsi:type="dcterms:W3CDTF">2010-01-07T20:34:12Z</dcterms:created>
  <dcterms:modified xsi:type="dcterms:W3CDTF">2014-11-05T12:28:06Z</dcterms:modified>
</cp:coreProperties>
</file>