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748" r:id="rId3"/>
    <p:sldId id="712" r:id="rId4"/>
    <p:sldId id="713" r:id="rId5"/>
    <p:sldId id="749" r:id="rId6"/>
    <p:sldId id="741" r:id="rId7"/>
    <p:sldId id="734" r:id="rId8"/>
    <p:sldId id="737" r:id="rId9"/>
    <p:sldId id="735" r:id="rId10"/>
    <p:sldId id="736" r:id="rId11"/>
    <p:sldId id="742" r:id="rId12"/>
    <p:sldId id="743" r:id="rId13"/>
    <p:sldId id="667" r:id="rId14"/>
    <p:sldId id="750" r:id="rId15"/>
    <p:sldId id="412" r:id="rId16"/>
    <p:sldId id="30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BB8E8-32CF-4D36-94A9-863ED0E276C7}">
          <p14:sldIdLst>
            <p14:sldId id="256"/>
            <p14:sldId id="748"/>
            <p14:sldId id="712"/>
            <p14:sldId id="713"/>
            <p14:sldId id="749"/>
            <p14:sldId id="741"/>
            <p14:sldId id="734"/>
            <p14:sldId id="737"/>
            <p14:sldId id="735"/>
            <p14:sldId id="736"/>
            <p14:sldId id="742"/>
            <p14:sldId id="743"/>
            <p14:sldId id="667"/>
            <p14:sldId id="750"/>
            <p14:sldId id="412"/>
            <p14:sldId id="30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82396" autoAdjust="0"/>
  </p:normalViewPr>
  <p:slideViewPr>
    <p:cSldViewPr>
      <p:cViewPr>
        <p:scale>
          <a:sx n="64" d="100"/>
          <a:sy n="64" d="100"/>
        </p:scale>
        <p:origin x="-2586" y="-414"/>
      </p:cViewPr>
      <p:guideLst>
        <p:guide orient="horz" pos="2160"/>
        <p:guide pos="2880"/>
      </p:guideLst>
    </p:cSldViewPr>
  </p:slideViewPr>
  <p:outlineViewPr>
    <p:cViewPr>
      <p:scale>
        <a:sx n="33" d="100"/>
        <a:sy n="33" d="100"/>
      </p:scale>
      <p:origin x="36" y="12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Core Methods in </a:t>
            </a:r>
            <a:br>
              <a:rPr lang="en-US" b="1" dirty="0" smtClean="0"/>
            </a:br>
            <a:r>
              <a:rPr lang="en-US" b="1" dirty="0" smtClean="0"/>
              <a:t>Educational </a:t>
            </a:r>
            <a:r>
              <a:rPr lang="en-US" b="1" dirty="0"/>
              <a:t>Data Mining</a:t>
            </a:r>
          </a:p>
        </p:txBody>
      </p:sp>
      <p:sp>
        <p:nvSpPr>
          <p:cNvPr id="3" name="Subtitle 2"/>
          <p:cNvSpPr>
            <a:spLocks noGrp="1"/>
          </p:cNvSpPr>
          <p:nvPr>
            <p:ph type="subTitle" idx="1"/>
          </p:nvPr>
        </p:nvSpPr>
        <p:spPr/>
        <p:txBody>
          <a:bodyPr/>
          <a:lstStyle/>
          <a:p>
            <a:r>
              <a:rPr lang="en-US" dirty="0" smtClean="0"/>
              <a:t>HUDK4050</a:t>
            </a:r>
            <a:br>
              <a:rPr lang="en-US" dirty="0" smtClean="0"/>
            </a:br>
            <a:r>
              <a:rPr lang="en-US" smtClean="0"/>
              <a:t>Fall 2015</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PFA</a:t>
            </a:r>
            <a:endParaRPr lang="en-US" dirty="0"/>
          </a:p>
        </p:txBody>
      </p:sp>
      <p:sp>
        <p:nvSpPr>
          <p:cNvPr id="3" name="Content Placeholder 2"/>
          <p:cNvSpPr>
            <a:spLocks noGrp="1"/>
          </p:cNvSpPr>
          <p:nvPr>
            <p:ph idx="1"/>
          </p:nvPr>
        </p:nvSpPr>
        <p:spPr/>
        <p:txBody>
          <a:bodyPr/>
          <a:lstStyle/>
          <a:p>
            <a:r>
              <a:rPr lang="en-US" dirty="0" smtClean="0"/>
              <a:t>Represent learning? </a:t>
            </a:r>
          </a:p>
          <a:p>
            <a:endParaRPr lang="en-US" dirty="0"/>
          </a:p>
          <a:p>
            <a:r>
              <a:rPr lang="en-US" dirty="0" smtClean="0"/>
              <a:t>As opposed to just better predicted performance because you’ve gotten it right</a:t>
            </a:r>
          </a:p>
          <a:p>
            <a:endParaRPr lang="en-US" dirty="0" smtClean="0"/>
          </a:p>
          <a:p>
            <a:r>
              <a:rPr lang="en-US" dirty="0" smtClean="0"/>
              <a:t>Is it </a:t>
            </a:r>
            <a:r>
              <a:rPr lang="en-US" dirty="0" smtClean="0">
                <a:latin typeface="Symbol" pitchFamily="18" charset="2"/>
              </a:rPr>
              <a:t>r</a:t>
            </a:r>
            <a:r>
              <a:rPr lang="en-US" dirty="0"/>
              <a:t> </a:t>
            </a:r>
            <a:r>
              <a:rPr lang="en-US" dirty="0" smtClean="0"/>
              <a:t>?</a:t>
            </a:r>
          </a:p>
          <a:p>
            <a:r>
              <a:rPr lang="en-US" dirty="0" smtClean="0"/>
              <a:t>Is it average of </a:t>
            </a:r>
            <a:r>
              <a:rPr lang="en-US" dirty="0">
                <a:latin typeface="Symbol" pitchFamily="18" charset="2"/>
              </a:rPr>
              <a:t>r </a:t>
            </a:r>
            <a:r>
              <a:rPr lang="en-US" dirty="0" smtClean="0"/>
              <a:t>and </a:t>
            </a:r>
            <a:r>
              <a:rPr lang="en-US" dirty="0">
                <a:latin typeface="Symbol" pitchFamily="18" charset="2"/>
              </a:rPr>
              <a:t>g</a:t>
            </a:r>
            <a:r>
              <a:rPr lang="en-US" dirty="0" smtClean="0"/>
              <a:t>?</a:t>
            </a:r>
            <a:endParaRPr lang="en-US" dirty="0"/>
          </a:p>
        </p:txBody>
      </p:sp>
    </p:spTree>
    <p:extLst>
      <p:ext uri="{BB962C8B-B14F-4D97-AF65-F5344CB8AC3E}">
        <p14:creationId xmlns:p14="http://schemas.microsoft.com/office/powerpoint/2010/main" val="93356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play with </a:t>
            </a:r>
            <a:r>
              <a:rPr lang="en-US" dirty="0">
                <a:latin typeface="Symbol" pitchFamily="18" charset="2"/>
              </a:rPr>
              <a:t>b</a:t>
            </a:r>
            <a:r>
              <a:rPr lang="en-US" dirty="0" smtClean="0"/>
              <a:t> values in the spreadsheet </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146177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ymbol" pitchFamily="18" charset="2"/>
              </a:rPr>
              <a:t>b </a:t>
            </a:r>
            <a:r>
              <a:rPr lang="en-US" dirty="0" smtClean="0"/>
              <a:t>Parameters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err="1" smtClean="0"/>
              <a:t>Pavlik</a:t>
            </a:r>
            <a:r>
              <a:rPr lang="en-US" dirty="0" smtClean="0"/>
              <a:t> proposes three different </a:t>
            </a:r>
            <a:r>
              <a:rPr lang="en-US" dirty="0">
                <a:latin typeface="Symbol" pitchFamily="18" charset="2"/>
              </a:rPr>
              <a:t>b </a:t>
            </a:r>
            <a:r>
              <a:rPr lang="en-US" dirty="0" smtClean="0"/>
              <a:t>Parameters</a:t>
            </a:r>
          </a:p>
          <a:p>
            <a:pPr lvl="1"/>
            <a:r>
              <a:rPr lang="en-US" dirty="0" smtClean="0"/>
              <a:t>Item</a:t>
            </a:r>
          </a:p>
          <a:p>
            <a:pPr lvl="1"/>
            <a:r>
              <a:rPr lang="en-US" dirty="0" smtClean="0"/>
              <a:t>Item-Type</a:t>
            </a:r>
          </a:p>
          <a:p>
            <a:pPr lvl="1"/>
            <a:r>
              <a:rPr lang="en-US" dirty="0" smtClean="0"/>
              <a:t>Skill</a:t>
            </a:r>
          </a:p>
          <a:p>
            <a:endParaRPr lang="en-US" dirty="0" smtClean="0"/>
          </a:p>
          <a:p>
            <a:r>
              <a:rPr lang="en-US" dirty="0" smtClean="0"/>
              <a:t>Result in different number of parameters</a:t>
            </a:r>
          </a:p>
          <a:p>
            <a:pPr lvl="1"/>
            <a:r>
              <a:rPr lang="en-US" dirty="0" smtClean="0"/>
              <a:t>And greater or lesser potential concern about over-fitting</a:t>
            </a:r>
          </a:p>
          <a:p>
            <a:pPr lvl="1"/>
            <a:endParaRPr lang="en-US" dirty="0"/>
          </a:p>
          <a:p>
            <a:r>
              <a:rPr lang="en-US" dirty="0" smtClean="0"/>
              <a:t>What are the circumstances where you might want item versus skill?</a:t>
            </a:r>
            <a:endParaRPr lang="en-US" dirty="0"/>
          </a:p>
          <a:p>
            <a:pPr marL="0" indent="0">
              <a:buNone/>
            </a:pPr>
            <a:endParaRPr lang="en-US" dirty="0"/>
          </a:p>
        </p:txBody>
      </p:sp>
    </p:spTree>
    <p:extLst>
      <p:ext uri="{BB962C8B-B14F-4D97-AF65-F5344CB8AC3E}">
        <p14:creationId xmlns:p14="http://schemas.microsoft.com/office/powerpoint/2010/main" val="86480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questions, comments, concerns about PFA?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9695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pent-up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56524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b="1" dirty="0"/>
              <a:t>Thursday, October 15: Advanced BKT</a:t>
            </a:r>
          </a:p>
          <a:p>
            <a:r>
              <a:rPr lang="en-US" dirty="0"/>
              <a:t>1pm-2:40pm</a:t>
            </a:r>
            <a:r>
              <a:rPr lang="en-US" dirty="0"/>
              <a:t/>
            </a:r>
            <a:br>
              <a:rPr lang="en-US" dirty="0"/>
            </a:br>
            <a:r>
              <a:rPr lang="en-US" dirty="0"/>
              <a:t/>
            </a:r>
            <a:br>
              <a:rPr lang="en-US" dirty="0"/>
            </a:br>
            <a:r>
              <a:rPr lang="en-US" b="1" dirty="0" smtClean="0"/>
              <a:t>Readings</a:t>
            </a:r>
          </a:p>
          <a:p>
            <a:r>
              <a:rPr lang="en-US" dirty="0" smtClean="0"/>
              <a:t>Baker</a:t>
            </a:r>
            <a:r>
              <a:rPr lang="en-US" dirty="0"/>
              <a:t>, R.S. (2015) Big Data and Education. Ch. 4, V5.</a:t>
            </a:r>
          </a:p>
          <a:p>
            <a:r>
              <a:rPr lang="en-US" dirty="0"/>
              <a:t>Beck, J.E., Chang, K-m., </a:t>
            </a:r>
            <a:r>
              <a:rPr lang="en-US" dirty="0" err="1"/>
              <a:t>Mostow</a:t>
            </a:r>
            <a:r>
              <a:rPr lang="en-US" dirty="0"/>
              <a:t>, J., Corbett, A. (2008) Does Help </a:t>
            </a:r>
            <a:r>
              <a:rPr lang="en-US" dirty="0" err="1"/>
              <a:t>Help</a:t>
            </a:r>
            <a:r>
              <a:rPr lang="en-US" dirty="0"/>
              <a:t>? Introducing the Bayesian Evaluation and Assessment Methodology. Proceedings of the International Conference on Intelligent Tutoring Systems. </a:t>
            </a:r>
          </a:p>
          <a:p>
            <a:r>
              <a:rPr lang="en-US" dirty="0"/>
              <a:t>San Pedro, M.O.C., Baker, R., Rodrigo, M.M. (2011) Detecting Carelessness through Contextual Estimation of Slip Probabilities among Students Using an Intelligent Tutor for Mathematics. Proceedings of 15th International Conference on Artificial Intelligence in Education, 304-311</a:t>
            </a:r>
            <a:r>
              <a:rPr lang="en-US" dirty="0" smtClean="0"/>
              <a:t>.</a:t>
            </a:r>
          </a:p>
          <a:p>
            <a:endParaRPr lang="en-US" dirty="0"/>
          </a:p>
          <a:p>
            <a:r>
              <a:rPr lang="en-US" dirty="0" smtClean="0"/>
              <a:t>Assignment B4 due</a:t>
            </a:r>
            <a:endParaRPr lang="en-US" dirty="0"/>
          </a:p>
        </p:txBody>
      </p:sp>
    </p:spTree>
    <p:extLst>
      <p:ext uri="{BB962C8B-B14F-4D97-AF65-F5344CB8AC3E}">
        <p14:creationId xmlns:p14="http://schemas.microsoft.com/office/powerpoint/2010/main" val="2954742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B4</a:t>
            </a:r>
            <a:endParaRPr lang="en-US" dirty="0"/>
          </a:p>
        </p:txBody>
      </p:sp>
      <p:sp>
        <p:nvSpPr>
          <p:cNvPr id="3" name="Content Placeholder 2"/>
          <p:cNvSpPr>
            <a:spLocks noGrp="1"/>
          </p:cNvSpPr>
          <p:nvPr>
            <p:ph idx="1"/>
          </p:nvPr>
        </p:nvSpPr>
        <p:spPr/>
        <p:txBody>
          <a:bodyPr/>
          <a:lstStyle/>
          <a:p>
            <a:r>
              <a:rPr lang="en-US" dirty="0" smtClean="0"/>
              <a:t>Will now be due Thursday, October 15</a:t>
            </a:r>
          </a:p>
          <a:p>
            <a:endParaRPr lang="en-US" dirty="0"/>
          </a:p>
          <a:p>
            <a:r>
              <a:rPr lang="en-US" dirty="0" smtClean="0"/>
              <a:t>Sorry for delays and technical difficulties</a:t>
            </a:r>
            <a:endParaRPr lang="en-US" dirty="0"/>
          </a:p>
        </p:txBody>
      </p:sp>
    </p:spTree>
    <p:extLst>
      <p:ext uri="{BB962C8B-B14F-4D97-AF65-F5344CB8AC3E}">
        <p14:creationId xmlns:p14="http://schemas.microsoft.com/office/powerpoint/2010/main" val="167493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Factors Analysis</a:t>
            </a:r>
            <a:endParaRPr lang="en-US" dirty="0"/>
          </a:p>
        </p:txBody>
      </p:sp>
      <p:sp>
        <p:nvSpPr>
          <p:cNvPr id="3" name="Content Placeholder 2"/>
          <p:cNvSpPr>
            <a:spLocks noGrp="1"/>
          </p:cNvSpPr>
          <p:nvPr>
            <p:ph idx="1"/>
          </p:nvPr>
        </p:nvSpPr>
        <p:spPr/>
        <p:txBody>
          <a:bodyPr/>
          <a:lstStyle/>
          <a:p>
            <a:r>
              <a:rPr lang="en-US" dirty="0" smtClean="0"/>
              <a:t>What are the important differences in assumptions between PFA and BKT?</a:t>
            </a:r>
          </a:p>
          <a:p>
            <a:endParaRPr lang="en-US" dirty="0"/>
          </a:p>
          <a:p>
            <a:r>
              <a:rPr lang="en-US" dirty="0" smtClean="0"/>
              <a:t>What does PFA offer that BKT doesn’t?</a:t>
            </a:r>
          </a:p>
          <a:p>
            <a:endParaRPr lang="en-US" dirty="0"/>
          </a:p>
          <a:p>
            <a:r>
              <a:rPr lang="en-US" dirty="0" smtClean="0"/>
              <a:t>What does BKT offer that PFA doesn’t?</a:t>
            </a:r>
          </a:p>
          <a:p>
            <a:endParaRPr lang="en-US" dirty="0"/>
          </a:p>
          <a:p>
            <a:endParaRPr lang="en-US" dirty="0"/>
          </a:p>
        </p:txBody>
      </p:sp>
    </p:spTree>
    <p:extLst>
      <p:ext uri="{BB962C8B-B14F-4D97-AF65-F5344CB8AC3E}">
        <p14:creationId xmlns:p14="http://schemas.microsoft.com/office/powerpoint/2010/main" val="2075983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each of these parameters mean?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796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build PFA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40990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look at what happens when we change </a:t>
            </a:r>
            <a:r>
              <a:rPr lang="en-US" dirty="0">
                <a:latin typeface="Symbol" pitchFamily="18" charset="2"/>
              </a:rPr>
              <a:t>g</a:t>
            </a:r>
            <a:r>
              <a:rPr lang="en-US" dirty="0"/>
              <a:t> </a:t>
            </a:r>
            <a:r>
              <a:rPr lang="en-US" dirty="0" smtClean="0"/>
              <a:t>&amp; </a:t>
            </a:r>
            <a:r>
              <a:rPr lang="en-US" dirty="0" smtClean="0">
                <a:latin typeface="Symbol" pitchFamily="18" charset="2"/>
              </a:rPr>
              <a:t>r</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220632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PFA</a:t>
            </a:r>
            <a:endParaRPr lang="en-US" dirty="0"/>
          </a:p>
        </p:txBody>
      </p:sp>
      <p:sp>
        <p:nvSpPr>
          <p:cNvPr id="3" name="Content Placeholder 2"/>
          <p:cNvSpPr>
            <a:spLocks noGrp="1"/>
          </p:cNvSpPr>
          <p:nvPr>
            <p:ph idx="1"/>
          </p:nvPr>
        </p:nvSpPr>
        <p:spPr/>
        <p:txBody>
          <a:bodyPr/>
          <a:lstStyle/>
          <a:p>
            <a:r>
              <a:rPr lang="en-US" dirty="0" smtClean="0"/>
              <a:t>Have degenerate models? (How?)</a:t>
            </a:r>
          </a:p>
          <a:p>
            <a:endParaRPr lang="en-US" dirty="0"/>
          </a:p>
        </p:txBody>
      </p:sp>
    </p:spTree>
    <p:extLst>
      <p:ext uri="{BB962C8B-B14F-4D97-AF65-F5344CB8AC3E}">
        <p14:creationId xmlns:p14="http://schemas.microsoft.com/office/powerpoint/2010/main" val="356967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each of these mean?</a:t>
            </a:r>
            <a:endParaRPr lang="en-US" dirty="0"/>
          </a:p>
        </p:txBody>
      </p:sp>
      <p:sp>
        <p:nvSpPr>
          <p:cNvPr id="3" name="Content Placeholder 2"/>
          <p:cNvSpPr>
            <a:spLocks noGrp="1"/>
          </p:cNvSpPr>
          <p:nvPr>
            <p:ph idx="1"/>
          </p:nvPr>
        </p:nvSpPr>
        <p:spPr/>
        <p:txBody>
          <a:bodyPr/>
          <a:lstStyle/>
          <a:p>
            <a:r>
              <a:rPr lang="en-US" dirty="0" smtClean="0"/>
              <a:t>When might you legitimately get them?</a:t>
            </a:r>
          </a:p>
          <a:p>
            <a:endParaRPr lang="en-US" dirty="0">
              <a:latin typeface="Symbol" pitchFamily="18" charset="2"/>
            </a:endParaRPr>
          </a:p>
          <a:p>
            <a:r>
              <a:rPr lang="en-US" dirty="0">
                <a:latin typeface="Symbol" pitchFamily="18" charset="2"/>
              </a:rPr>
              <a:t>r</a:t>
            </a:r>
            <a:r>
              <a:rPr lang="en-US" dirty="0"/>
              <a:t> &lt; </a:t>
            </a:r>
            <a:r>
              <a:rPr lang="en-US" dirty="0">
                <a:latin typeface="Symbol" pitchFamily="18" charset="2"/>
              </a:rPr>
              <a:t>0</a:t>
            </a:r>
            <a:endParaRPr lang="en-US" dirty="0"/>
          </a:p>
          <a:p>
            <a:endParaRPr lang="en-US" dirty="0"/>
          </a:p>
          <a:p>
            <a:r>
              <a:rPr lang="en-US" dirty="0">
                <a:latin typeface="Symbol" pitchFamily="18" charset="2"/>
              </a:rPr>
              <a:t>g</a:t>
            </a:r>
            <a:r>
              <a:rPr lang="en-US" dirty="0"/>
              <a:t> </a:t>
            </a:r>
            <a:r>
              <a:rPr lang="en-US" dirty="0" smtClean="0"/>
              <a:t>&lt; </a:t>
            </a:r>
            <a:r>
              <a:rPr lang="en-US" dirty="0" smtClean="0">
                <a:latin typeface="Symbol" pitchFamily="18" charset="2"/>
              </a:rPr>
              <a:t>r</a:t>
            </a:r>
          </a:p>
          <a:p>
            <a:endParaRPr lang="en-US" dirty="0">
              <a:latin typeface="Symbol" pitchFamily="18" charset="2"/>
            </a:endParaRPr>
          </a:p>
          <a:p>
            <a:r>
              <a:rPr lang="en-US" dirty="0">
                <a:latin typeface="Symbol" pitchFamily="18" charset="2"/>
              </a:rPr>
              <a:t>g</a:t>
            </a:r>
            <a:r>
              <a:rPr lang="en-US" dirty="0"/>
              <a:t> &lt; </a:t>
            </a:r>
            <a:r>
              <a:rPr lang="en-US" dirty="0" smtClean="0">
                <a:latin typeface="Symbol" pitchFamily="18" charset="2"/>
              </a:rPr>
              <a:t>0</a:t>
            </a:r>
          </a:p>
          <a:p>
            <a:endParaRPr lang="en-US" dirty="0"/>
          </a:p>
          <a:p>
            <a:endParaRPr lang="en-US" dirty="0"/>
          </a:p>
        </p:txBody>
      </p:sp>
    </p:spTree>
    <p:extLst>
      <p:ext uri="{BB962C8B-B14F-4D97-AF65-F5344CB8AC3E}">
        <p14:creationId xmlns:p14="http://schemas.microsoft.com/office/powerpoint/2010/main" val="587827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PFA</a:t>
            </a:r>
            <a:endParaRPr lang="en-US" dirty="0"/>
          </a:p>
        </p:txBody>
      </p:sp>
      <p:sp>
        <p:nvSpPr>
          <p:cNvPr id="3" name="Content Placeholder 2"/>
          <p:cNvSpPr>
            <a:spLocks noGrp="1"/>
          </p:cNvSpPr>
          <p:nvPr>
            <p:ph idx="1"/>
          </p:nvPr>
        </p:nvSpPr>
        <p:spPr/>
        <p:txBody>
          <a:bodyPr/>
          <a:lstStyle/>
          <a:p>
            <a:r>
              <a:rPr lang="en-US" dirty="0" smtClean="0"/>
              <a:t>Represent learning? </a:t>
            </a:r>
          </a:p>
          <a:p>
            <a:endParaRPr lang="en-US" dirty="0"/>
          </a:p>
          <a:p>
            <a:r>
              <a:rPr lang="en-US" dirty="0" smtClean="0"/>
              <a:t>As opposed to just better predicted performance because you’ve gotten it right</a:t>
            </a:r>
          </a:p>
          <a:p>
            <a:endParaRPr lang="en-US" dirty="0"/>
          </a:p>
        </p:txBody>
      </p:sp>
    </p:spTree>
    <p:extLst>
      <p:ext uri="{BB962C8B-B14F-4D97-AF65-F5344CB8AC3E}">
        <p14:creationId xmlns:p14="http://schemas.microsoft.com/office/powerpoint/2010/main" val="3189453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5627</TotalTime>
  <Words>228</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Core Methods in  Educational Data Mining</vt:lpstr>
      <vt:lpstr>Assignment B4</vt:lpstr>
      <vt:lpstr>Performance Factors Analysis</vt:lpstr>
      <vt:lpstr>What do each of these parameters mean?</vt:lpstr>
      <vt:lpstr>Let’s build PFA</vt:lpstr>
      <vt:lpstr>Let’s look at what happens when we change g &amp; r</vt:lpstr>
      <vt:lpstr>Can PFA</vt:lpstr>
      <vt:lpstr>What do each of these mean?</vt:lpstr>
      <vt:lpstr>How Does PFA</vt:lpstr>
      <vt:lpstr>How Does PFA</vt:lpstr>
      <vt:lpstr>Let’s play with b values in the spreadsheet </vt:lpstr>
      <vt:lpstr>b Parameters</vt:lpstr>
      <vt:lpstr>Other questions, comments, concerns about PFA?</vt:lpstr>
      <vt:lpstr>Other pent-up questions</vt:lpstr>
      <vt:lpstr>Next Class</vt:lpstr>
      <vt:lpstr>The End</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 S. Baker</cp:lastModifiedBy>
  <cp:revision>501</cp:revision>
  <dcterms:created xsi:type="dcterms:W3CDTF">2010-01-07T20:34:12Z</dcterms:created>
  <dcterms:modified xsi:type="dcterms:W3CDTF">2015-10-05T19:53:45Z</dcterms:modified>
</cp:coreProperties>
</file>