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790" r:id="rId3"/>
    <p:sldId id="786" r:id="rId4"/>
    <p:sldId id="787" r:id="rId5"/>
    <p:sldId id="788" r:id="rId6"/>
    <p:sldId id="789" r:id="rId7"/>
    <p:sldId id="791" r:id="rId8"/>
    <p:sldId id="749" r:id="rId9"/>
    <p:sldId id="748" r:id="rId10"/>
    <p:sldId id="750" r:id="rId11"/>
    <p:sldId id="746" r:id="rId12"/>
    <p:sldId id="760" r:id="rId13"/>
    <p:sldId id="761" r:id="rId14"/>
    <p:sldId id="762" r:id="rId15"/>
    <p:sldId id="759" r:id="rId16"/>
    <p:sldId id="763" r:id="rId17"/>
    <p:sldId id="764" r:id="rId18"/>
    <p:sldId id="765" r:id="rId19"/>
    <p:sldId id="766" r:id="rId20"/>
    <p:sldId id="767" r:id="rId21"/>
    <p:sldId id="768" r:id="rId22"/>
    <p:sldId id="769" r:id="rId23"/>
    <p:sldId id="770" r:id="rId24"/>
    <p:sldId id="771" r:id="rId25"/>
    <p:sldId id="777" r:id="rId26"/>
    <p:sldId id="772" r:id="rId27"/>
    <p:sldId id="773" r:id="rId28"/>
    <p:sldId id="774" r:id="rId29"/>
    <p:sldId id="775" r:id="rId30"/>
    <p:sldId id="776" r:id="rId31"/>
    <p:sldId id="778" r:id="rId32"/>
    <p:sldId id="757" r:id="rId33"/>
    <p:sldId id="779" r:id="rId34"/>
    <p:sldId id="780" r:id="rId35"/>
    <p:sldId id="758" r:id="rId36"/>
    <p:sldId id="781" r:id="rId37"/>
    <p:sldId id="783" r:id="rId38"/>
    <p:sldId id="784" r:id="rId39"/>
    <p:sldId id="785" r:id="rId40"/>
    <p:sldId id="753" r:id="rId41"/>
    <p:sldId id="752" r:id="rId42"/>
    <p:sldId id="754" r:id="rId43"/>
    <p:sldId id="751" r:id="rId44"/>
    <p:sldId id="755" r:id="rId45"/>
    <p:sldId id="756" r:id="rId46"/>
    <p:sldId id="745" r:id="rId47"/>
    <p:sldId id="412" r:id="rId48"/>
    <p:sldId id="301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790"/>
            <p14:sldId id="786"/>
            <p14:sldId id="787"/>
            <p14:sldId id="788"/>
            <p14:sldId id="789"/>
            <p14:sldId id="791"/>
            <p14:sldId id="749"/>
            <p14:sldId id="748"/>
            <p14:sldId id="750"/>
            <p14:sldId id="746"/>
            <p14:sldId id="760"/>
            <p14:sldId id="761"/>
            <p14:sldId id="762"/>
            <p14:sldId id="759"/>
            <p14:sldId id="763"/>
            <p14:sldId id="764"/>
            <p14:sldId id="765"/>
            <p14:sldId id="766"/>
            <p14:sldId id="767"/>
            <p14:sldId id="768"/>
            <p14:sldId id="769"/>
            <p14:sldId id="770"/>
            <p14:sldId id="771"/>
            <p14:sldId id="777"/>
            <p14:sldId id="772"/>
            <p14:sldId id="773"/>
            <p14:sldId id="774"/>
            <p14:sldId id="775"/>
            <p14:sldId id="776"/>
            <p14:sldId id="778"/>
            <p14:sldId id="757"/>
            <p14:sldId id="779"/>
            <p14:sldId id="780"/>
            <p14:sldId id="758"/>
            <p14:sldId id="781"/>
            <p14:sldId id="783"/>
            <p14:sldId id="784"/>
            <p14:sldId id="785"/>
            <p14:sldId id="753"/>
            <p14:sldId id="752"/>
            <p14:sldId id="754"/>
            <p14:sldId id="751"/>
            <p14:sldId id="755"/>
            <p14:sldId id="756"/>
            <p14:sldId id="745"/>
            <p14:sldId id="412"/>
            <p14:sldId id="301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82396" autoAdjust="0"/>
  </p:normalViewPr>
  <p:slideViewPr>
    <p:cSldViewPr>
      <p:cViewPr>
        <p:scale>
          <a:sx n="64" d="100"/>
          <a:sy n="64" d="100"/>
        </p:scale>
        <p:origin x="-798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commentAuthors" Target="commentAuthors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697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697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697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69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69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16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72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69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870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697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1695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471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Core Methods in </a:t>
            </a:r>
            <a:br>
              <a:rPr lang="en-US" b="1" dirty="0" smtClean="0"/>
            </a:br>
            <a:r>
              <a:rPr lang="en-US" b="1" dirty="0" smtClean="0"/>
              <a:t>Educational </a:t>
            </a:r>
            <a:r>
              <a:rPr lang="en-US" b="1" dirty="0"/>
              <a:t>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HUDK4050</a:t>
            </a:r>
            <a:br>
              <a:rPr lang="en-US" dirty="0" smtClean="0"/>
            </a:br>
            <a:r>
              <a:rPr lang="en-US" dirty="0" smtClean="0"/>
              <a:t>Fall </a:t>
            </a:r>
            <a:r>
              <a:rPr lang="en-US" dirty="0" smtClean="0"/>
              <a:t>2015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Advanced BKT: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Beck’s Help Model</a:t>
            </a:r>
          </a:p>
          <a:p>
            <a:r>
              <a:rPr lang="en-US" dirty="0" smtClean="0"/>
              <a:t>Individualization of L</a:t>
            </a:r>
            <a:r>
              <a:rPr lang="en-US" baseline="-25000" dirty="0" smtClean="0"/>
              <a:t>o</a:t>
            </a:r>
          </a:p>
          <a:p>
            <a:r>
              <a:rPr lang="en-US" dirty="0"/>
              <a:t>Contextual Guess and Slip</a:t>
            </a:r>
          </a:p>
          <a:p>
            <a:r>
              <a:rPr lang="en-US" dirty="0" smtClean="0"/>
              <a:t>Moment by Moment Learning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303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Advanced BKT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Beck’s Help Model</a:t>
            </a:r>
          </a:p>
          <a:p>
            <a:pPr lvl="1"/>
            <a:r>
              <a:rPr lang="en-US" dirty="0" smtClean="0"/>
              <a:t>Relaxes assumption of one P(T) in all contexts</a:t>
            </a:r>
          </a:p>
        </p:txBody>
      </p:sp>
    </p:spTree>
    <p:extLst>
      <p:ext uri="{BB962C8B-B14F-4D97-AF65-F5344CB8AC3E}">
        <p14:creationId xmlns:p14="http://schemas.microsoft.com/office/powerpoint/2010/main" val="27991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Beck et al.’s (2008) Help Model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286000" y="1981199"/>
            <a:ext cx="6248400" cy="3276601"/>
            <a:chOff x="2286000" y="1981199"/>
            <a:chExt cx="5257800" cy="2393157"/>
          </a:xfrm>
        </p:grpSpPr>
        <p:sp>
          <p:nvSpPr>
            <p:cNvPr id="4" name="Line 2"/>
            <p:cNvSpPr>
              <a:spLocks noChangeShapeType="1"/>
            </p:cNvSpPr>
            <p:nvPr/>
          </p:nvSpPr>
          <p:spPr bwMode="auto">
            <a:xfrm>
              <a:off x="2438400" y="3764756"/>
              <a:ext cx="4495800" cy="0"/>
            </a:xfrm>
            <a:prstGeom prst="line">
              <a:avLst/>
            </a:prstGeom>
            <a:noFill/>
            <a:ln w="76200">
              <a:pattFill prst="shingle">
                <a:fgClr>
                  <a:schemeClr val="tx1"/>
                </a:fgClr>
                <a:bgClr>
                  <a:srgbClr val="FFFFFF"/>
                </a:bgClr>
              </a:patt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2438400" y="2164556"/>
              <a:ext cx="1371600" cy="1371600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2286000" y="2393156"/>
              <a:ext cx="167640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en-US">
                  <a:solidFill>
                    <a:schemeClr val="tx2"/>
                  </a:solidFill>
                  <a:latin typeface="Times" pitchFamily="18" charset="0"/>
                </a:rPr>
                <a:t>Not learned</a:t>
              </a:r>
              <a:endParaRPr lang="en-US" altLang="en-US" sz="2400">
                <a:solidFill>
                  <a:schemeClr val="tx2"/>
                </a:solidFill>
                <a:latin typeface="Times" pitchFamily="18" charset="0"/>
              </a:endParaRPr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664818" y="2438400"/>
              <a:ext cx="15929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5105400" y="2164556"/>
              <a:ext cx="1371600" cy="1371600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4953000" y="2393156"/>
              <a:ext cx="1676400" cy="7318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en-US">
                  <a:solidFill>
                    <a:schemeClr val="tx2"/>
                  </a:solidFill>
                  <a:latin typeface="Times" pitchFamily="18" charset="0"/>
                </a:rPr>
                <a:t>Learned</a:t>
              </a:r>
            </a:p>
            <a:p>
              <a:pPr algn="ctr" eaLnBrk="0" hangingPunct="0"/>
              <a:endParaRPr lang="en-US" altLang="en-US" sz="2400">
                <a:solidFill>
                  <a:schemeClr val="tx2"/>
                </a:solidFill>
                <a:latin typeface="Times" pitchFamily="18" charset="0"/>
              </a:endParaRP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4045819" y="1981199"/>
              <a:ext cx="91440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dirty="0" smtClean="0">
                  <a:latin typeface="Times" pitchFamily="18" charset="0"/>
                </a:rPr>
                <a:t>p(T|H)</a:t>
              </a:r>
              <a:endParaRPr lang="en-US" altLang="en-US" dirty="0">
                <a:latin typeface="Times" pitchFamily="18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2590800" y="3993356"/>
              <a:ext cx="1143000" cy="381000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2743200" y="3993356"/>
              <a:ext cx="106680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>
                  <a:solidFill>
                    <a:schemeClr val="tx2"/>
                  </a:solidFill>
                  <a:latin typeface="Times" pitchFamily="18" charset="0"/>
                </a:rPr>
                <a:t>correct</a:t>
              </a:r>
              <a:endParaRPr lang="en-US" altLang="en-US">
                <a:latin typeface="Times" pitchFamily="18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5257800" y="3993356"/>
              <a:ext cx="1143000" cy="381000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5410200" y="3993356"/>
              <a:ext cx="106680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>
                  <a:solidFill>
                    <a:schemeClr val="tx2"/>
                  </a:solidFill>
                  <a:latin typeface="Times" pitchFamily="18" charset="0"/>
                </a:rPr>
                <a:t>correct</a:t>
              </a:r>
              <a:endParaRPr lang="en-US" altLang="en-US">
                <a:latin typeface="Times" pitchFamily="18" charset="0"/>
              </a:endParaRPr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3124200" y="3536156"/>
              <a:ext cx="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3279808" y="3407668"/>
              <a:ext cx="1520792" cy="6463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dirty="0" smtClean="0">
                  <a:latin typeface="Times" pitchFamily="18" charset="0"/>
                </a:rPr>
                <a:t>p(G|~H), p(G|H)</a:t>
              </a:r>
              <a:endParaRPr lang="en-US" altLang="en-US" dirty="0">
                <a:latin typeface="Times" pitchFamily="18" charset="0"/>
              </a:endParaRPr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5791200" y="3536156"/>
              <a:ext cx="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6096000" y="3383756"/>
              <a:ext cx="1447800" cy="7848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dirty="0" smtClean="0">
                  <a:latin typeface="Times" pitchFamily="18" charset="0"/>
                </a:rPr>
                <a:t>1-p(S|~H)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altLang="en-US" dirty="0" smtClean="0">
                  <a:latin typeface="Times" pitchFamily="18" charset="0"/>
                </a:rPr>
                <a:t>1-p(S|H)</a:t>
              </a:r>
              <a:endParaRPr lang="en-US" altLang="en-US" dirty="0">
                <a:latin typeface="Times" pitchFamily="18" charset="0"/>
              </a:endParaRP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5410200" y="2666999"/>
              <a:ext cx="1409700" cy="7848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dirty="0" smtClean="0">
                  <a:latin typeface="Times" pitchFamily="18" charset="0"/>
                </a:rPr>
                <a:t>p(L</a:t>
              </a:r>
              <a:r>
                <a:rPr lang="en-US" altLang="en-US" baseline="-25000" dirty="0" smtClean="0">
                  <a:latin typeface="Times" pitchFamily="18" charset="0"/>
                </a:rPr>
                <a:t>0</a:t>
              </a:r>
              <a:r>
                <a:rPr lang="en-US" altLang="en-US" dirty="0" smtClean="0">
                  <a:latin typeface="Times" pitchFamily="18" charset="0"/>
                </a:rPr>
                <a:t>|H),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altLang="en-US" dirty="0">
                  <a:latin typeface="Times" pitchFamily="18" charset="0"/>
                </a:rPr>
                <a:t>p(L</a:t>
              </a:r>
              <a:r>
                <a:rPr lang="en-US" altLang="en-US" baseline="-25000" dirty="0">
                  <a:latin typeface="Times" pitchFamily="18" charset="0"/>
                </a:rPr>
                <a:t>0</a:t>
              </a:r>
              <a:r>
                <a:rPr lang="en-US" altLang="en-US" dirty="0" smtClean="0">
                  <a:latin typeface="Times" pitchFamily="18" charset="0"/>
                </a:rPr>
                <a:t>|~H</a:t>
              </a:r>
              <a:r>
                <a:rPr lang="en-US" altLang="en-US" dirty="0">
                  <a:latin typeface="Times" pitchFamily="18" charset="0"/>
                </a:rPr>
                <a:t>)</a:t>
              </a:r>
            </a:p>
          </p:txBody>
        </p:sp>
        <p:sp>
          <p:nvSpPr>
            <p:cNvPr id="20" name="Line 6"/>
            <p:cNvSpPr>
              <a:spLocks noChangeShapeType="1"/>
            </p:cNvSpPr>
            <p:nvPr/>
          </p:nvSpPr>
          <p:spPr bwMode="auto">
            <a:xfrm>
              <a:off x="3657600" y="3200401"/>
              <a:ext cx="15929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10"/>
            <p:cNvSpPr txBox="1">
              <a:spLocks noChangeArrowheads="1"/>
            </p:cNvSpPr>
            <p:nvPr/>
          </p:nvSpPr>
          <p:spPr bwMode="auto">
            <a:xfrm>
              <a:off x="4038600" y="2391035"/>
              <a:ext cx="1142999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dirty="0" smtClean="0">
                  <a:latin typeface="Times" pitchFamily="18" charset="0"/>
                </a:rPr>
                <a:t>p(T|~H)</a:t>
              </a:r>
              <a:endParaRPr lang="en-US" altLang="en-US" dirty="0">
                <a:latin typeface="Times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596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Did not lead to better prediction of student performance</a:t>
            </a:r>
          </a:p>
          <a:p>
            <a:endParaRPr lang="en-US" sz="3600" dirty="0"/>
          </a:p>
          <a:p>
            <a:r>
              <a:rPr lang="en-US" sz="3600" dirty="0" smtClean="0"/>
              <a:t>How might it still be useful?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696036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22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Advanced BKT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Moment by Moment Learning</a:t>
            </a:r>
          </a:p>
          <a:p>
            <a:pPr lvl="1"/>
            <a:r>
              <a:rPr lang="en-US" dirty="0"/>
              <a:t>Relaxes assumption of one P(T) in all </a:t>
            </a:r>
            <a:r>
              <a:rPr lang="en-US" dirty="0" smtClean="0"/>
              <a:t>contexts</a:t>
            </a:r>
          </a:p>
          <a:p>
            <a:pPr lvl="1"/>
            <a:r>
              <a:rPr lang="en-US" dirty="0" smtClean="0"/>
              <a:t>More general than Help model</a:t>
            </a:r>
          </a:p>
          <a:p>
            <a:pPr lvl="1"/>
            <a:r>
              <a:rPr lang="en-US" dirty="0" smtClean="0"/>
              <a:t>Can adjust P(T) in several ways</a:t>
            </a:r>
          </a:p>
          <a:p>
            <a:pPr lvl="1"/>
            <a:r>
              <a:rPr lang="en-US" dirty="0" smtClean="0"/>
              <a:t>Switches from P(T) to P(J)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93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Moment-By-Moment Learning Model</a:t>
            </a:r>
            <a:br>
              <a:rPr lang="en-US" dirty="0" smtClean="0"/>
            </a:br>
            <a:r>
              <a:rPr lang="en-US" dirty="0" smtClean="0"/>
              <a:t>(Baker, Goldstein, &amp; Heffernan, 2010)</a:t>
            </a:r>
            <a:endParaRPr lang="en-US" dirty="0"/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1828800" y="4604266"/>
            <a:ext cx="4495800" cy="0"/>
          </a:xfrm>
          <a:prstGeom prst="line">
            <a:avLst/>
          </a:prstGeom>
          <a:noFill/>
          <a:ln w="76200">
            <a:pattFill prst="shingle">
              <a:fgClr>
                <a:schemeClr val="tx1"/>
              </a:fgClr>
              <a:bgClr>
                <a:srgbClr val="FFFFFF"/>
              </a:bgClr>
            </a:patt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828800" y="3004066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676400" y="3232666"/>
            <a:ext cx="1676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Not learned</a:t>
            </a:r>
            <a:endParaRPr lang="en-US" altLang="en-US" sz="2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3200400" y="3689866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4495800" y="3004066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343400" y="3232666"/>
            <a:ext cx="1676400" cy="7318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Learned</a:t>
            </a:r>
          </a:p>
          <a:p>
            <a:pPr algn="ctr" eaLnBrk="0" hangingPunct="0"/>
            <a:endParaRPr lang="en-US" altLang="en-US" sz="2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581400" y="3156466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p(T)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981200" y="4832866"/>
            <a:ext cx="1143000" cy="381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133600" y="4832866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correct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648200" y="4832866"/>
            <a:ext cx="1143000" cy="381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800600" y="4832866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correct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2514600" y="4375666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2743200" y="4223266"/>
            <a:ext cx="685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p(G)</a:t>
            </a: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5181600" y="4375666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5486400" y="4223266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1-p(S)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4876800" y="3842266"/>
            <a:ext cx="914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p(L</a:t>
            </a:r>
            <a:r>
              <a:rPr lang="en-US" altLang="en-US" baseline="-25000">
                <a:latin typeface="Times" pitchFamily="18" charset="0"/>
              </a:rPr>
              <a:t>0</a:t>
            </a:r>
            <a:r>
              <a:rPr lang="en-US" altLang="en-US">
                <a:latin typeface="Times" pitchFamily="18" charset="0"/>
              </a:rPr>
              <a:t>)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3581400" y="282071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i="1" dirty="0" smtClean="0">
                <a:solidFill>
                  <a:srgbClr val="28F868"/>
                </a:solidFill>
                <a:latin typeface="Times" pitchFamily="18" charset="0"/>
              </a:rPr>
              <a:t>p(J)</a:t>
            </a:r>
            <a:endParaRPr lang="en-US" altLang="en-US" b="1" i="1" dirty="0">
              <a:solidFill>
                <a:srgbClr val="28F868"/>
              </a:solidFill>
              <a:latin typeface="Times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6700" y="2134910"/>
            <a:ext cx="4152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Probability you </a:t>
            </a:r>
            <a:r>
              <a:rPr lang="en-US" sz="2400" b="1" i="1" dirty="0" smtClean="0">
                <a:solidFill>
                  <a:srgbClr val="28F868"/>
                </a:solidFill>
              </a:rPr>
              <a:t>J</a:t>
            </a:r>
            <a:r>
              <a:rPr lang="en-US" sz="2400" dirty="0" smtClean="0"/>
              <a:t>ust Learned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4076700" y="2504242"/>
            <a:ext cx="571500" cy="3926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434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P(J)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P(T</a:t>
            </a:r>
            <a:r>
              <a:rPr lang="en-US" sz="2800" dirty="0"/>
              <a:t>) = chance you will learn if you didn’t know </a:t>
            </a:r>
            <a:r>
              <a:rPr lang="en-US" sz="2800" dirty="0" smtClean="0"/>
              <a:t>it</a:t>
            </a:r>
          </a:p>
          <a:p>
            <a:pPr lvl="1"/>
            <a:r>
              <a:rPr lang="en-US" sz="2400" dirty="0" smtClean="0"/>
              <a:t>P(T) = P(L</a:t>
            </a:r>
            <a:r>
              <a:rPr lang="en-US" sz="2400" baseline="-25000" dirty="0" smtClean="0"/>
              <a:t>n+1</a:t>
            </a:r>
            <a:r>
              <a:rPr lang="en-US" sz="2400" dirty="0" smtClean="0"/>
              <a:t> | </a:t>
            </a:r>
            <a:r>
              <a:rPr lang="en-US" sz="2400" dirty="0"/>
              <a:t>~</a:t>
            </a:r>
            <a:r>
              <a:rPr lang="en-US" sz="2400" dirty="0" smtClean="0"/>
              <a:t>L</a:t>
            </a:r>
            <a:r>
              <a:rPr lang="en-US" sz="2400" baseline="-25000" dirty="0" smtClean="0"/>
              <a:t>n</a:t>
            </a:r>
            <a:r>
              <a:rPr lang="en-US" sz="2400" dirty="0"/>
              <a:t> )</a:t>
            </a:r>
            <a:r>
              <a:rPr lang="en-US" sz="2400" dirty="0" smtClean="0"/>
              <a:t> </a:t>
            </a:r>
          </a:p>
          <a:p>
            <a:endParaRPr lang="en-US" sz="2800" dirty="0"/>
          </a:p>
          <a:p>
            <a:r>
              <a:rPr lang="en-US" sz="2800" dirty="0"/>
              <a:t>P(</a:t>
            </a:r>
            <a:r>
              <a:rPr lang="en-US" sz="2800" dirty="0">
                <a:solidFill>
                  <a:srgbClr val="00B0F0"/>
                </a:solidFill>
              </a:rPr>
              <a:t>J</a:t>
            </a:r>
            <a:r>
              <a:rPr lang="en-US" sz="2800" dirty="0"/>
              <a:t>) = probability you </a:t>
            </a:r>
            <a:r>
              <a:rPr lang="en-US" sz="2800" dirty="0" err="1">
                <a:solidFill>
                  <a:srgbClr val="00B0F0"/>
                </a:solidFill>
              </a:rPr>
              <a:t>J</a:t>
            </a:r>
            <a:r>
              <a:rPr lang="en-US" sz="2800" dirty="0" err="1"/>
              <a:t>ustLearned</a:t>
            </a:r>
            <a:endParaRPr lang="en-US" sz="2800" dirty="0"/>
          </a:p>
          <a:p>
            <a:pPr lvl="1"/>
            <a:r>
              <a:rPr lang="en-US" sz="2400" dirty="0"/>
              <a:t>P(</a:t>
            </a:r>
            <a:r>
              <a:rPr lang="en-US" sz="2400" dirty="0">
                <a:solidFill>
                  <a:srgbClr val="00B0F0"/>
                </a:solidFill>
              </a:rPr>
              <a:t>J</a:t>
            </a:r>
            <a:r>
              <a:rPr lang="en-US" sz="2400" dirty="0"/>
              <a:t>) = P(~L</a:t>
            </a:r>
            <a:r>
              <a:rPr lang="en-US" sz="2400" baseline="-25000" dirty="0"/>
              <a:t>n</a:t>
            </a:r>
            <a:r>
              <a:rPr lang="en-US" sz="2400" dirty="0"/>
              <a:t> ^ T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/>
              <a:t>P(</a:t>
            </a:r>
            <a:r>
              <a:rPr lang="en-US" sz="2400" dirty="0">
                <a:solidFill>
                  <a:srgbClr val="00B0F0"/>
                </a:solidFill>
              </a:rPr>
              <a:t>J</a:t>
            </a:r>
            <a:r>
              <a:rPr lang="en-US" sz="2400" dirty="0"/>
              <a:t>) = P(~</a:t>
            </a:r>
            <a:r>
              <a:rPr lang="en-US" sz="2400" dirty="0" smtClean="0"/>
              <a:t>L</a:t>
            </a:r>
            <a:r>
              <a:rPr lang="en-US" sz="2400" baseline="-25000" dirty="0" smtClean="0"/>
              <a:t>n </a:t>
            </a:r>
            <a:r>
              <a:rPr lang="en-US" sz="2400" dirty="0" smtClean="0"/>
              <a:t>^ L</a:t>
            </a:r>
            <a:r>
              <a:rPr lang="en-US" sz="2400" baseline="-25000" dirty="0" smtClean="0"/>
              <a:t>n+1 </a:t>
            </a:r>
            <a:r>
              <a:rPr lang="en-US" sz="2400" dirty="0"/>
              <a:t>)</a:t>
            </a:r>
          </a:p>
          <a:p>
            <a:pPr lvl="1"/>
            <a:endParaRPr lang="en-US" sz="24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814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38322"/>
          </a:xfrm>
        </p:spPr>
        <p:txBody>
          <a:bodyPr/>
          <a:lstStyle/>
          <a:p>
            <a:r>
              <a:rPr lang="en-US" dirty="0" smtClean="0"/>
              <a:t>P(J) is distinct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from P(T)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799" cy="2743200"/>
          </a:xfrm>
        </p:spPr>
        <p:txBody>
          <a:bodyPr>
            <a:normAutofit/>
          </a:bodyPr>
          <a:lstStyle/>
          <a:p>
            <a:r>
              <a:rPr lang="en-US" dirty="0" smtClean="0"/>
              <a:t>For example: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926345" y="2438400"/>
            <a:ext cx="1971748" cy="1689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dirty="0" err="1" smtClean="0">
                <a:latin typeface="+mn-lt"/>
                <a:ea typeface="ＭＳ Ｐゴシック" pitchFamily="-111" charset="-128"/>
              </a:rPr>
              <a:t>P(L</a:t>
            </a:r>
            <a:r>
              <a:rPr lang="en-US" sz="2800" baseline="-25000" dirty="0" err="1" smtClean="0">
                <a:latin typeface="+mn-lt"/>
                <a:ea typeface="ＭＳ Ｐゴシック" pitchFamily="-111" charset="-128"/>
              </a:rPr>
              <a:t>n</a:t>
            </a:r>
            <a:r>
              <a:rPr lang="en-US" sz="2800" dirty="0" smtClean="0">
                <a:latin typeface="+mn-lt"/>
                <a:ea typeface="ＭＳ Ｐゴシック" pitchFamily="-111" charset="-128"/>
              </a:rPr>
              <a:t>) = 0.1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+mn-lt"/>
                <a:ea typeface="ＭＳ Ｐゴシック" pitchFamily="-111" charset="-128"/>
              </a:rPr>
              <a:t>P(T) = 0.6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11" charset="-128"/>
                <a:cs typeface="+mn-cs"/>
              </a:rPr>
              <a:t>P(J)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11" charset="-128"/>
                <a:cs typeface="+mn-cs"/>
              </a:rPr>
              <a:t> = 0.54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ＭＳ Ｐゴシック" pitchFamily="-111" charset="-128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173494" y="2438400"/>
            <a:ext cx="2661325" cy="1689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dirty="0" err="1" smtClean="0">
                <a:latin typeface="+mn-lt"/>
                <a:ea typeface="ＭＳ Ｐゴシック" pitchFamily="-111" charset="-128"/>
              </a:rPr>
              <a:t>P(L</a:t>
            </a:r>
            <a:r>
              <a:rPr lang="en-US" sz="2800" baseline="-25000" dirty="0" err="1" smtClean="0">
                <a:latin typeface="+mn-lt"/>
                <a:ea typeface="ＭＳ Ｐゴシック" pitchFamily="-111" charset="-128"/>
              </a:rPr>
              <a:t>n</a:t>
            </a:r>
            <a:r>
              <a:rPr lang="en-US" sz="2800" dirty="0" smtClean="0">
                <a:latin typeface="+mn-lt"/>
                <a:ea typeface="ＭＳ Ｐゴシック" pitchFamily="-111" charset="-128"/>
              </a:rPr>
              <a:t>) = 0.96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+mn-lt"/>
                <a:ea typeface="ＭＳ Ｐゴシック" pitchFamily="-111" charset="-128"/>
              </a:rPr>
              <a:t>P(T) = 0.6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11" charset="-128"/>
                <a:cs typeface="+mn-cs"/>
              </a:rPr>
              <a:t>P(J)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11" charset="-128"/>
                <a:cs typeface="+mn-cs"/>
              </a:rPr>
              <a:t> = 0.02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ＭＳ Ｐゴシック" pitchFamily="-111" charset="-128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977064" y="4127470"/>
            <a:ext cx="2525199" cy="62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rgbClr val="5DE53B"/>
                </a:solidFill>
                <a:latin typeface="+mn-lt"/>
                <a:ea typeface="ＭＳ Ｐゴシック" pitchFamily="-111" charset="-128"/>
              </a:rPr>
              <a:t>Learning!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5DE53B"/>
              </a:solidFill>
              <a:effectLst/>
              <a:uLnTx/>
              <a:uFillTx/>
              <a:latin typeface="+mn-lt"/>
              <a:ea typeface="ＭＳ Ｐゴシック" pitchFamily="-111" charset="-128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173494" y="4127470"/>
            <a:ext cx="2179084" cy="62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Little Learning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9083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people want to go through the calculation process?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 to you…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830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9528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4" y="228600"/>
            <a:ext cx="9136505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Alternative way of computing P(J)</a:t>
            </a:r>
            <a:br>
              <a:rPr lang="en-US" dirty="0" smtClean="0"/>
            </a:br>
            <a:r>
              <a:rPr lang="en-US" sz="4000" dirty="0" smtClean="0"/>
              <a:t>(van de Sande, 2013; </a:t>
            </a:r>
            <a:r>
              <a:rPr lang="en-US" sz="4000" dirty="0" err="1" smtClean="0"/>
              <a:t>Pardos</a:t>
            </a:r>
            <a:r>
              <a:rPr lang="en-US" sz="4000" dirty="0" smtClean="0"/>
              <a:t> &amp; </a:t>
            </a:r>
            <a:r>
              <a:rPr lang="en-US" sz="4000" dirty="0" err="1" smtClean="0"/>
              <a:t>Yudelson</a:t>
            </a:r>
            <a:r>
              <a:rPr lang="en-US" sz="4000" dirty="0" smtClean="0"/>
              <a:t>, 2013)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Assume learning occurs exactly once in sequence (at most)</a:t>
            </a:r>
          </a:p>
          <a:p>
            <a:endParaRPr lang="en-US" dirty="0"/>
          </a:p>
          <a:p>
            <a:r>
              <a:rPr lang="en-US" dirty="0" smtClean="0"/>
              <a:t>Compute probability for each of the possible points, in the light of the entire sequence</a:t>
            </a:r>
          </a:p>
          <a:p>
            <a:endParaRPr lang="en-US" dirty="0"/>
          </a:p>
          <a:p>
            <a:r>
              <a:rPr lang="en-US" dirty="0" smtClean="0"/>
              <a:t>May be more precise</a:t>
            </a:r>
          </a:p>
          <a:p>
            <a:endParaRPr lang="en-US" dirty="0"/>
          </a:p>
          <a:p>
            <a:r>
              <a:rPr lang="en-US" dirty="0" smtClean="0"/>
              <a:t>Needs all the data to compute</a:t>
            </a:r>
          </a:p>
          <a:p>
            <a:endParaRPr lang="en-US" dirty="0"/>
          </a:p>
          <a:p>
            <a:r>
              <a:rPr lang="en-US" dirty="0" smtClean="0"/>
              <a:t>Can’t account for cases where there is improvement twice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0697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P(J)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dirty="0"/>
              <a:t>Model can be used to create</a:t>
            </a:r>
            <a:br>
              <a:rPr lang="en-US" dirty="0"/>
            </a:br>
            <a:r>
              <a:rPr lang="en-US" dirty="0"/>
              <a:t>Moment-by-Moment Learning Graphs</a:t>
            </a:r>
            <a:br>
              <a:rPr lang="en-US" dirty="0"/>
            </a:br>
            <a:r>
              <a:rPr lang="en-US" dirty="0"/>
              <a:t>(Baker et al., 2013)</a:t>
            </a:r>
          </a:p>
        </p:txBody>
      </p:sp>
    </p:spTree>
    <p:extLst>
      <p:ext uri="{BB962C8B-B14F-4D97-AF65-F5344CB8AC3E}">
        <p14:creationId xmlns:p14="http://schemas.microsoft.com/office/powerpoint/2010/main" val="42780820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8392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802515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31172"/>
            <a:ext cx="8839200" cy="6498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333885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Can predict Preparation for Future Learning</a:t>
            </a:r>
            <a:br>
              <a:rPr lang="en-US" dirty="0" smtClean="0"/>
            </a:br>
            <a:r>
              <a:rPr lang="en-US" dirty="0" smtClean="0"/>
              <a:t>(Baker et al., 2013)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Patterns correlate to PFL!</a:t>
            </a:r>
            <a:endParaRPr lang="en-US" dirty="0"/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84631"/>
            <a:ext cx="3600055" cy="4697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58322" y="2858869"/>
            <a:ext cx="33284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r = -0.27, q&lt;0.05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5428855" y="5221069"/>
            <a:ext cx="31117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r = 0.29, q&lt;0.05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586876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Data-Mined Combination of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predict student PFL very effectively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Hershkovitz</a:t>
            </a:r>
            <a:r>
              <a:rPr lang="en-US" dirty="0" smtClean="0"/>
              <a:t> et al., 2013)</a:t>
            </a:r>
          </a:p>
          <a:p>
            <a:endParaRPr lang="en-US" dirty="0"/>
          </a:p>
          <a:p>
            <a:r>
              <a:rPr lang="en-US" dirty="0" smtClean="0"/>
              <a:t>Better than BKT or metacognitive features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6038" y="5465252"/>
            <a:ext cx="1017962" cy="1403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46574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to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student behavior precedes eureka moments</a:t>
            </a:r>
          </a:p>
          <a:p>
            <a:pPr lvl="1"/>
            <a:r>
              <a:rPr lang="en-US" dirty="0" smtClean="0"/>
              <a:t>Moments with top 1% of P(J)</a:t>
            </a:r>
          </a:p>
          <a:p>
            <a:pPr lvl="1"/>
            <a:endParaRPr lang="en-US" dirty="0"/>
          </a:p>
          <a:p>
            <a:r>
              <a:rPr lang="en-US" dirty="0" smtClean="0"/>
              <a:t>Moore et al. </a:t>
            </a:r>
            <a:r>
              <a:rPr lang="en-US" dirty="0" smtClean="0"/>
              <a:t>(</a:t>
            </a:r>
            <a:r>
              <a:rPr lang="en-US" dirty="0" smtClean="0"/>
              <a:t>2015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2" descr="https://lh6.googleusercontent.com/-EJT8JuS_4vg/AAAAAAAAAAI/AAAAAAAAAK0/QA1W68bLQLE/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876" y="5867400"/>
            <a:ext cx="1004124" cy="100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05487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Predicting Eureka Moments: Top 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Number of attempts during problem step</a:t>
            </a:r>
          </a:p>
          <a:p>
            <a:pPr lvl="1"/>
            <a:r>
              <a:rPr lang="en-US" b="1" dirty="0" smtClean="0"/>
              <a:t>A’ = 0.735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1% Mean = 3.7 (SD = 4.6)</a:t>
            </a:r>
            <a:endParaRPr lang="en-US" b="1" dirty="0"/>
          </a:p>
          <a:p>
            <a:pPr lvl="1"/>
            <a:r>
              <a:rPr lang="en-US" b="1" dirty="0" smtClean="0"/>
              <a:t>99% Mean = 1.9 (SD = 2.6)</a:t>
            </a:r>
          </a:p>
        </p:txBody>
      </p:sp>
    </p:spTree>
    <p:extLst>
      <p:ext uri="{BB962C8B-B14F-4D97-AF65-F5344CB8AC3E}">
        <p14:creationId xmlns:p14="http://schemas.microsoft.com/office/powerpoint/2010/main" val="18175868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Predicting Eureka Moments: </a:t>
            </a:r>
            <a:r>
              <a:rPr lang="en-US" dirty="0" smtClean="0"/>
              <a:t>#2 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Asking for help (regardless of what you do afterwards)</a:t>
            </a:r>
          </a:p>
          <a:p>
            <a:pPr lvl="1"/>
            <a:r>
              <a:rPr lang="en-US" b="1" dirty="0" smtClean="0"/>
              <a:t>A’ = 0.677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1% Mean = 0.38 (SD = 0.33)</a:t>
            </a:r>
            <a:endParaRPr lang="en-US" b="1" dirty="0"/>
          </a:p>
          <a:p>
            <a:pPr lvl="1"/>
            <a:r>
              <a:rPr lang="en-US" b="1" dirty="0" smtClean="0"/>
              <a:t>99% Mean = 0.16 (SD = 0.29)</a:t>
            </a:r>
          </a:p>
        </p:txBody>
      </p:sp>
    </p:spTree>
    <p:extLst>
      <p:ext uri="{BB962C8B-B14F-4D97-AF65-F5344CB8AC3E}">
        <p14:creationId xmlns:p14="http://schemas.microsoft.com/office/powerpoint/2010/main" val="42564647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Predicting Eureka Moments: </a:t>
            </a:r>
            <a:r>
              <a:rPr lang="en-US" dirty="0" smtClean="0"/>
              <a:t>#3 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Time &gt; 10 Seconds and Previous Action Help or Bug </a:t>
            </a:r>
            <a:endParaRPr lang="en-US" b="1" dirty="0" smtClean="0"/>
          </a:p>
          <a:p>
            <a:pPr lvl="1"/>
            <a:r>
              <a:rPr lang="en-US" b="1" dirty="0"/>
              <a:t>A’ = </a:t>
            </a:r>
            <a:r>
              <a:rPr lang="en-US" b="1" dirty="0" smtClean="0"/>
              <a:t>0.635</a:t>
            </a:r>
            <a:endParaRPr lang="en-US" b="1" dirty="0"/>
          </a:p>
          <a:p>
            <a:pPr lvl="1"/>
            <a:endParaRPr lang="en-US" b="1" dirty="0"/>
          </a:p>
          <a:p>
            <a:pPr lvl="1"/>
            <a:r>
              <a:rPr lang="en-US" b="1" dirty="0"/>
              <a:t>1% Mean = </a:t>
            </a:r>
            <a:r>
              <a:rPr lang="en-US" b="1" dirty="0" smtClean="0"/>
              <a:t>0.23 </a:t>
            </a:r>
            <a:r>
              <a:rPr lang="en-US" b="1" dirty="0"/>
              <a:t>(SD = </a:t>
            </a:r>
            <a:r>
              <a:rPr lang="en-US" b="1" dirty="0" smtClean="0"/>
              <a:t>0.30)</a:t>
            </a:r>
            <a:endParaRPr lang="en-US" b="1" dirty="0"/>
          </a:p>
          <a:p>
            <a:pPr lvl="1"/>
            <a:r>
              <a:rPr lang="en-US" b="1" dirty="0"/>
              <a:t>99% Mean = </a:t>
            </a:r>
            <a:r>
              <a:rPr lang="en-US" b="1" dirty="0" smtClean="0"/>
              <a:t>0.10 </a:t>
            </a:r>
            <a:r>
              <a:rPr lang="en-US" b="1" dirty="0"/>
              <a:t>(SD = </a:t>
            </a:r>
            <a:r>
              <a:rPr lang="en-US" b="1" dirty="0" smtClean="0"/>
              <a:t>0.25)</a:t>
            </a:r>
            <a:endParaRPr lang="en-US" b="1" dirty="0"/>
          </a:p>
          <a:p>
            <a:pPr lvl="1"/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373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PFA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4101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so predictive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Receiving a Bug Message</a:t>
            </a:r>
          </a:p>
          <a:p>
            <a:pPr lvl="1"/>
            <a:r>
              <a:rPr lang="en-US" b="1" dirty="0"/>
              <a:t>A’ = </a:t>
            </a:r>
            <a:r>
              <a:rPr lang="en-US" b="1" dirty="0" smtClean="0"/>
              <a:t>0.584</a:t>
            </a:r>
            <a:endParaRPr lang="en-US" b="1" dirty="0"/>
          </a:p>
          <a:p>
            <a:pPr lvl="1"/>
            <a:endParaRPr lang="en-US" b="1" dirty="0"/>
          </a:p>
          <a:p>
            <a:r>
              <a:rPr lang="en-US" b="1" dirty="0" smtClean="0"/>
              <a:t>Help Avoidance</a:t>
            </a:r>
            <a:endParaRPr lang="en-US" b="1" dirty="0"/>
          </a:p>
          <a:p>
            <a:pPr lvl="1"/>
            <a:r>
              <a:rPr lang="en-US" b="1" dirty="0"/>
              <a:t>A’ = </a:t>
            </a:r>
            <a:r>
              <a:rPr lang="en-US" b="1" dirty="0" smtClean="0"/>
              <a:t>0.570</a:t>
            </a:r>
            <a:endParaRPr lang="en-US" b="1" dirty="0"/>
          </a:p>
          <a:p>
            <a:endParaRPr lang="en-US" b="1" dirty="0" smtClean="0"/>
          </a:p>
          <a:p>
            <a:r>
              <a:rPr lang="en-US" b="1" dirty="0"/>
              <a:t>Number of Prob. Steps Completed So Far on Current Skill </a:t>
            </a:r>
            <a:endParaRPr lang="en-US" b="1" dirty="0" smtClean="0"/>
          </a:p>
          <a:p>
            <a:pPr lvl="1"/>
            <a:r>
              <a:rPr lang="en-US" b="1" dirty="0" smtClean="0"/>
              <a:t>A’ = 0.502</a:t>
            </a:r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0671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484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Advanced BKT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Individualization of L</a:t>
            </a:r>
            <a:r>
              <a:rPr lang="en-US" baseline="-25000" dirty="0" smtClean="0"/>
              <a:t>o</a:t>
            </a:r>
            <a:endParaRPr lang="en-US" dirty="0"/>
          </a:p>
          <a:p>
            <a:pPr lvl="1"/>
            <a:r>
              <a:rPr lang="en-US" dirty="0"/>
              <a:t>Relaxes assumption of one </a:t>
            </a:r>
            <a:r>
              <a:rPr lang="en-US" dirty="0" smtClean="0"/>
              <a:t>P(L</a:t>
            </a:r>
            <a:r>
              <a:rPr lang="en-US" baseline="-25000" dirty="0" smtClean="0"/>
              <a:t>o</a:t>
            </a:r>
            <a:r>
              <a:rPr lang="en-US" dirty="0" smtClean="0"/>
              <a:t>) for all students</a:t>
            </a:r>
            <a:endParaRPr lang="en-US" baseline="-25000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93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BKT-Prior Per Student</a:t>
            </a:r>
            <a:endParaRPr lang="en-US" dirty="0"/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2039471" y="4602162"/>
            <a:ext cx="4495800" cy="0"/>
          </a:xfrm>
          <a:prstGeom prst="line">
            <a:avLst/>
          </a:prstGeom>
          <a:noFill/>
          <a:ln w="76200">
            <a:pattFill prst="shingle">
              <a:fgClr>
                <a:schemeClr val="tx1"/>
              </a:fgClr>
              <a:bgClr>
                <a:srgbClr val="FFFFFF"/>
              </a:bgClr>
            </a:patt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039471" y="3001962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887071" y="3230562"/>
            <a:ext cx="1676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Not learned</a:t>
            </a:r>
            <a:endParaRPr lang="en-US" altLang="en-US" sz="2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3411071" y="3687762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4706471" y="3001962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554071" y="3230562"/>
            <a:ext cx="1676400" cy="7318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Learned</a:t>
            </a:r>
          </a:p>
          <a:p>
            <a:pPr algn="ctr" eaLnBrk="0" hangingPunct="0"/>
            <a:endParaRPr lang="en-US" altLang="en-US" sz="2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792071" y="3154362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p(T)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191871" y="4830762"/>
            <a:ext cx="1143000" cy="381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344271" y="4830762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correct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858871" y="4830762"/>
            <a:ext cx="1143000" cy="381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5011271" y="4830762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correct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2725271" y="4373562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2953871" y="4221162"/>
            <a:ext cx="685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p(G)</a:t>
            </a: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5392271" y="4373562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5697071" y="4221162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1-p(S)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946451" y="1988327"/>
            <a:ext cx="3969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 smtClean="0">
                <a:latin typeface="Times" pitchFamily="18" charset="0"/>
              </a:rPr>
              <a:t>p(L</a:t>
            </a:r>
            <a:r>
              <a:rPr lang="en-US" altLang="en-US" baseline="-25000" dirty="0" smtClean="0">
                <a:latin typeface="Times" pitchFamily="18" charset="0"/>
              </a:rPr>
              <a:t>0</a:t>
            </a:r>
            <a:r>
              <a:rPr lang="en-US" altLang="en-US" dirty="0" smtClean="0">
                <a:latin typeface="Times" pitchFamily="18" charset="0"/>
              </a:rPr>
              <a:t>) = </a:t>
            </a:r>
            <a:r>
              <a:rPr lang="en-US" dirty="0" smtClean="0"/>
              <a:t>Student’s average correctness on all prior problem sets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519981" y="2634658"/>
            <a:ext cx="491290" cy="5197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720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BKT-Prior Per Student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Much better on </a:t>
            </a:r>
          </a:p>
          <a:p>
            <a:pPr lvl="1"/>
            <a:r>
              <a:rPr lang="en-US" dirty="0" err="1" smtClean="0"/>
              <a:t>ASSISTments</a:t>
            </a:r>
            <a:r>
              <a:rPr lang="en-US" dirty="0" smtClean="0"/>
              <a:t> (</a:t>
            </a:r>
            <a:r>
              <a:rPr lang="en-US" dirty="0" err="1" smtClean="0"/>
              <a:t>Pardos</a:t>
            </a:r>
            <a:r>
              <a:rPr lang="en-US" dirty="0" smtClean="0"/>
              <a:t> &amp; Heffernan, 2010)</a:t>
            </a:r>
          </a:p>
          <a:p>
            <a:pPr lvl="1"/>
            <a:r>
              <a:rPr lang="en-US" dirty="0" smtClean="0"/>
              <a:t>Cognitive Tutor for genetics (Baker et al., 2011)</a:t>
            </a:r>
          </a:p>
          <a:p>
            <a:endParaRPr lang="en-US" dirty="0"/>
          </a:p>
          <a:p>
            <a:r>
              <a:rPr lang="en-US" dirty="0" smtClean="0"/>
              <a:t>Much worse on </a:t>
            </a:r>
          </a:p>
          <a:p>
            <a:pPr lvl="1"/>
            <a:r>
              <a:rPr lang="en-US" dirty="0" err="1" smtClean="0"/>
              <a:t>ASSISTments</a:t>
            </a:r>
            <a:r>
              <a:rPr lang="en-US" dirty="0" smtClean="0"/>
              <a:t> (</a:t>
            </a:r>
            <a:r>
              <a:rPr lang="en-US" dirty="0" err="1" smtClean="0"/>
              <a:t>Pardos</a:t>
            </a:r>
            <a:r>
              <a:rPr lang="en-US" dirty="0" smtClean="0"/>
              <a:t> et al., 2011)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983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Advanced BKT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Contextual </a:t>
            </a:r>
            <a:r>
              <a:rPr lang="en-US" dirty="0"/>
              <a:t>Guess and </a:t>
            </a:r>
            <a:r>
              <a:rPr lang="en-US" dirty="0" smtClean="0"/>
              <a:t>Slip</a:t>
            </a:r>
          </a:p>
          <a:p>
            <a:pPr lvl="1"/>
            <a:r>
              <a:rPr lang="en-US" dirty="0"/>
              <a:t>Relaxes assumption of one </a:t>
            </a:r>
            <a:r>
              <a:rPr lang="en-US" dirty="0" smtClean="0"/>
              <a:t>P(G), P(S) </a:t>
            </a:r>
            <a:r>
              <a:rPr lang="en-US" dirty="0"/>
              <a:t>in all </a:t>
            </a:r>
            <a:r>
              <a:rPr lang="en-US" dirty="0" smtClean="0"/>
              <a:t>contexts</a:t>
            </a: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93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Contextual Guess and Slip model</a:t>
            </a:r>
            <a:endParaRPr lang="en-US" dirty="0"/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2438400" y="3764756"/>
            <a:ext cx="4495800" cy="0"/>
          </a:xfrm>
          <a:prstGeom prst="line">
            <a:avLst/>
          </a:prstGeom>
          <a:noFill/>
          <a:ln w="76200">
            <a:pattFill prst="shingle">
              <a:fgClr>
                <a:schemeClr val="tx1"/>
              </a:fgClr>
              <a:bgClr>
                <a:srgbClr val="FFFFFF"/>
              </a:bgClr>
            </a:patt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438400" y="2164556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286000" y="2393156"/>
            <a:ext cx="1676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Not learned</a:t>
            </a:r>
            <a:endParaRPr lang="en-US" altLang="en-US" sz="2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3810000" y="2850356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5105400" y="2164556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953000" y="2393156"/>
            <a:ext cx="1676400" cy="7318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Learned</a:t>
            </a:r>
          </a:p>
          <a:p>
            <a:pPr algn="ctr" eaLnBrk="0" hangingPunct="0"/>
            <a:endParaRPr lang="en-US" altLang="en-US" sz="2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191000" y="2316956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p(T)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590800" y="3993356"/>
            <a:ext cx="1143000" cy="381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743200" y="3993356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correct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5257800" y="3993356"/>
            <a:ext cx="1143000" cy="381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5410200" y="3993356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correct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3124200" y="3536156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3352800" y="3383756"/>
            <a:ext cx="685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i="1" dirty="0">
                <a:solidFill>
                  <a:srgbClr val="28F868"/>
                </a:solidFill>
                <a:latin typeface="Times" pitchFamily="18" charset="0"/>
              </a:rPr>
              <a:t>p(G)</a:t>
            </a: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5791200" y="3536156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6096000" y="3383756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1-</a:t>
            </a:r>
            <a:r>
              <a:rPr lang="en-US" altLang="en-US" b="1" i="1" dirty="0">
                <a:solidFill>
                  <a:srgbClr val="28F868"/>
                </a:solidFill>
                <a:latin typeface="Times" pitchFamily="18" charset="0"/>
              </a:rPr>
              <a:t>p(S)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5486400" y="3002756"/>
            <a:ext cx="914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p(L</a:t>
            </a:r>
            <a:r>
              <a:rPr lang="en-US" altLang="en-US" baseline="-25000">
                <a:latin typeface="Times" pitchFamily="18" charset="0"/>
              </a:rPr>
              <a:t>0</a:t>
            </a:r>
            <a:r>
              <a:rPr lang="en-US" altLang="en-US">
                <a:latin typeface="Times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52881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people want to go through the calculation process?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 to you…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8957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Contextual </a:t>
            </a:r>
            <a:r>
              <a:rPr lang="en-US" dirty="0"/>
              <a:t>Guess and Slip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Effect on future prediction: </a:t>
            </a:r>
            <a:r>
              <a:rPr lang="en-US" dirty="0" smtClean="0"/>
              <a:t>very inconsistent</a:t>
            </a:r>
          </a:p>
          <a:p>
            <a:endParaRPr lang="en-US" dirty="0"/>
          </a:p>
          <a:p>
            <a:r>
              <a:rPr lang="en-US" dirty="0" smtClean="0"/>
              <a:t>Much better on Cognitive Tutors for middle school, algebra, geometry (Baker, Corbett, &amp; </a:t>
            </a:r>
            <a:r>
              <a:rPr lang="en-US" dirty="0" err="1" smtClean="0"/>
              <a:t>Aleven</a:t>
            </a:r>
            <a:r>
              <a:rPr lang="en-US" dirty="0" smtClean="0"/>
              <a:t>, 2008a, 2008b)</a:t>
            </a:r>
          </a:p>
          <a:p>
            <a:r>
              <a:rPr lang="en-US" dirty="0" smtClean="0"/>
              <a:t>Much worse on Cognitive Tutor for genetics (Baker et al., 2010, 2011) and ASSISTments (Gowda et al., 2011)</a:t>
            </a:r>
          </a:p>
        </p:txBody>
      </p:sp>
    </p:spTree>
    <p:extLst>
      <p:ext uri="{BB962C8B-B14F-4D97-AF65-F5344CB8AC3E}">
        <p14:creationId xmlns:p14="http://schemas.microsoft.com/office/powerpoint/2010/main" val="1015857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But predictive of longer-term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Average contextual P(S) predicts post-test (Baker et al., 2010)</a:t>
            </a:r>
          </a:p>
          <a:p>
            <a:r>
              <a:rPr lang="en-US" dirty="0" smtClean="0"/>
              <a:t>Average </a:t>
            </a:r>
            <a:r>
              <a:rPr lang="en-US" dirty="0"/>
              <a:t>contextual P(S</a:t>
            </a:r>
            <a:r>
              <a:rPr lang="en-US" dirty="0" smtClean="0"/>
              <a:t>) predicts shallow learners (Baker, Gowda, Corbett, &amp; </a:t>
            </a:r>
            <a:r>
              <a:rPr lang="en-US" dirty="0" err="1" smtClean="0"/>
              <a:t>Ocumpaugh</a:t>
            </a:r>
            <a:r>
              <a:rPr lang="en-US" dirty="0" smtClean="0"/>
              <a:t>, 2012)</a:t>
            </a:r>
          </a:p>
          <a:p>
            <a:r>
              <a:rPr lang="en-US" dirty="0" smtClean="0"/>
              <a:t>Average contextual P(S) predicts college attendance, selective college attendance, college major (San Pedro et al., 2013, 2014, in preparation)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10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PFA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SSR?</a:t>
            </a:r>
          </a:p>
          <a:p>
            <a:r>
              <a:rPr lang="en-US" dirty="0" smtClean="0"/>
              <a:t>Do you want a higher or lower SSR?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7764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Advanced BKT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793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Advanced BKT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Relaxing assumption of binary performance</a:t>
            </a:r>
          </a:p>
          <a:p>
            <a:pPr lvl="1"/>
            <a:r>
              <a:rPr lang="en-US" dirty="0" smtClean="0"/>
              <a:t>Turns out to be trivial to accommodate in existing BKT paradigm</a:t>
            </a:r>
          </a:p>
          <a:p>
            <a:pPr lvl="1"/>
            <a:r>
              <a:rPr lang="en-US" dirty="0" smtClean="0"/>
              <a:t>(Sao Pedro et al., 2013)</a:t>
            </a: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16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Advanced BKT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Relaxing assumption of no forgetting</a:t>
            </a:r>
          </a:p>
          <a:p>
            <a:pPr lvl="1"/>
            <a:r>
              <a:rPr lang="en-US" dirty="0" smtClean="0"/>
              <a:t>There are variants of BKT that incorporate forgetting (e.g. Chang et al., 2008)</a:t>
            </a:r>
          </a:p>
          <a:p>
            <a:pPr lvl="2"/>
            <a:r>
              <a:rPr lang="en-US" dirty="0" smtClean="0"/>
              <a:t>General probability P(F) of going from learned to unlearned, in all situations</a:t>
            </a:r>
          </a:p>
          <a:p>
            <a:pPr lvl="1"/>
            <a:r>
              <a:rPr lang="en-US" dirty="0" smtClean="0"/>
              <a:t>But typically handled with memory decay models rather than BKT (e.g. </a:t>
            </a:r>
            <a:r>
              <a:rPr lang="en-US" dirty="0" err="1" smtClean="0"/>
              <a:t>Pavlik</a:t>
            </a:r>
            <a:r>
              <a:rPr lang="en-US" dirty="0" smtClean="0"/>
              <a:t> &amp; Anderson, 2008)</a:t>
            </a:r>
          </a:p>
          <a:p>
            <a:pPr lvl="2"/>
            <a:r>
              <a:rPr lang="en-US" dirty="0" smtClean="0"/>
              <a:t>No reason memory decay algorithms couldn’t be integrated into contextual P(F)</a:t>
            </a:r>
          </a:p>
          <a:p>
            <a:pPr lvl="2"/>
            <a:r>
              <a:rPr lang="en-US" dirty="0" smtClean="0"/>
              <a:t>But no one has done it yet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182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BKT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Relaxing </a:t>
            </a:r>
            <a:r>
              <a:rPr lang="en-US" dirty="0" smtClean="0"/>
              <a:t>assumption of one </a:t>
            </a:r>
            <a:r>
              <a:rPr lang="en-US" dirty="0"/>
              <a:t>skill per item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Compensatory Model (</a:t>
            </a:r>
            <a:r>
              <a:rPr lang="en-US" dirty="0" err="1" smtClean="0"/>
              <a:t>Pardos</a:t>
            </a:r>
            <a:r>
              <a:rPr lang="en-US" dirty="0" smtClean="0"/>
              <a:t> et al., 2008)</a:t>
            </a:r>
          </a:p>
          <a:p>
            <a:pPr lvl="1"/>
            <a:r>
              <a:rPr lang="en-US" dirty="0" smtClean="0"/>
              <a:t>Conjunctive Model </a:t>
            </a:r>
            <a:r>
              <a:rPr lang="en-US" dirty="0"/>
              <a:t>(</a:t>
            </a:r>
            <a:r>
              <a:rPr lang="en-US" dirty="0" err="1"/>
              <a:t>Pardos</a:t>
            </a:r>
            <a:r>
              <a:rPr lang="en-US" dirty="0"/>
              <a:t> et al., 2008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Like DINA model in Psychometrics!</a:t>
            </a:r>
            <a:endParaRPr lang="en-US" dirty="0" smtClean="0"/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PFA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2810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BKT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other assumptions could be relaxed?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77524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questions or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9332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80219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Tuesday</a:t>
            </a:r>
            <a:r>
              <a:rPr lang="en-US" smtClean="0"/>
              <a:t>, October 27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Assignment C3 due</a:t>
            </a:r>
          </a:p>
          <a:p>
            <a:endParaRPr lang="en-US" dirty="0"/>
          </a:p>
          <a:p>
            <a:r>
              <a:rPr lang="en-US" dirty="0"/>
              <a:t>Baker, R.S. (2014) Big Data and Education. Ch. 7, V6, V7.</a:t>
            </a:r>
          </a:p>
          <a:p>
            <a:r>
              <a:rPr lang="en-US" dirty="0" err="1"/>
              <a:t>Desmarais</a:t>
            </a:r>
            <a:r>
              <a:rPr lang="en-US" dirty="0"/>
              <a:t>, M.C., </a:t>
            </a:r>
            <a:r>
              <a:rPr lang="en-US" dirty="0" err="1"/>
              <a:t>Meshkinfam</a:t>
            </a:r>
            <a:r>
              <a:rPr lang="en-US" dirty="0"/>
              <a:t>, P., Gagnon, M. (2006) Learned Student Models with Item to Item Knowledge Structures. User Modeling and User-Adapted Interaction, 16, 5, 403-434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Barnes, T. (2005) The Q-matrix Method: Mining Student Response Data for Knowledge. Proceedings of the Workshop on Educational Data Mining at the Annual Meeting of the American Association for Artificial Intelligence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Cen, H., </a:t>
            </a:r>
            <a:r>
              <a:rPr lang="en-US" dirty="0" err="1"/>
              <a:t>Koedinger</a:t>
            </a:r>
            <a:r>
              <a:rPr lang="en-US" dirty="0"/>
              <a:t>, K., Junker, B. (2006) Learning Factors Analysis - A General Method for Cognitive Model Evaluation and Improvement. Proceedings of the International Conference on Intelligent Tutoring Systems, </a:t>
            </a:r>
            <a:r>
              <a:rPr lang="en-US" dirty="0" smtClean="0"/>
              <a:t>164-175.</a:t>
            </a:r>
          </a:p>
          <a:p>
            <a:r>
              <a:rPr lang="en-US" dirty="0" err="1" smtClean="0"/>
              <a:t>Koedinger</a:t>
            </a:r>
            <a:r>
              <a:rPr lang="en-US" dirty="0"/>
              <a:t>, K.R., McLaughlin, E.A., Stamper, J.C. (2012) Automated Student Modeling Improvement. Proceedings of the 5th International Conference on Educational Data Mining, 17-24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PFA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Were you able to get the Excel Equation Solver to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227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PFA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PFA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036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BKT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first…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650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Any questions </a:t>
            </a:r>
            <a:r>
              <a:rPr lang="en-US" dirty="0" smtClean="0"/>
              <a:t>about Classical BKT?</a:t>
            </a:r>
            <a:br>
              <a:rPr lang="en-US" dirty="0" smtClean="0"/>
            </a:br>
            <a:r>
              <a:rPr lang="en-US" dirty="0" smtClean="0"/>
              <a:t>(Corbett &amp; Anderson, 1995)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579483" y="2715450"/>
            <a:ext cx="1671675" cy="1192132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Unknown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hape 5"/>
          <p:cNvCxnSpPr>
            <a:stCxn id="5" idx="2"/>
            <a:endCxn id="5" idx="0"/>
          </p:cNvCxnSpPr>
          <p:nvPr/>
        </p:nvCxnSpPr>
        <p:spPr>
          <a:xfrm rot="10800000" flipH="1">
            <a:off x="2579483" y="2715450"/>
            <a:ext cx="835838" cy="596066"/>
          </a:xfrm>
          <a:prstGeom prst="curvedConnector4">
            <a:avLst>
              <a:gd name="adj1" fmla="val -36652"/>
              <a:gd name="adj2" fmla="val 266612"/>
            </a:avLst>
          </a:prstGeom>
          <a:ln w="508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5" idx="6"/>
          </p:cNvCxnSpPr>
          <p:nvPr/>
        </p:nvCxnSpPr>
        <p:spPr>
          <a:xfrm>
            <a:off x="4251158" y="3311516"/>
            <a:ext cx="920070" cy="1"/>
          </a:xfrm>
          <a:prstGeom prst="straightConnector1">
            <a:avLst/>
          </a:prstGeom>
          <a:ln w="508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" name="Shape 7"/>
          <p:cNvCxnSpPr/>
          <p:nvPr/>
        </p:nvCxnSpPr>
        <p:spPr>
          <a:xfrm flipH="1" flipV="1">
            <a:off x="5799726" y="2793199"/>
            <a:ext cx="628498" cy="518318"/>
          </a:xfrm>
          <a:prstGeom prst="curvedConnector4">
            <a:avLst>
              <a:gd name="adj1" fmla="val -87918"/>
              <a:gd name="adj2" fmla="val 311604"/>
            </a:avLst>
          </a:prstGeom>
          <a:ln w="508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15321" y="1665854"/>
            <a:ext cx="835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P(G)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171227" y="1665854"/>
            <a:ext cx="835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P(S)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335390" y="2715450"/>
            <a:ext cx="835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P(T)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533066" y="3907581"/>
            <a:ext cx="1046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P(~L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428224" y="3907582"/>
            <a:ext cx="1046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P(L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6" name="Oval 15"/>
          <p:cNvSpPr/>
          <p:nvPr/>
        </p:nvSpPr>
        <p:spPr>
          <a:xfrm>
            <a:off x="5171227" y="2793198"/>
            <a:ext cx="1256996" cy="1036636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Known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63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the video lecture, </a:t>
            </a:r>
            <a:br>
              <a:rPr lang="en-US" dirty="0" smtClean="0"/>
            </a:br>
            <a:r>
              <a:rPr lang="en-US" dirty="0" smtClean="0"/>
              <a:t>I discussed four ways of extending BKT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502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5782</TotalTime>
  <Words>1193</Words>
  <Application>Microsoft Office PowerPoint</Application>
  <PresentationFormat>On-screen Show (4:3)</PresentationFormat>
  <Paragraphs>226</Paragraphs>
  <Slides>48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Core Methods in  Educational Data Mining</vt:lpstr>
      <vt:lpstr>Hi!</vt:lpstr>
      <vt:lpstr>PFA Assignment</vt:lpstr>
      <vt:lpstr>PFA Assignment</vt:lpstr>
      <vt:lpstr>PFA Assignment</vt:lpstr>
      <vt:lpstr>PFA Assignment</vt:lpstr>
      <vt:lpstr>Advanced BKT</vt:lpstr>
      <vt:lpstr>Any questions about Classical BKT? (Corbett &amp; Anderson, 1995)</vt:lpstr>
      <vt:lpstr>In the video lecture,  I discussed four ways of extending BKT</vt:lpstr>
      <vt:lpstr>Advanced BKT: Lecture</vt:lpstr>
      <vt:lpstr>Advanced BKT</vt:lpstr>
      <vt:lpstr>Beck et al.’s (2008) Help Model</vt:lpstr>
      <vt:lpstr>Note</vt:lpstr>
      <vt:lpstr>Questions? Comments?</vt:lpstr>
      <vt:lpstr>Advanced BKT</vt:lpstr>
      <vt:lpstr>Moment-By-Moment Learning Model (Baker, Goldstein, &amp; Heffernan, 2010)</vt:lpstr>
      <vt:lpstr>P(J)</vt:lpstr>
      <vt:lpstr>P(J) is distinct from P(T)</vt:lpstr>
      <vt:lpstr>Do people want to go through the calculation process?</vt:lpstr>
      <vt:lpstr>Alternative way of computing P(J) (van de Sande, 2013; Pardos &amp; Yudelson, 2013)</vt:lpstr>
      <vt:lpstr>Using P(J)</vt:lpstr>
      <vt:lpstr>PowerPoint Presentation</vt:lpstr>
      <vt:lpstr>PowerPoint Presentation</vt:lpstr>
      <vt:lpstr>Can predict Preparation for Future Learning (Baker et al., 2013)</vt:lpstr>
      <vt:lpstr>Data-Mined Combination of Features</vt:lpstr>
      <vt:lpstr>Work to study</vt:lpstr>
      <vt:lpstr>Predicting Eureka Moments: Top Feature</vt:lpstr>
      <vt:lpstr>Predicting Eureka Moments: #2 Feature</vt:lpstr>
      <vt:lpstr>Predicting Eureka Moments: #3 Feature</vt:lpstr>
      <vt:lpstr>Not so predictive</vt:lpstr>
      <vt:lpstr>Questions? Comments?</vt:lpstr>
      <vt:lpstr>Advanced BKT</vt:lpstr>
      <vt:lpstr>BKT-Prior Per Student</vt:lpstr>
      <vt:lpstr>BKT-Prior Per Student</vt:lpstr>
      <vt:lpstr>Advanced BKT</vt:lpstr>
      <vt:lpstr>Contextual Guess and Slip model</vt:lpstr>
      <vt:lpstr>Do people want to go through the calculation process?</vt:lpstr>
      <vt:lpstr>Contextual Guess and Slip model</vt:lpstr>
      <vt:lpstr>But predictive of longer-term outcomes</vt:lpstr>
      <vt:lpstr>Other Advanced BKT</vt:lpstr>
      <vt:lpstr>Advanced BKT</vt:lpstr>
      <vt:lpstr>Advanced BKT</vt:lpstr>
      <vt:lpstr>Advanced BKT</vt:lpstr>
      <vt:lpstr>Advanced BKT</vt:lpstr>
      <vt:lpstr>Other questions or comments?</vt:lpstr>
      <vt:lpstr>Assignment C3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S. Baker</cp:lastModifiedBy>
  <cp:revision>527</cp:revision>
  <dcterms:created xsi:type="dcterms:W3CDTF">2010-01-07T20:34:12Z</dcterms:created>
  <dcterms:modified xsi:type="dcterms:W3CDTF">2015-10-15T00:39:31Z</dcterms:modified>
</cp:coreProperties>
</file>