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745" r:id="rId3"/>
    <p:sldId id="792" r:id="rId4"/>
    <p:sldId id="757" r:id="rId5"/>
    <p:sldId id="764" r:id="rId6"/>
    <p:sldId id="758" r:id="rId7"/>
    <p:sldId id="765" r:id="rId8"/>
    <p:sldId id="759" r:id="rId9"/>
    <p:sldId id="766" r:id="rId10"/>
    <p:sldId id="761" r:id="rId11"/>
    <p:sldId id="768" r:id="rId12"/>
    <p:sldId id="762" r:id="rId13"/>
    <p:sldId id="769" r:id="rId14"/>
    <p:sldId id="780" r:id="rId15"/>
    <p:sldId id="782" r:id="rId16"/>
    <p:sldId id="783" r:id="rId17"/>
    <p:sldId id="789" r:id="rId18"/>
    <p:sldId id="763" r:id="rId19"/>
    <p:sldId id="770" r:id="rId20"/>
    <p:sldId id="776" r:id="rId21"/>
    <p:sldId id="771" r:id="rId22"/>
    <p:sldId id="772" r:id="rId23"/>
    <p:sldId id="773" r:id="rId24"/>
    <p:sldId id="774" r:id="rId25"/>
    <p:sldId id="775" r:id="rId26"/>
    <p:sldId id="779" r:id="rId27"/>
    <p:sldId id="784" r:id="rId28"/>
    <p:sldId id="785" r:id="rId29"/>
    <p:sldId id="778" r:id="rId30"/>
    <p:sldId id="777" r:id="rId31"/>
    <p:sldId id="786" r:id="rId32"/>
    <p:sldId id="787" r:id="rId33"/>
    <p:sldId id="788" r:id="rId34"/>
    <p:sldId id="790" r:id="rId35"/>
    <p:sldId id="756" r:id="rId36"/>
    <p:sldId id="791" r:id="rId37"/>
    <p:sldId id="412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792"/>
            <p14:sldId id="757"/>
            <p14:sldId id="764"/>
            <p14:sldId id="758"/>
            <p14:sldId id="765"/>
            <p14:sldId id="759"/>
            <p14:sldId id="766"/>
            <p14:sldId id="761"/>
            <p14:sldId id="768"/>
            <p14:sldId id="762"/>
            <p14:sldId id="769"/>
            <p14:sldId id="780"/>
            <p14:sldId id="782"/>
            <p14:sldId id="783"/>
            <p14:sldId id="789"/>
            <p14:sldId id="763"/>
            <p14:sldId id="770"/>
            <p14:sldId id="776"/>
            <p14:sldId id="771"/>
            <p14:sldId id="772"/>
            <p14:sldId id="773"/>
            <p14:sldId id="774"/>
            <p14:sldId id="775"/>
            <p14:sldId id="779"/>
            <p14:sldId id="784"/>
            <p14:sldId id="785"/>
            <p14:sldId id="778"/>
            <p14:sldId id="777"/>
            <p14:sldId id="786"/>
            <p14:sldId id="787"/>
            <p14:sldId id="788"/>
            <p14:sldId id="790"/>
            <p14:sldId id="756"/>
            <p14:sldId id="791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79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79936"/>
        <c:axId val="100651008"/>
      </c:lineChart>
      <c:catAx>
        <c:axId val="97879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00651008"/>
        <c:crosses val="autoZero"/>
        <c:auto val="1"/>
        <c:lblAlgn val="ctr"/>
        <c:lblOffset val="100"/>
        <c:noMultiLvlLbl val="0"/>
      </c:catAx>
      <c:valAx>
        <c:axId val="1006510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787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Sheet1!$A$1:$A$8</c:f>
              <c:numCache>
                <c:formatCode>General</c:formatCode>
                <c:ptCount val="8"/>
                <c:pt idx="0">
                  <c:v>60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50</c:v>
                </c:pt>
                <c:pt idx="5">
                  <c:v>40</c:v>
                </c:pt>
                <c:pt idx="6">
                  <c:v>10</c:v>
                </c:pt>
                <c:pt idx="7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02976"/>
        <c:axId val="46704896"/>
      </c:lineChart>
      <c:catAx>
        <c:axId val="46702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/>
                  <a:t>Opportunities</a:t>
                </a:r>
                <a:r>
                  <a:rPr lang="en-US" sz="1400" baseline="0" dirty="0"/>
                  <a:t> to Practice Skill</a:t>
                </a:r>
                <a:endParaRPr lang="en-US" sz="1400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46704896"/>
        <c:crosses val="autoZero"/>
        <c:auto val="1"/>
        <c:lblAlgn val="ctr"/>
        <c:lblOffset val="100"/>
        <c:noMultiLvlLbl val="0"/>
      </c:catAx>
      <c:valAx>
        <c:axId val="46704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/>
                  <a:t>Error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670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Barnes’s Q-Matrix method?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9605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Knowledge Spaces or Partial Order Knowledge Spaces?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14190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8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  <a:p>
            <a:r>
              <a:rPr lang="en-US" dirty="0" smtClean="0"/>
              <a:t>Really?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Non-Native Matrix Factorization?</a:t>
            </a:r>
          </a:p>
          <a:p>
            <a:endParaRPr lang="en-US" dirty="0"/>
          </a:p>
          <a:p>
            <a:r>
              <a:rPr lang="en-US" dirty="0" smtClean="0"/>
              <a:t>Really?</a:t>
            </a:r>
          </a:p>
          <a:p>
            <a:endParaRPr lang="en-US" dirty="0"/>
          </a:p>
          <a:p>
            <a:r>
              <a:rPr lang="en-US" dirty="0" smtClean="0"/>
              <a:t>How did you set it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0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anyone use a different method than any of these?</a:t>
            </a:r>
          </a:p>
          <a:p>
            <a:endParaRPr lang="en-US" dirty="0"/>
          </a:p>
          <a:p>
            <a:r>
              <a:rPr lang="en-US" dirty="0" smtClean="0"/>
              <a:t>What did you use?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did it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73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true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6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folks use the methods they used?</a:t>
            </a:r>
          </a:p>
          <a:p>
            <a:r>
              <a:rPr lang="en-US" dirty="0" smtClean="0"/>
              <a:t>Did folks not use the other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6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use tools matter,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PCA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7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other FA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02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LFA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3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Barnes’s method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3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pluses and minuses of KS/POKS for this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19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other questions or comments on the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 have changed about 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would have made LFA the obviously best approach to solving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99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I have changed about 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would have made KS/POKS the obviously best </a:t>
            </a:r>
            <a:r>
              <a:rPr lang="en-US" dirty="0"/>
              <a:t>approach to solving 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5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relative benefits of using a q-matrix versus a knowledge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2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principal component analysis?</a:t>
            </a:r>
          </a:p>
        </p:txBody>
      </p:sp>
    </p:spTree>
    <p:extLst>
      <p:ext uri="{BB962C8B-B14F-4D97-AF65-F5344CB8AC3E}">
        <p14:creationId xmlns:p14="http://schemas.microsoft.com/office/powerpoint/2010/main" val="1525375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consequences of getting a knowledge mapping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relative advantages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model discovery</a:t>
            </a:r>
          </a:p>
          <a:p>
            <a:r>
              <a:rPr lang="en-US" dirty="0"/>
              <a:t>Hand-development and refinement</a:t>
            </a:r>
          </a:p>
          <a:p>
            <a:r>
              <a:rPr lang="en-US" dirty="0"/>
              <a:t>Hybrid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2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does a spike in a learning curve mean? (Distinct from MBMLM)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20416"/>
              </p:ext>
            </p:extLst>
          </p:nvPr>
        </p:nvGraphicFramePr>
        <p:xfrm>
          <a:off x="990600" y="19812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328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028700" y="1524000"/>
          <a:ext cx="7086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095500" y="2133600"/>
            <a:ext cx="838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500" y="2971800"/>
            <a:ext cx="1600200" cy="9144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80891" y="3859696"/>
            <a:ext cx="2339009" cy="457200"/>
          </a:xfrm>
          <a:prstGeom prst="line">
            <a:avLst/>
          </a:prstGeom>
          <a:ln w="5715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219700" y="2514600"/>
            <a:ext cx="838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6004891" y="2961861"/>
            <a:ext cx="1577009" cy="4671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75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Knowledge Spaces</a:t>
            </a:r>
          </a:p>
          <a:p>
            <a:r>
              <a:rPr lang="en-US" dirty="0" smtClean="0"/>
              <a:t>And Bayes Nets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9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Thursday, October 29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Assignment B5 due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Baker, R.S. (2014) Big Data and Education. Ch. 5, V5.</a:t>
            </a:r>
          </a:p>
          <a:p>
            <a:r>
              <a:rPr lang="en-US" dirty="0" err="1"/>
              <a:t>Haythornthwaite</a:t>
            </a:r>
            <a:r>
              <a:rPr lang="en-US" dirty="0"/>
              <a:t>, C. (2001) Exploring </a:t>
            </a:r>
            <a:r>
              <a:rPr lang="en-US" dirty="0" err="1"/>
              <a:t>Multiplexity</a:t>
            </a:r>
            <a:r>
              <a:rPr lang="en-US" dirty="0"/>
              <a:t>: Social Network Structures in a Computer-Supported Distance Learning Class. The Information Society: An International Journal, 17 (3), 211-226</a:t>
            </a:r>
          </a:p>
          <a:p>
            <a:r>
              <a:rPr lang="en-US" dirty="0"/>
              <a:t>Dawson, S. (2008) A study of the relationship between student social networks and sense of community. Educational Technology &amp; Society, 11(3), 224-238</a:t>
            </a:r>
            <a:r>
              <a:rPr lang="en-US" dirty="0" smtClean="0"/>
              <a:t>.</a:t>
            </a:r>
          </a:p>
          <a:p>
            <a:r>
              <a:rPr lang="en-US" dirty="0" err="1"/>
              <a:t>Gasevic</a:t>
            </a:r>
            <a:r>
              <a:rPr lang="en-US" dirty="0"/>
              <a:t>, D., </a:t>
            </a:r>
            <a:r>
              <a:rPr lang="en-US" dirty="0" err="1"/>
              <a:t>Zouaq</a:t>
            </a:r>
            <a:r>
              <a:rPr lang="en-US" dirty="0"/>
              <a:t>, A., &amp; Janzen, R. (2013). "Choose Your Classmates, Your GPA Is at Stake!": The Association of Cross-Class Social Ties and Academic Performance. American Behavioral </a:t>
            </a:r>
            <a:r>
              <a:rPr lang="en-US" dirty="0" smtClean="0"/>
              <a:t>Scientist.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principal component analysis?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286663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68136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a different type of factor analysis? (Not including LFA)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56015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another factor analysis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used Learning Factors Analysis?</a:t>
            </a:r>
          </a:p>
          <a:p>
            <a:endParaRPr lang="en-US" dirty="0"/>
          </a:p>
          <a:p>
            <a:r>
              <a:rPr lang="en-US" dirty="0" smtClean="0"/>
              <a:t>One person come up here and explain your solution</a:t>
            </a:r>
          </a:p>
          <a:p>
            <a:pPr lvl="1"/>
            <a:r>
              <a:rPr lang="en-US" dirty="0" smtClean="0"/>
              <a:t>How did you do it?</a:t>
            </a:r>
          </a:p>
          <a:p>
            <a:pPr lvl="1"/>
            <a:r>
              <a:rPr lang="en-US" dirty="0" smtClean="0"/>
              <a:t>What tool did you use?</a:t>
            </a:r>
          </a:p>
          <a:p>
            <a:pPr lvl="1"/>
            <a:r>
              <a:rPr lang="en-US" dirty="0" smtClean="0"/>
              <a:t>What was your final result?</a:t>
            </a:r>
          </a:p>
        </p:txBody>
      </p:sp>
    </p:spTree>
    <p:extLst>
      <p:ext uri="{BB962C8B-B14F-4D97-AF65-F5344CB8AC3E}">
        <p14:creationId xmlns:p14="http://schemas.microsoft.com/office/powerpoint/2010/main" val="12701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anyone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method</a:t>
            </a:r>
          </a:p>
          <a:p>
            <a:r>
              <a:rPr lang="en-US" dirty="0" smtClean="0"/>
              <a:t>Get a different answer</a:t>
            </a:r>
          </a:p>
          <a:p>
            <a:endParaRPr lang="en-US" dirty="0"/>
          </a:p>
          <a:p>
            <a:r>
              <a:rPr lang="en-US" dirty="0" smtClean="0"/>
              <a:t>What was your answer?</a:t>
            </a:r>
          </a:p>
          <a:p>
            <a:r>
              <a:rPr lang="en-US" dirty="0" smtClean="0"/>
              <a:t>What did you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266432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5810</TotalTime>
  <Words>749</Words>
  <Application>Microsoft Office PowerPoint</Application>
  <PresentationFormat>On-screen Show (4:3)</PresentationFormat>
  <Paragraphs>137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Core Methods in  Educational Data Mining</vt:lpstr>
      <vt:lpstr>Assignment C3</vt:lpstr>
      <vt:lpstr>Assignment C3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Did anyone else</vt:lpstr>
      <vt:lpstr>Assignment C3</vt:lpstr>
      <vt:lpstr>Assignment C3</vt:lpstr>
      <vt:lpstr>Assignment C3</vt:lpstr>
      <vt:lpstr>Assignment C3</vt:lpstr>
      <vt:lpstr>The true answer…</vt:lpstr>
      <vt:lpstr>Why…</vt:lpstr>
      <vt:lpstr>Easy to use tools matter, right?</vt:lpstr>
      <vt:lpstr>What are…</vt:lpstr>
      <vt:lpstr>What are…</vt:lpstr>
      <vt:lpstr>What are…</vt:lpstr>
      <vt:lpstr>What are…</vt:lpstr>
      <vt:lpstr>What are…</vt:lpstr>
      <vt:lpstr>Any other questions or comments on the assignment?</vt:lpstr>
      <vt:lpstr>What could I have changed about the assignment…</vt:lpstr>
      <vt:lpstr>What could I have changed about the assignment…</vt:lpstr>
      <vt:lpstr>What are the relative benefits of using a q-matrix versus a knowledge space?</vt:lpstr>
      <vt:lpstr>What are the consequences of getting a knowledge mapping wrong?</vt:lpstr>
      <vt:lpstr>What are the relative advantages of</vt:lpstr>
      <vt:lpstr>What does a spike in a learning curve mean? (Distinct from MBMLM)</vt:lpstr>
      <vt:lpstr>PowerPoint Presentation</vt:lpstr>
      <vt:lpstr>What is the trade-off</vt:lpstr>
      <vt:lpstr>Other questions or comments?</vt:lpstr>
      <vt:lpstr>Assignment B5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557</cp:revision>
  <dcterms:created xsi:type="dcterms:W3CDTF">2010-01-07T20:34:12Z</dcterms:created>
  <dcterms:modified xsi:type="dcterms:W3CDTF">2015-10-18T00:54:24Z</dcterms:modified>
</cp:coreProperties>
</file>