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870" r:id="rId3"/>
    <p:sldId id="745" r:id="rId4"/>
    <p:sldId id="856" r:id="rId5"/>
    <p:sldId id="857" r:id="rId6"/>
    <p:sldId id="858" r:id="rId7"/>
    <p:sldId id="822" r:id="rId8"/>
    <p:sldId id="824" r:id="rId9"/>
    <p:sldId id="842" r:id="rId10"/>
    <p:sldId id="843" r:id="rId11"/>
    <p:sldId id="844" r:id="rId12"/>
    <p:sldId id="846" r:id="rId13"/>
    <p:sldId id="850" r:id="rId14"/>
    <p:sldId id="852" r:id="rId15"/>
    <p:sldId id="853" r:id="rId16"/>
    <p:sldId id="825" r:id="rId17"/>
    <p:sldId id="826" r:id="rId18"/>
    <p:sldId id="827" r:id="rId19"/>
    <p:sldId id="828" r:id="rId20"/>
    <p:sldId id="859" r:id="rId21"/>
    <p:sldId id="860" r:id="rId22"/>
    <p:sldId id="867" r:id="rId23"/>
    <p:sldId id="861" r:id="rId24"/>
    <p:sldId id="862" r:id="rId25"/>
    <p:sldId id="863" r:id="rId26"/>
    <p:sldId id="864" r:id="rId27"/>
    <p:sldId id="865" r:id="rId28"/>
    <p:sldId id="866" r:id="rId29"/>
    <p:sldId id="868" r:id="rId30"/>
    <p:sldId id="869" r:id="rId31"/>
    <p:sldId id="829" r:id="rId32"/>
    <p:sldId id="830" r:id="rId33"/>
    <p:sldId id="831" r:id="rId34"/>
    <p:sldId id="832" r:id="rId35"/>
    <p:sldId id="833" r:id="rId36"/>
    <p:sldId id="834" r:id="rId37"/>
    <p:sldId id="838" r:id="rId38"/>
    <p:sldId id="823" r:id="rId39"/>
    <p:sldId id="837" r:id="rId40"/>
    <p:sldId id="835" r:id="rId41"/>
    <p:sldId id="836" r:id="rId42"/>
    <p:sldId id="854" r:id="rId43"/>
    <p:sldId id="855" r:id="rId44"/>
    <p:sldId id="839" r:id="rId45"/>
    <p:sldId id="840" r:id="rId46"/>
    <p:sldId id="841" r:id="rId47"/>
    <p:sldId id="791" r:id="rId48"/>
    <p:sldId id="792" r:id="rId49"/>
    <p:sldId id="301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70"/>
            <p14:sldId id="745"/>
            <p14:sldId id="856"/>
            <p14:sldId id="857"/>
            <p14:sldId id="858"/>
            <p14:sldId id="822"/>
            <p14:sldId id="824"/>
            <p14:sldId id="842"/>
            <p14:sldId id="843"/>
            <p14:sldId id="844"/>
            <p14:sldId id="846"/>
            <p14:sldId id="850"/>
            <p14:sldId id="852"/>
            <p14:sldId id="853"/>
            <p14:sldId id="825"/>
            <p14:sldId id="826"/>
            <p14:sldId id="827"/>
            <p14:sldId id="828"/>
            <p14:sldId id="859"/>
            <p14:sldId id="860"/>
            <p14:sldId id="867"/>
            <p14:sldId id="861"/>
            <p14:sldId id="862"/>
            <p14:sldId id="863"/>
            <p14:sldId id="864"/>
            <p14:sldId id="865"/>
            <p14:sldId id="866"/>
            <p14:sldId id="868"/>
            <p14:sldId id="869"/>
            <p14:sldId id="829"/>
            <p14:sldId id="830"/>
            <p14:sldId id="831"/>
            <p14:sldId id="832"/>
            <p14:sldId id="833"/>
            <p14:sldId id="834"/>
            <p14:sldId id="838"/>
            <p14:sldId id="823"/>
            <p14:sldId id="837"/>
            <p14:sldId id="835"/>
            <p14:sldId id="836"/>
            <p14:sldId id="854"/>
            <p14:sldId id="855"/>
            <p14:sldId id="839"/>
            <p14:sldId id="840"/>
            <p14:sldId id="841"/>
            <p14:sldId id="791"/>
            <p14:sldId id="79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2" autoAdjust="0"/>
    <p:restoredTop sz="82396" autoAdjust="0"/>
  </p:normalViewPr>
  <p:slideViewPr>
    <p:cSldViewPr>
      <p:cViewPr varScale="1">
        <p:scale>
          <a:sx n="58" d="100"/>
          <a:sy n="58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73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63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15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8229600" y="3352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53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8768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4196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495800" y="411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953000" y="3581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4191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648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9624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1910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886200" y="3276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8006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3434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4953000" y="2438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105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4495800" y="3352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4724400" y="1905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029200" y="2971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724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029200" y="3352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4343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267200" y="4114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37338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40386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4681538" y="3924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4191000" y="3886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4249738" y="262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4032250" y="2413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3673475" y="29162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3816350" y="2700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105275" y="3060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537075" y="2484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257800" y="2895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6482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7244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876800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4343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4724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4321175" y="284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4724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4267200" y="3657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5720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13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comments on exercise?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38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distortion/MSD good for choosing between randomized restarts</a:t>
            </a:r>
          </a:p>
          <a:p>
            <a:endParaRPr lang="en-US" dirty="0"/>
          </a:p>
          <a:p>
            <a:r>
              <a:rPr lang="en-US" dirty="0" smtClean="0"/>
              <a:t>But bad for choosing cluster size?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67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Isn’t cross-validated distortion/MSD good for choosing cluster size?</a:t>
            </a:r>
          </a:p>
          <a:p>
            <a:endParaRPr lang="en-US" dirty="0"/>
          </a:p>
          <a:p>
            <a:r>
              <a:rPr lang="en-US" dirty="0" smtClean="0"/>
              <a:t>Why doesn’t cross-validation fix the issue?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80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38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better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choose the number of clusters</a:t>
            </a:r>
          </a:p>
          <a:p>
            <a:endParaRPr lang="en-US" dirty="0"/>
          </a:p>
          <a:p>
            <a:r>
              <a:rPr lang="en-US" dirty="0" smtClean="0"/>
              <a:t>Than just the adjusted fit?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9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now going to be in NY the first week of December</a:t>
            </a:r>
          </a:p>
          <a:p>
            <a:endParaRPr lang="en-US" dirty="0"/>
          </a:p>
          <a:p>
            <a:r>
              <a:rPr lang="en-US" dirty="0" smtClean="0"/>
              <a:t>I was thinking of un-cancelling class on 12/1,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 exchange for 12/8</a:t>
            </a:r>
          </a:p>
          <a:p>
            <a:endParaRPr lang="en-US" dirty="0"/>
          </a:p>
          <a:p>
            <a:r>
              <a:rPr lang="en-US" dirty="0" smtClean="0"/>
              <a:t>What do people prefer? Let’s take </a:t>
            </a:r>
            <a:r>
              <a:rPr lang="en-US" smtClean="0"/>
              <a:t>a vote</a:t>
            </a:r>
          </a:p>
        </p:txBody>
      </p:sp>
    </p:spTree>
    <p:extLst>
      <p:ext uri="{BB962C8B-B14F-4D97-AF65-F5344CB8AC3E}">
        <p14:creationId xmlns:p14="http://schemas.microsoft.com/office/powerpoint/2010/main" val="4120395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Silhouette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increasingly popular method for determining how many clusters to use (</a:t>
            </a:r>
            <a:r>
              <a:rPr lang="en-US" dirty="0" err="1" smtClean="0"/>
              <a:t>Rousseeuw</a:t>
            </a:r>
            <a:r>
              <a:rPr lang="en-US" dirty="0" smtClean="0"/>
              <a:t>, 1987; Kaufman &amp; </a:t>
            </a:r>
            <a:r>
              <a:rPr lang="en-US" dirty="0" err="1" smtClean="0"/>
              <a:t>Rousseeuw</a:t>
            </a:r>
            <a:r>
              <a:rPr lang="en-US" dirty="0" smtClean="0"/>
              <a:t>, 1990)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48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Silhouette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</a:t>
            </a:r>
            <a:r>
              <a:rPr lang="en-US" dirty="0" smtClean="0"/>
              <a:t>ilhouette </a:t>
            </a:r>
            <a:r>
              <a:rPr lang="en-US" dirty="0"/>
              <a:t>plot </a:t>
            </a:r>
            <a:r>
              <a:rPr lang="en-US" dirty="0" smtClean="0"/>
              <a:t>shows how </a:t>
            </a:r>
            <a:r>
              <a:rPr lang="en-US" dirty="0"/>
              <a:t>close each point in </a:t>
            </a:r>
            <a:r>
              <a:rPr lang="en-US" dirty="0" smtClean="0"/>
              <a:t>a cluster </a:t>
            </a:r>
            <a:r>
              <a:rPr lang="en-US" dirty="0"/>
              <a:t>is to points in </a:t>
            </a:r>
            <a:r>
              <a:rPr lang="en-US" dirty="0" smtClean="0"/>
              <a:t>adjacent clusters</a:t>
            </a:r>
          </a:p>
          <a:p>
            <a:endParaRPr lang="en-US" dirty="0"/>
          </a:p>
          <a:p>
            <a:r>
              <a:rPr lang="en-US" dirty="0" smtClean="0"/>
              <a:t>Silhouette values scaled from -1 to 1</a:t>
            </a:r>
          </a:p>
          <a:p>
            <a:pPr lvl="1"/>
            <a:r>
              <a:rPr lang="en-US" dirty="0" smtClean="0"/>
              <a:t>Close to +1: Data point is far from adjacent clusters</a:t>
            </a:r>
          </a:p>
          <a:p>
            <a:pPr lvl="1"/>
            <a:r>
              <a:rPr lang="en-US" dirty="0" smtClean="0"/>
              <a:t>Close to 0: Data point is at boundary between clusters</a:t>
            </a:r>
          </a:p>
          <a:p>
            <a:pPr lvl="1"/>
            <a:r>
              <a:rPr lang="en-US" dirty="0" smtClean="0"/>
              <a:t>Close to -1: Data point is closer to other cluster than its own cluster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64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Silhouette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For each data point </a:t>
                </a:r>
                <a:r>
                  <a:rPr lang="en-US" dirty="0" err="1" smtClean="0"/>
                  <a:t>i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A(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) = average distance of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from all other data points in same cluster C</a:t>
                </a:r>
              </a:p>
              <a:p>
                <a:endParaRPr lang="en-US" dirty="0"/>
              </a:p>
              <a:p>
                <a:r>
                  <a:rPr lang="en-US" dirty="0" smtClean="0"/>
                  <a:t>C* = cluster with lowest average distance of </a:t>
                </a:r>
                <a:r>
                  <a:rPr lang="en-US" dirty="0" err="1"/>
                  <a:t>i</a:t>
                </a:r>
                <a:r>
                  <a:rPr lang="en-US" dirty="0"/>
                  <a:t> from all other data points in </a:t>
                </a:r>
                <a:r>
                  <a:rPr lang="en-US" dirty="0" smtClean="0"/>
                  <a:t>cluster c*</a:t>
                </a:r>
              </a:p>
              <a:p>
                <a:endParaRPr lang="en-US" dirty="0"/>
              </a:p>
              <a:p>
                <a:r>
                  <a:rPr lang="en-US" dirty="0" smtClean="0"/>
                  <a:t>B(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) = </a:t>
                </a:r>
                <a:r>
                  <a:rPr lang="en-US" dirty="0"/>
                  <a:t>average dissimilarity of </a:t>
                </a:r>
                <a:r>
                  <a:rPr lang="en-US" dirty="0" err="1"/>
                  <a:t>i</a:t>
                </a:r>
                <a:r>
                  <a:rPr lang="en-US" dirty="0"/>
                  <a:t> from all other data points in </a:t>
                </a:r>
                <a:r>
                  <a:rPr lang="en-US" dirty="0" smtClean="0"/>
                  <a:t>cluster C*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sz="5100" b="0" i="1" smtClean="0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sz="5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51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sz="51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51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100" b="0" i="1" smtClean="0">
                            <a:latin typeface="Cambria Math"/>
                          </a:rPr>
                          <m:t>𝐵</m:t>
                        </m:r>
                        <m:d>
                          <m:dPr>
                            <m:ctrlPr>
                              <a:rPr lang="en-US" sz="51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5100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sz="51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5100" b="0" i="1" smtClean="0">
                            <a:latin typeface="Cambria Math"/>
                          </a:rPr>
                          <m:t>(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51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100" b="0" i="0" smtClean="0">
                            <a:latin typeface="Cambria Math"/>
                          </a:rPr>
                          <m:t>max</m:t>
                        </m:r>
                        <m:r>
                          <a:rPr lang="en-US" sz="5100" b="0" i="1" smtClean="0">
                            <a:latin typeface="Cambria Math"/>
                          </a:rPr>
                          <m:t>⁡{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𝐴</m:t>
                        </m:r>
                        <m:d>
                          <m:dPr>
                            <m:ctrlPr>
                              <a:rPr lang="en-US" sz="51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5100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sz="5100" b="0" i="1" smtClean="0">
                            <a:latin typeface="Cambria Math"/>
                          </a:rPr>
                          <m:t>, 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𝐵</m:t>
                        </m:r>
                        <m:r>
                          <a:rPr lang="en-US" sz="5100" b="0" i="1" smtClean="0">
                            <a:latin typeface="Cambria Math"/>
                          </a:rPr>
                          <m:t>(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51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815" t="-1939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439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from </a:t>
            </a:r>
            <a:br>
              <a:rPr lang="en-US" dirty="0"/>
            </a:br>
            <a:r>
              <a:rPr lang="en-US" sz="3600" dirty="0"/>
              <a:t>http://scikit-learn.org</a:t>
            </a:r>
            <a:r>
              <a:rPr lang="en-US" sz="3600" dirty="0" smtClean="0"/>
              <a:t>/ stable/</a:t>
            </a:r>
            <a:r>
              <a:rPr lang="en-US" sz="3600" dirty="0" err="1" smtClean="0"/>
              <a:t>auto_examples</a:t>
            </a:r>
            <a:r>
              <a:rPr lang="en-US" sz="3600" dirty="0" smtClean="0"/>
              <a:t>/cluster/ plot_kmeans_silhouette_analysis.html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61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../../_images/plot_kmeans_silhouette_analysis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20931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097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../../_images/plot_kmeans_silhouette_analysis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" y="1600200"/>
            <a:ext cx="9013371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271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../../_images/plot_kmeans_silhouette_analysis_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991600" cy="349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988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../../_images/plot_kmeans_silhouette_analysis_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30" y="1676400"/>
            <a:ext cx="920931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801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../../_images/plot_kmeans_silhouette_analysis_0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049062" cy="351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387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in this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and 4 clusters are reasonable choices</a:t>
            </a:r>
          </a:p>
          <a:p>
            <a:r>
              <a:rPr lang="en-US" dirty="0" smtClean="0"/>
              <a:t>3, 5, and 6 clusters are not good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44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39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Gaussian Mixture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72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Gaussian Mixture Models</a:t>
            </a:r>
          </a:p>
          <a:p>
            <a:endParaRPr lang="en-US" dirty="0"/>
          </a:p>
          <a:p>
            <a:r>
              <a:rPr lang="en-US" dirty="0" smtClean="0"/>
              <a:t>Why not use them all the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56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Spectral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17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Spectral Clustering</a:t>
            </a:r>
          </a:p>
          <a:p>
            <a:endParaRPr lang="en-US" dirty="0"/>
          </a:p>
          <a:p>
            <a:r>
              <a:rPr lang="en-US" dirty="0" smtClean="0"/>
              <a:t>Why not use it all the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42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Hierarchical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900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Hierarchical Clustering</a:t>
            </a:r>
          </a:p>
          <a:p>
            <a:endParaRPr lang="en-US" dirty="0"/>
          </a:p>
          <a:p>
            <a:r>
              <a:rPr lang="en-US" dirty="0" smtClean="0"/>
              <a:t>Why not use it all the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44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Clustering: 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9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 .vs.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822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Analysis: 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k-Means in the homework?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279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general advantages of structure discovery algorithms (clustering, factor analysis)</a:t>
            </a:r>
          </a:p>
          <a:p>
            <a:r>
              <a:rPr lang="en-US" dirty="0"/>
              <a:t>C</a:t>
            </a:r>
            <a:r>
              <a:rPr lang="en-US" dirty="0" smtClean="0"/>
              <a:t>ompared to supervised/prediction modeling methods?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934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general advantages of structure discovery algorithms (clustering, factor analysis)</a:t>
            </a:r>
          </a:p>
          <a:p>
            <a:r>
              <a:rPr lang="en-US" dirty="0"/>
              <a:t>C</a:t>
            </a:r>
            <a:r>
              <a:rPr lang="en-US" dirty="0" smtClean="0"/>
              <a:t>ompared to supervised/prediction modeling methods?</a:t>
            </a:r>
          </a:p>
          <a:p>
            <a:endParaRPr lang="en-US" dirty="0"/>
          </a:p>
          <a:p>
            <a:r>
              <a:rPr lang="en-US" dirty="0" smtClean="0"/>
              <a:t>What are the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573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cluster in a well-known domain, you are likely to obtain well-known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230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 is relatively popular</a:t>
            </a:r>
          </a:p>
          <a:p>
            <a:endParaRPr lang="en-US" dirty="0" smtClean="0"/>
          </a:p>
          <a:p>
            <a:r>
              <a:rPr lang="en-US" dirty="0" smtClean="0"/>
              <a:t>But somewhat prone to uninteresting papers in education research</a:t>
            </a:r>
          </a:p>
          <a:p>
            <a:pPr lvl="1"/>
            <a:r>
              <a:rPr lang="en-US" dirty="0" smtClean="0"/>
              <a:t>Where usually a lot is already known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be thoughtful…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217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Amershi</a:t>
            </a:r>
            <a:r>
              <a:rPr lang="en-US" dirty="0" smtClean="0"/>
              <a:t> &amp; </a:t>
            </a:r>
            <a:r>
              <a:rPr lang="en-US" dirty="0" err="1" smtClean="0"/>
              <a:t>Conati</a:t>
            </a:r>
            <a:r>
              <a:rPr lang="en-US" dirty="0" smtClean="0"/>
              <a:t>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149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Bowers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 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592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890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Pattern Mining</a:t>
            </a:r>
          </a:p>
          <a:p>
            <a:endParaRPr lang="en-US" dirty="0"/>
          </a:p>
          <a:p>
            <a:r>
              <a:rPr lang="en-US" dirty="0" smtClean="0"/>
              <a:t>Due next </a:t>
            </a:r>
            <a:r>
              <a:rPr lang="en-US" b="1" i="1" dirty="0" smtClean="0"/>
              <a:t>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Wednesday, </a:t>
            </a:r>
            <a:r>
              <a:rPr lang="en-US" b="1" dirty="0" smtClean="0"/>
              <a:t>November 19: Association </a:t>
            </a:r>
            <a:r>
              <a:rPr lang="en-US" b="1" dirty="0"/>
              <a:t>Rule Mining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Readings</a:t>
            </a:r>
          </a:p>
          <a:p>
            <a:r>
              <a:rPr lang="en-US" dirty="0" smtClean="0"/>
              <a:t>Baker</a:t>
            </a:r>
            <a:r>
              <a:rPr lang="en-US" dirty="0"/>
              <a:t>, R.S. </a:t>
            </a:r>
            <a:r>
              <a:rPr lang="en-US"/>
              <a:t>(</a:t>
            </a:r>
            <a:r>
              <a:rPr lang="en-US" smtClean="0"/>
              <a:t>2015) </a:t>
            </a:r>
            <a:r>
              <a:rPr lang="en-US" dirty="0"/>
              <a:t>Big Data and Education. Ch. 5, V3.</a:t>
            </a:r>
          </a:p>
          <a:p>
            <a:r>
              <a:rPr lang="en-US" dirty="0" err="1"/>
              <a:t>Merceron</a:t>
            </a:r>
            <a:r>
              <a:rPr lang="en-US" dirty="0"/>
              <a:t>, A., </a:t>
            </a:r>
            <a:r>
              <a:rPr lang="en-US" dirty="0" err="1"/>
              <a:t>Yacef</a:t>
            </a:r>
            <a:r>
              <a:rPr lang="en-US" dirty="0"/>
              <a:t>, K. (2008) Interestingness Measures for Association Rules in Educational Data. </a:t>
            </a:r>
            <a:r>
              <a:rPr lang="en-US" i="1" dirty="0"/>
              <a:t>Proceedings of the 1st International Conference on Educational Data Mining</a:t>
            </a:r>
            <a:r>
              <a:rPr lang="en-US" dirty="0"/>
              <a:t>,57-66. </a:t>
            </a:r>
          </a:p>
          <a:p>
            <a:r>
              <a:rPr lang="en-US" dirty="0" err="1"/>
              <a:t>Bazaldua</a:t>
            </a:r>
            <a:r>
              <a:rPr lang="en-US" dirty="0"/>
              <a:t>, D.A.L., Baker, R.S., San Pedro, M.O.Z. </a:t>
            </a:r>
            <a:r>
              <a:rPr lang="en-US" dirty="0" smtClean="0"/>
              <a:t>(2014) </a:t>
            </a:r>
            <a:r>
              <a:rPr lang="en-US" dirty="0"/>
              <a:t>Combining Expert and Metric-Based Assessments of Association Rule Interestingness. </a:t>
            </a:r>
            <a:r>
              <a:rPr lang="en-US" i="1" dirty="0" smtClean="0"/>
              <a:t>Proceedings </a:t>
            </a:r>
            <a:r>
              <a:rPr lang="en-US" i="1" dirty="0"/>
              <a:t>of the 7th International Conference on Educational Data Mining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expectation maximization in the homework?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6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agglomerative clustering in the homework?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9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5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general questions about k-Means?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play with clustering a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k-means using the following points and initial centroids</a:t>
            </a:r>
          </a:p>
          <a:p>
            <a:endParaRPr lang="en-US" dirty="0"/>
          </a:p>
          <a:p>
            <a:r>
              <a:rPr lang="en-US" dirty="0" smtClean="0"/>
              <a:t>I need 5 volunteers!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4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5873</TotalTime>
  <Words>619</Words>
  <Application>Microsoft Office PowerPoint</Application>
  <PresentationFormat>On-screen Show (4:3)</PresentationFormat>
  <Paragraphs>197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Core Methods in  Educational Data Mining</vt:lpstr>
      <vt:lpstr>Quick question</vt:lpstr>
      <vt:lpstr>Assignment B7</vt:lpstr>
      <vt:lpstr>Any questions about k-Means in the homework?</vt:lpstr>
      <vt:lpstr>Any questions about expectation maximization in the homework?</vt:lpstr>
      <vt:lpstr>Any questions about agglomerative clustering in the homework?</vt:lpstr>
      <vt:lpstr>Any questions?</vt:lpstr>
      <vt:lpstr>Any general questions about k-Means?</vt:lpstr>
      <vt:lpstr>Let’s play with clustering a bit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comments on exercise?</vt:lpstr>
      <vt:lpstr>Why</vt:lpstr>
      <vt:lpstr>Why</vt:lpstr>
      <vt:lpstr>What</vt:lpstr>
      <vt:lpstr>Is there a better way</vt:lpstr>
      <vt:lpstr>Silhouette Analysis</vt:lpstr>
      <vt:lpstr>Silhouette Analysis</vt:lpstr>
      <vt:lpstr>Silhouette Formula</vt:lpstr>
      <vt:lpstr>Example from  http://scikit-learn.org/ stable/auto_examples/cluster/ plot_kmeans_silhouette_analysis.html</vt:lpstr>
      <vt:lpstr>Good clusters</vt:lpstr>
      <vt:lpstr>Good clusters</vt:lpstr>
      <vt:lpstr>Bad clusters</vt:lpstr>
      <vt:lpstr>Bad clusters</vt:lpstr>
      <vt:lpstr>Bad clusters</vt:lpstr>
      <vt:lpstr>So in this example</vt:lpstr>
      <vt:lpstr>Questions? Comments?</vt:lpstr>
      <vt:lpstr>What are the advantages?</vt:lpstr>
      <vt:lpstr>What are the advantages?</vt:lpstr>
      <vt:lpstr>What are the advantages?</vt:lpstr>
      <vt:lpstr>What are the advantages?</vt:lpstr>
      <vt:lpstr>What are the advantages?</vt:lpstr>
      <vt:lpstr>What are the advantages?</vt:lpstr>
      <vt:lpstr>Clustering: Any Questions?</vt:lpstr>
      <vt:lpstr>Factor Analysis .vs. Clustering</vt:lpstr>
      <vt:lpstr>Factor Analysis: Any Questions?</vt:lpstr>
      <vt:lpstr>What…</vt:lpstr>
      <vt:lpstr>What…</vt:lpstr>
      <vt:lpstr>Important point…</vt:lpstr>
      <vt:lpstr>Because of this…</vt:lpstr>
      <vt:lpstr>Amershi &amp; Conati (2009)</vt:lpstr>
      <vt:lpstr>Bowers (2010)</vt:lpstr>
      <vt:lpstr>Any other questions?</vt:lpstr>
      <vt:lpstr>Assignment B8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607</cp:revision>
  <dcterms:created xsi:type="dcterms:W3CDTF">2010-01-07T20:34:12Z</dcterms:created>
  <dcterms:modified xsi:type="dcterms:W3CDTF">2015-11-15T18:01:29Z</dcterms:modified>
</cp:coreProperties>
</file>