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823" r:id="rId3"/>
    <p:sldId id="837" r:id="rId4"/>
    <p:sldId id="835" r:id="rId5"/>
    <p:sldId id="836" r:id="rId6"/>
    <p:sldId id="860" r:id="rId7"/>
    <p:sldId id="861" r:id="rId8"/>
    <p:sldId id="862" r:id="rId9"/>
    <p:sldId id="854" r:id="rId10"/>
    <p:sldId id="856" r:id="rId11"/>
    <p:sldId id="857" r:id="rId12"/>
    <p:sldId id="838" r:id="rId13"/>
    <p:sldId id="839" r:id="rId14"/>
    <p:sldId id="858" r:id="rId15"/>
    <p:sldId id="840" r:id="rId16"/>
    <p:sldId id="841" r:id="rId17"/>
    <p:sldId id="842" r:id="rId18"/>
    <p:sldId id="851" r:id="rId19"/>
    <p:sldId id="845" r:id="rId20"/>
    <p:sldId id="846" r:id="rId21"/>
    <p:sldId id="848" r:id="rId22"/>
    <p:sldId id="847" r:id="rId23"/>
    <p:sldId id="849" r:id="rId24"/>
    <p:sldId id="850" r:id="rId25"/>
    <p:sldId id="852" r:id="rId26"/>
    <p:sldId id="853" r:id="rId27"/>
    <p:sldId id="859" r:id="rId28"/>
    <p:sldId id="791" r:id="rId29"/>
    <p:sldId id="863" r:id="rId30"/>
    <p:sldId id="865" r:id="rId31"/>
    <p:sldId id="866" r:id="rId32"/>
    <p:sldId id="867" r:id="rId33"/>
    <p:sldId id="792" r:id="rId34"/>
    <p:sldId id="864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23"/>
            <p14:sldId id="837"/>
            <p14:sldId id="835"/>
            <p14:sldId id="836"/>
            <p14:sldId id="860"/>
            <p14:sldId id="861"/>
            <p14:sldId id="862"/>
            <p14:sldId id="854"/>
            <p14:sldId id="856"/>
            <p14:sldId id="857"/>
            <p14:sldId id="838"/>
            <p14:sldId id="839"/>
            <p14:sldId id="858"/>
            <p14:sldId id="840"/>
            <p14:sldId id="841"/>
            <p14:sldId id="842"/>
            <p14:sldId id="851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59"/>
            <p14:sldId id="791"/>
            <p14:sldId id="863"/>
            <p14:sldId id="865"/>
            <p14:sldId id="866"/>
            <p14:sldId id="867"/>
            <p14:sldId id="792"/>
            <p14:sldId id="864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74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yd.edu.au/~irena/tkde.pdf" TargetMode="External"/><Relationship Id="rId2" Type="http://schemas.openxmlformats.org/officeDocument/2006/relationships/hyperlink" Target="http://www.cse.yorku.ca/course/4412/supreading/GSP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automatically find simple if-then rules within the data set</a:t>
            </a:r>
          </a:p>
          <a:p>
            <a:endParaRPr lang="en-US" dirty="0" smtClean="0"/>
          </a:p>
          <a:p>
            <a:r>
              <a:rPr lang="en-US" dirty="0" smtClean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 smtClean="0"/>
              <a:t>Unlike clustering, association rules are often obviously actionable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36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  <a:p>
            <a:r>
              <a:rPr lang="en-US" dirty="0"/>
              <a:t>Confidence</a:t>
            </a:r>
          </a:p>
          <a:p>
            <a:endParaRPr lang="en-US" dirty="0" smtClean="0"/>
          </a:p>
          <a:p>
            <a:r>
              <a:rPr lang="en-US" dirty="0" smtClean="0"/>
              <a:t>What do they mean?</a:t>
            </a:r>
            <a:endParaRPr lang="en-US" dirty="0"/>
          </a:p>
          <a:p>
            <a:r>
              <a:rPr lang="en-US" dirty="0" smtClean="0"/>
              <a:t>Why are they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</a:p>
          <a:p>
            <a:endParaRPr lang="en-US" dirty="0"/>
          </a:p>
          <a:p>
            <a:r>
              <a:rPr lang="en-US" dirty="0" smtClean="0"/>
              <a:t>What are some interestingness metrics?</a:t>
            </a:r>
          </a:p>
          <a:p>
            <a:endParaRPr lang="en-US" dirty="0"/>
          </a:p>
          <a:p>
            <a:r>
              <a:rPr lang="en-US" dirty="0" smtClean="0"/>
              <a:t>Why are they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interestingness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3161467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Luna-</a:t>
            </a:r>
            <a:r>
              <a:rPr lang="en-US" dirty="0" err="1" smtClean="0"/>
              <a:t>Bazaldua</a:t>
            </a:r>
            <a:r>
              <a:rPr lang="en-US" dirty="0" smtClean="0"/>
              <a:t> and colleagues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merits and drawbacks to each of these approaches?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11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Arbitrary Cut-offs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association rule mining community differs from most other methodological communities by </a:t>
            </a:r>
            <a:r>
              <a:rPr lang="en-US" dirty="0" smtClean="0"/>
              <a:t>treating </a:t>
            </a:r>
            <a:r>
              <a:rPr lang="en-US" dirty="0" smtClean="0"/>
              <a:t>cut-offs for support and confidence as arbitrary</a:t>
            </a:r>
            <a:endParaRPr lang="en-US" dirty="0"/>
          </a:p>
          <a:p>
            <a:r>
              <a:rPr lang="en-US" dirty="0" smtClean="0"/>
              <a:t>Researchers typically adjust them to find a desirable number of rules to investigate, ordering from best-to-worst…</a:t>
            </a:r>
          </a:p>
          <a:p>
            <a:r>
              <a:rPr lang="en-US" dirty="0" smtClean="0"/>
              <a:t>Rather than arbitrarily saying that all rules over a certain cut-off are “good”</a:t>
            </a:r>
          </a:p>
          <a:p>
            <a:endParaRPr lang="en-US" dirty="0"/>
          </a:p>
          <a:p>
            <a:r>
              <a:rPr lang="en-US" dirty="0" smtClean="0"/>
              <a:t>What are the strengths and weaknesses of this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on </a:t>
            </a:r>
            <a:r>
              <a:rPr lang="en-US" dirty="0" err="1" smtClean="0"/>
              <a:t>apriori</a:t>
            </a:r>
            <a:r>
              <a:rPr lang="en-US" dirty="0" smtClean="0"/>
              <a:t>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 .vs.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2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 please?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pick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the choice of support level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Re-try with lower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reasonable applications for Association Rule Mining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dirty="0" smtClean="0"/>
              <a:t>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people doing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B8</a:t>
            </a:r>
          </a:p>
          <a:p>
            <a:endParaRPr lang="en-US" dirty="0"/>
          </a:p>
          <a:p>
            <a:r>
              <a:rPr lang="en-US" dirty="0" smtClean="0"/>
              <a:t>One person posting to forums</a:t>
            </a:r>
          </a:p>
          <a:p>
            <a:r>
              <a:rPr lang="en-US" dirty="0" smtClean="0"/>
              <a:t>Looks like this is more challenging than other basic assignments</a:t>
            </a:r>
          </a:p>
          <a:p>
            <a:r>
              <a:rPr lang="en-US" dirty="0" smtClean="0"/>
              <a:t>So get rolling and get on the forums!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0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Analysis: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09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1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my count, we have 30 people still actively doing assignments</a:t>
            </a:r>
          </a:p>
          <a:p>
            <a:endParaRPr lang="en-US" dirty="0"/>
          </a:p>
          <a:p>
            <a:r>
              <a:rPr lang="en-US" dirty="0" smtClean="0"/>
              <a:t>30*5=150</a:t>
            </a:r>
          </a:p>
          <a:p>
            <a:r>
              <a:rPr lang="en-US" dirty="0" smtClean="0"/>
              <a:t>Our class is 100 minutes long, and we can’t be guaranteed that our class won’t be interrupted exactly at 240pm by people who think they are more important than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79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optional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I’ll be giving over part of class on 12/10 and 12/15 to final project presentations</a:t>
            </a:r>
          </a:p>
          <a:p>
            <a:endParaRPr lang="en-US" dirty="0"/>
          </a:p>
          <a:p>
            <a:r>
              <a:rPr lang="en-US" dirty="0" smtClean="0"/>
              <a:t>Please sign up on the discussion forum for </a:t>
            </a:r>
            <a:r>
              <a:rPr lang="en-US" smtClean="0"/>
              <a:t>what slot </a:t>
            </a:r>
            <a:r>
              <a:rPr lang="en-US" dirty="0" smtClean="0"/>
              <a:t>you would like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16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Tuesday, </a:t>
            </a:r>
            <a:r>
              <a:rPr lang="en-US" b="1" dirty="0"/>
              <a:t>December </a:t>
            </a:r>
            <a:r>
              <a:rPr lang="en-US" b="1" dirty="0"/>
              <a:t>1</a:t>
            </a:r>
            <a:r>
              <a:rPr lang="en-US" b="1" dirty="0" smtClean="0"/>
              <a:t>: </a:t>
            </a:r>
            <a:r>
              <a:rPr lang="en-US" b="1" dirty="0" smtClean="0"/>
              <a:t>Sequential Pattern Mining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Readings</a:t>
            </a:r>
          </a:p>
          <a:p>
            <a:r>
              <a:rPr lang="en-US" dirty="0"/>
              <a:t>Baker, R.S. (2014) Big Data and Education. Ch. 5, V4.</a:t>
            </a:r>
          </a:p>
          <a:p>
            <a:r>
              <a:rPr lang="en-US" dirty="0" err="1"/>
              <a:t>Srikant</a:t>
            </a:r>
            <a:r>
              <a:rPr lang="en-US" dirty="0"/>
              <a:t>, R., Agrawal, R. (1996) Mining Sequential Patterns: Generalizations and Performance Improvements. Research Report: IBM Research Division. San Jose, CA: IBM. </a:t>
            </a:r>
            <a:r>
              <a:rPr lang="en-US" dirty="0">
                <a:hlinkClick r:id="rId2"/>
              </a:rPr>
              <a:t>[pdf]</a:t>
            </a:r>
            <a:endParaRPr lang="en-US" dirty="0"/>
          </a:p>
          <a:p>
            <a:r>
              <a:rPr lang="en-US" dirty="0" err="1"/>
              <a:t>Perera</a:t>
            </a:r>
            <a:r>
              <a:rPr lang="en-US" dirty="0"/>
              <a:t>, D., Kay, J., </a:t>
            </a:r>
            <a:r>
              <a:rPr lang="en-US" dirty="0" err="1"/>
              <a:t>Koprinska</a:t>
            </a:r>
            <a:r>
              <a:rPr lang="en-US" dirty="0"/>
              <a:t>, I.,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Zaiane</a:t>
            </a:r>
            <a:r>
              <a:rPr lang="en-US" dirty="0"/>
              <a:t>, O. (2009) Clustering and Sequential Pattern Mining of Online Collaborative Learning Data. IEEE Transactions on Knowledge and Data Engineering, 21, 759-772. </a:t>
            </a:r>
            <a:r>
              <a:rPr lang="en-US" dirty="0">
                <a:hlinkClick r:id="rId3"/>
              </a:rPr>
              <a:t>[pdf]</a:t>
            </a:r>
            <a:endParaRPr lang="en-US" dirty="0"/>
          </a:p>
          <a:p>
            <a:r>
              <a:rPr lang="en-US" dirty="0" err="1"/>
              <a:t>Shanabrook</a:t>
            </a:r>
            <a:r>
              <a:rPr lang="en-US" dirty="0"/>
              <a:t>, D.H., Cooper, D.G., Woolf, B.P., Arroyo, I. (2010)Identifying High-Level Student Behavior Using Sequence-based Motif Discovery. Proceedings of the 3rd International Conference on Educational Data Mining, 191-200.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Thanksgiving!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Enjoy your Turkey or </a:t>
            </a:r>
            <a:r>
              <a:rPr lang="en-US" dirty="0" err="1" smtClean="0"/>
              <a:t>Tofurkey</a:t>
            </a:r>
            <a:r>
              <a:rPr lang="en-US" dirty="0" smtClean="0"/>
              <a:t> or Traditional Thanksgiving 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31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general advantages of structure discovery algorithms (clustering, factor analysis)</a:t>
            </a:r>
          </a:p>
          <a:p>
            <a:r>
              <a:rPr lang="en-US" dirty="0"/>
              <a:t>C</a:t>
            </a:r>
            <a:r>
              <a:rPr lang="en-US" dirty="0" smtClean="0"/>
              <a:t>ompared to supervised/prediction modeling methods?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5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cluster in a well-known domain, you are likely to obtain well-known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3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is relatively popular</a:t>
            </a:r>
          </a:p>
          <a:p>
            <a:endParaRPr lang="en-US" dirty="0" smtClean="0"/>
          </a:p>
          <a:p>
            <a:r>
              <a:rPr lang="en-US" dirty="0" smtClean="0"/>
              <a:t>But somewhat prone to uninteresting papers in education research</a:t>
            </a:r>
          </a:p>
          <a:p>
            <a:pPr lvl="1"/>
            <a:r>
              <a:rPr lang="en-US" dirty="0" smtClean="0"/>
              <a:t>Where usually a lot is already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be thoughtful…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5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Bowers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549</Words>
  <Application>Microsoft Office PowerPoint</Application>
  <PresentationFormat>On-screen Show (4:3)</PresentationFormat>
  <Paragraphs>116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Core Methods in  Educational Data Mining</vt:lpstr>
      <vt:lpstr>Factor Analysis .vs. Clustering</vt:lpstr>
      <vt:lpstr>Factor Analysis: Any Questions?</vt:lpstr>
      <vt:lpstr>What…</vt:lpstr>
      <vt:lpstr>What…</vt:lpstr>
      <vt:lpstr>Important point…</vt:lpstr>
      <vt:lpstr>Because of this…</vt:lpstr>
      <vt:lpstr>Bowers (2010)</vt:lpstr>
      <vt:lpstr>Association Rule Mining</vt:lpstr>
      <vt:lpstr>Today’s Class</vt:lpstr>
      <vt:lpstr>Association Rule Mining</vt:lpstr>
      <vt:lpstr>Association Rule Metrics</vt:lpstr>
      <vt:lpstr>Association Rule Metrics</vt:lpstr>
      <vt:lpstr>Why is interestingness needed?</vt:lpstr>
      <vt:lpstr>Association Rule Metrics</vt:lpstr>
      <vt:lpstr>Association Rule Metrics</vt:lpstr>
      <vt:lpstr>Association Rule Metrics</vt:lpstr>
      <vt:lpstr>Arbitrary Cut-offs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Rules in Education</vt:lpstr>
      <vt:lpstr>Assignment B8</vt:lpstr>
      <vt:lpstr>How are people doing on</vt:lpstr>
      <vt:lpstr>Final Project</vt:lpstr>
      <vt:lpstr>Final Project</vt:lpstr>
      <vt:lpstr>Earlier optional session</vt:lpstr>
      <vt:lpstr>Next Class</vt:lpstr>
      <vt:lpstr>Happy Thanksgiving!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608</cp:revision>
  <dcterms:created xsi:type="dcterms:W3CDTF">2010-01-07T20:34:12Z</dcterms:created>
  <dcterms:modified xsi:type="dcterms:W3CDTF">2015-11-22T22:57:09Z</dcterms:modified>
</cp:coreProperties>
</file>