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6" r:id="rId2"/>
    <p:sldId id="793" r:id="rId3"/>
    <p:sldId id="832" r:id="rId4"/>
    <p:sldId id="833" r:id="rId5"/>
    <p:sldId id="834" r:id="rId6"/>
    <p:sldId id="835" r:id="rId7"/>
    <p:sldId id="836" r:id="rId8"/>
    <p:sldId id="837" r:id="rId9"/>
    <p:sldId id="838" r:id="rId10"/>
    <p:sldId id="839" r:id="rId11"/>
    <p:sldId id="840" r:id="rId12"/>
    <p:sldId id="841" r:id="rId13"/>
    <p:sldId id="842" r:id="rId14"/>
    <p:sldId id="843" r:id="rId15"/>
    <p:sldId id="845" r:id="rId16"/>
    <p:sldId id="846" r:id="rId17"/>
    <p:sldId id="847" r:id="rId18"/>
    <p:sldId id="848" r:id="rId19"/>
    <p:sldId id="849" r:id="rId20"/>
    <p:sldId id="850" r:id="rId21"/>
    <p:sldId id="794" r:id="rId22"/>
    <p:sldId id="795" r:id="rId23"/>
    <p:sldId id="798" r:id="rId24"/>
    <p:sldId id="799" r:id="rId25"/>
    <p:sldId id="800" r:id="rId26"/>
    <p:sldId id="801" r:id="rId27"/>
    <p:sldId id="802" r:id="rId28"/>
    <p:sldId id="797" r:id="rId29"/>
    <p:sldId id="796" r:id="rId30"/>
    <p:sldId id="851" r:id="rId31"/>
    <p:sldId id="852" r:id="rId32"/>
    <p:sldId id="803" r:id="rId33"/>
    <p:sldId id="804" r:id="rId34"/>
    <p:sldId id="805" r:id="rId35"/>
    <p:sldId id="806" r:id="rId36"/>
    <p:sldId id="807" r:id="rId37"/>
    <p:sldId id="808" r:id="rId38"/>
    <p:sldId id="809" r:id="rId39"/>
    <p:sldId id="810" r:id="rId40"/>
    <p:sldId id="811" r:id="rId41"/>
    <p:sldId id="812" r:id="rId42"/>
    <p:sldId id="813" r:id="rId43"/>
    <p:sldId id="814" r:id="rId44"/>
    <p:sldId id="815" r:id="rId45"/>
    <p:sldId id="816" r:id="rId46"/>
    <p:sldId id="817" r:id="rId47"/>
    <p:sldId id="818" r:id="rId48"/>
    <p:sldId id="819" r:id="rId49"/>
    <p:sldId id="820" r:id="rId50"/>
    <p:sldId id="821" r:id="rId51"/>
    <p:sldId id="822" r:id="rId52"/>
    <p:sldId id="823" r:id="rId53"/>
    <p:sldId id="824" r:id="rId54"/>
    <p:sldId id="825" r:id="rId55"/>
    <p:sldId id="826" r:id="rId56"/>
    <p:sldId id="827" r:id="rId57"/>
    <p:sldId id="828" r:id="rId58"/>
    <p:sldId id="829" r:id="rId59"/>
    <p:sldId id="830" r:id="rId60"/>
    <p:sldId id="831" r:id="rId61"/>
    <p:sldId id="791" r:id="rId62"/>
    <p:sldId id="844" r:id="rId63"/>
    <p:sldId id="792" r:id="rId64"/>
    <p:sldId id="301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93"/>
            <p14:sldId id="832"/>
            <p14:sldId id="833"/>
            <p14:sldId id="834"/>
            <p14:sldId id="835"/>
            <p14:sldId id="836"/>
            <p14:sldId id="837"/>
            <p14:sldId id="838"/>
            <p14:sldId id="839"/>
            <p14:sldId id="840"/>
            <p14:sldId id="841"/>
            <p14:sldId id="842"/>
            <p14:sldId id="843"/>
            <p14:sldId id="845"/>
            <p14:sldId id="846"/>
            <p14:sldId id="847"/>
            <p14:sldId id="848"/>
            <p14:sldId id="849"/>
            <p14:sldId id="850"/>
            <p14:sldId id="794"/>
            <p14:sldId id="795"/>
            <p14:sldId id="798"/>
            <p14:sldId id="799"/>
            <p14:sldId id="800"/>
            <p14:sldId id="801"/>
            <p14:sldId id="802"/>
            <p14:sldId id="797"/>
            <p14:sldId id="796"/>
            <p14:sldId id="851"/>
            <p14:sldId id="852"/>
            <p14:sldId id="803"/>
            <p14:sldId id="804"/>
            <p14:sldId id="805"/>
            <p14:sldId id="806"/>
            <p14:sldId id="807"/>
            <p14:sldId id="808"/>
            <p14:sldId id="809"/>
            <p14:sldId id="810"/>
            <p14:sldId id="811"/>
            <p14:sldId id="812"/>
            <p14:sldId id="813"/>
            <p14:sldId id="814"/>
            <p14:sldId id="815"/>
            <p14:sldId id="816"/>
            <p14:sldId id="817"/>
            <p14:sldId id="818"/>
            <p14:sldId id="819"/>
            <p14:sldId id="820"/>
            <p14:sldId id="821"/>
            <p14:sldId id="822"/>
            <p14:sldId id="823"/>
            <p14:sldId id="824"/>
            <p14:sldId id="825"/>
            <p14:sldId id="826"/>
            <p14:sldId id="827"/>
            <p14:sldId id="828"/>
            <p14:sldId id="829"/>
            <p14:sldId id="830"/>
            <p14:sldId id="831"/>
            <p14:sldId id="791"/>
            <p14:sldId id="844"/>
            <p14:sldId id="792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2" autoAdjust="0"/>
    <p:restoredTop sz="82396" autoAdjust="0"/>
  </p:normalViewPr>
  <p:slideViewPr>
    <p:cSldViewPr>
      <p:cViewPr>
        <p:scale>
          <a:sx n="64" d="100"/>
          <a:sy n="64" d="100"/>
        </p:scale>
        <p:origin x="-2382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RgXUFnfKIY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RgXUFnfKIY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</a:t>
            </a:r>
            <a:r>
              <a:rPr lang="en-US" dirty="0" smtClean="0"/>
              <a:t>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Question 6: Which of these is a reason why you might want to create a window size above 0?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smtClean="0"/>
              <a:t>Related events may be linked but separated by a few seconds</a:t>
            </a:r>
          </a:p>
          <a:p>
            <a:pPr lvl="0"/>
            <a:r>
              <a:rPr lang="en-US" dirty="0" smtClean="0"/>
              <a:t>Unrelated </a:t>
            </a:r>
            <a:r>
              <a:rPr lang="en-US" dirty="0"/>
              <a:t>events may be separated by a few seconds</a:t>
            </a:r>
          </a:p>
          <a:p>
            <a:pPr lvl="0"/>
            <a:r>
              <a:rPr lang="en-US" dirty="0"/>
              <a:t>Related events may occur at exactly the same time</a:t>
            </a:r>
          </a:p>
          <a:p>
            <a:pPr lvl="0"/>
            <a:r>
              <a:rPr lang="en-US" dirty="0"/>
              <a:t>Unrelated events may occur at exactly the same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36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Question 6: Which of these is a reason why you might want to create a window size above 0?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dirty="0"/>
              <a:t>Related events may be linked but separated by a few seconds</a:t>
            </a:r>
            <a:endParaRPr lang="en-US" dirty="0"/>
          </a:p>
          <a:p>
            <a:pPr lvl="0"/>
            <a:r>
              <a:rPr lang="en-US" dirty="0"/>
              <a:t>Unrelated events may be separated by a few seconds</a:t>
            </a:r>
          </a:p>
          <a:p>
            <a:pPr lvl="0"/>
            <a:r>
              <a:rPr lang="en-US" dirty="0"/>
              <a:t>Related events may occur at exactly the same time</a:t>
            </a:r>
          </a:p>
          <a:p>
            <a:pPr lvl="0"/>
            <a:r>
              <a:rPr lang="en-US" dirty="0"/>
              <a:t>Unrelated events may occur at exactly the same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759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7: How many students had the sequential </a:t>
            </a:r>
            <a:r>
              <a:rPr lang="en-US" b="1" i="1" dirty="0" smtClean="0"/>
              <a:t>(and immediate, max gap = 1) </a:t>
            </a:r>
            <a:r>
              <a:rPr lang="en-US" dirty="0" smtClean="0"/>
              <a:t>rule </a:t>
            </a:r>
            <a:r>
              <a:rPr lang="en-US" dirty="0"/>
              <a:t>behavior-</a:t>
            </a:r>
            <a:r>
              <a:rPr lang="en-US" dirty="0" err="1"/>
              <a:t>ontask</a:t>
            </a:r>
            <a:r>
              <a:rPr lang="en-US" dirty="0"/>
              <a:t> -&gt; affect-concentrating at least once? (Hint: </a:t>
            </a:r>
            <a:r>
              <a:rPr lang="en-US" dirty="0" err="1"/>
              <a:t>RapidMiner</a:t>
            </a:r>
            <a:r>
              <a:rPr lang="en-US" dirty="0"/>
              <a:t> may not be the easiest tool to compute this with)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981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Does anyone want to see this calculation?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7: How many students had the sequential </a:t>
            </a:r>
            <a:r>
              <a:rPr lang="en-US" b="1" i="1" dirty="0" smtClean="0"/>
              <a:t>(and immediate, max gap = 1) </a:t>
            </a:r>
            <a:r>
              <a:rPr lang="en-US" dirty="0" smtClean="0"/>
              <a:t>rule </a:t>
            </a:r>
            <a:r>
              <a:rPr lang="en-US" dirty="0"/>
              <a:t>behavior-</a:t>
            </a:r>
            <a:r>
              <a:rPr lang="en-US" dirty="0" err="1"/>
              <a:t>ontask</a:t>
            </a:r>
            <a:r>
              <a:rPr lang="en-US" dirty="0"/>
              <a:t> -&gt; affect-concentrating at least once? (Hint: </a:t>
            </a:r>
            <a:r>
              <a:rPr lang="en-US" dirty="0" err="1"/>
              <a:t>RapidMiner</a:t>
            </a:r>
            <a:r>
              <a:rPr lang="en-US" dirty="0"/>
              <a:t> may not be the easiest tool to compute this with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49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808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8: What is the confidence for sequential rule behavior-</a:t>
            </a:r>
            <a:r>
              <a:rPr lang="en-US" dirty="0" err="1"/>
              <a:t>ontask</a:t>
            </a:r>
            <a:r>
              <a:rPr lang="en-US" dirty="0"/>
              <a:t> -&gt; affect-concentrating? Give three digits after the decimal point, round to nearest number. (Hint: </a:t>
            </a:r>
            <a:r>
              <a:rPr lang="en-US" dirty="0" err="1"/>
              <a:t>RapidMiner</a:t>
            </a:r>
            <a:r>
              <a:rPr lang="en-US" dirty="0"/>
              <a:t> may not be the easiest tool to compute this with)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74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8: What is the confidence for sequential rule behavior-</a:t>
            </a:r>
            <a:r>
              <a:rPr lang="en-US" dirty="0" err="1"/>
              <a:t>ontask</a:t>
            </a:r>
            <a:r>
              <a:rPr lang="en-US" dirty="0"/>
              <a:t> -&gt; affect-concentrating? Give three digits after the decimal point, round to nearest number. (Hint: </a:t>
            </a:r>
            <a:r>
              <a:rPr lang="en-US" dirty="0" err="1"/>
              <a:t>RapidMiner</a:t>
            </a:r>
            <a:r>
              <a:rPr lang="en-US" dirty="0"/>
              <a:t> may not be the easiest tool to compute this with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0.726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762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9: What is the cosine for sequential rule behavior-</a:t>
            </a:r>
            <a:r>
              <a:rPr lang="en-US" dirty="0" err="1"/>
              <a:t>ontask</a:t>
            </a:r>
            <a:r>
              <a:rPr lang="en-US" dirty="0"/>
              <a:t> -&gt; affect-concentrating? Give three digits after the decimal point, round to nearest number. (Hint: </a:t>
            </a:r>
            <a:r>
              <a:rPr lang="en-US" dirty="0" err="1"/>
              <a:t>RapidMiner</a:t>
            </a:r>
            <a:r>
              <a:rPr lang="en-US" dirty="0"/>
              <a:t> may not be the easiest tool to compute this with)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73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9: What is the cosine for sequential rule behavior-</a:t>
            </a:r>
            <a:r>
              <a:rPr lang="en-US" dirty="0" err="1"/>
              <a:t>ontask</a:t>
            </a:r>
            <a:r>
              <a:rPr lang="en-US" dirty="0"/>
              <a:t> -&gt; affect-concentrating? Give three digits after the decimal point, round to nearest number. (Hint: </a:t>
            </a:r>
            <a:r>
              <a:rPr lang="en-US" dirty="0" err="1"/>
              <a:t>RapidMiner</a:t>
            </a:r>
            <a:r>
              <a:rPr lang="en-US" dirty="0"/>
              <a:t> may not be the easiest tool to compute this with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0.671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05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Question 10: What is the lift for sequential rule behavior-</a:t>
            </a:r>
            <a:r>
              <a:rPr lang="en-US" dirty="0" err="1"/>
              <a:t>ontask</a:t>
            </a:r>
            <a:r>
              <a:rPr lang="en-US" dirty="0"/>
              <a:t> -&gt; affect-concentrating? Give three digits after the decimal point, round to nearest number. (Hint: </a:t>
            </a:r>
            <a:r>
              <a:rPr lang="en-US" dirty="0" err="1"/>
              <a:t>RapidMiner</a:t>
            </a:r>
            <a:r>
              <a:rPr lang="en-US" dirty="0"/>
              <a:t> may not be the easiest tool to compute this with)</a:t>
            </a:r>
          </a:p>
          <a:p>
            <a:endParaRPr lang="en-US" dirty="0"/>
          </a:p>
          <a:p>
            <a:r>
              <a:rPr lang="en-US" dirty="0" smtClean="0"/>
              <a:t>Did anyone get the answer in the system?</a:t>
            </a:r>
            <a:br>
              <a:rPr lang="en-US" dirty="0" smtClean="0"/>
            </a:br>
            <a:r>
              <a:rPr lang="en-US" dirty="0" smtClean="0"/>
              <a:t>I think there might have been a bug.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70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11 </a:t>
            </a:r>
            <a:br>
              <a:rPr lang="en-US" dirty="0" smtClean="0"/>
            </a:br>
            <a:r>
              <a:rPr lang="en-US" dirty="0" smtClean="0"/>
              <a:t>(ungraded due to technical issues)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Question 11: Would Merceron &amp; </a:t>
            </a:r>
            <a:r>
              <a:rPr lang="en-US" dirty="0" err="1"/>
              <a:t>Yacef</a:t>
            </a:r>
            <a:r>
              <a:rPr lang="en-US" dirty="0"/>
              <a:t> say that this is an interesting association rule?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Yes, because cosine is over threshold</a:t>
            </a:r>
          </a:p>
          <a:p>
            <a:pPr lvl="0"/>
            <a:r>
              <a:rPr lang="en-US" dirty="0"/>
              <a:t>Yes, because lift is over threshold</a:t>
            </a:r>
          </a:p>
          <a:p>
            <a:pPr lvl="0"/>
            <a:r>
              <a:rPr lang="en-US" dirty="0"/>
              <a:t>Yes, because both lift and cosine are over threshold</a:t>
            </a:r>
          </a:p>
          <a:p>
            <a:pPr lvl="0"/>
            <a:r>
              <a:rPr lang="en-US" dirty="0"/>
              <a:t>No, because cosine is over threshold</a:t>
            </a:r>
          </a:p>
          <a:p>
            <a:pPr lvl="0"/>
            <a:r>
              <a:rPr lang="en-US" dirty="0"/>
              <a:t>No, because lift is over threshold </a:t>
            </a:r>
          </a:p>
          <a:p>
            <a:pPr lvl="0"/>
            <a:r>
              <a:rPr lang="en-US" dirty="0"/>
              <a:t>No, because cosine is below threshold</a:t>
            </a:r>
          </a:p>
          <a:p>
            <a:pPr lvl="0"/>
            <a:r>
              <a:rPr lang="en-US" dirty="0"/>
              <a:t>No, because lift is below threshold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3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B8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know there were some technical glitches in the assignment </a:t>
            </a:r>
          </a:p>
          <a:p>
            <a:pPr lvl="1"/>
            <a:r>
              <a:rPr lang="en-US" dirty="0" smtClean="0"/>
              <a:t>Not to mention a key ambiguity – sorry about that!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Let’s </a:t>
            </a:r>
            <a:r>
              <a:rPr lang="en-US" dirty="0" smtClean="0"/>
              <a:t>go over the answers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45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 again about technical glitches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content-related technical questions or comments?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28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 vs SPM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differences between</a:t>
            </a:r>
          </a:p>
          <a:p>
            <a:pPr lvl="1"/>
            <a:r>
              <a:rPr lang="en-US" dirty="0" smtClean="0"/>
              <a:t>Association Rule Mining</a:t>
            </a:r>
          </a:p>
          <a:p>
            <a:pPr lvl="1"/>
            <a:r>
              <a:rPr lang="en-US" dirty="0" smtClean="0"/>
              <a:t>Sequential Pattern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283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questions about GPS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90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the three ways that </a:t>
            </a:r>
            <a:r>
              <a:rPr lang="en-US" dirty="0" err="1" smtClean="0"/>
              <a:t>Perera</a:t>
            </a:r>
            <a:r>
              <a:rPr lang="en-US" dirty="0" smtClean="0"/>
              <a:t> et al. (2009) used sequential pattern mining?</a:t>
            </a:r>
          </a:p>
          <a:p>
            <a:endParaRPr lang="en-US" dirty="0"/>
          </a:p>
          <a:p>
            <a:r>
              <a:rPr lang="en-US" dirty="0" smtClean="0"/>
              <a:t>What did they learn, and how did they use the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720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Overall uses of collaborative tools by groups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Sequences of collaborative tool use by different group members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Sequences of access of specific resources </a:t>
            </a:r>
            <a:r>
              <a:rPr lang="en-US" dirty="0"/>
              <a:t>by different group members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In all cases, they found common patterns and then looked at how support differed for successful and unsuccessful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4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(2009):</a:t>
            </a:r>
            <a:br>
              <a:rPr lang="en-US" dirty="0" smtClean="0"/>
            </a:br>
            <a:r>
              <a:rPr lang="en-US" dirty="0" smtClean="0"/>
              <a:t>Important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Overall uses of collaborative tools by groups</a:t>
            </a:r>
          </a:p>
          <a:p>
            <a:pPr marL="914400" lvl="1" indent="-514350"/>
            <a:r>
              <a:rPr lang="en-US" dirty="0" smtClean="0"/>
              <a:t>Successful groups used ticketing </a:t>
            </a:r>
            <a:r>
              <a:rPr lang="en-US" dirty="0"/>
              <a:t>system more than </a:t>
            </a:r>
            <a:r>
              <a:rPr lang="en-US" dirty="0" smtClean="0"/>
              <a:t>the wiki; weaker groups used wiki more</a:t>
            </a:r>
          </a:p>
          <a:p>
            <a:pPr marL="914400" lvl="1" indent="-514350"/>
            <a:r>
              <a:rPr lang="en-US" dirty="0" smtClean="0"/>
              <a:t>Patterns were particularly strong for group leaders</a:t>
            </a:r>
          </a:p>
        </p:txBody>
      </p:sp>
    </p:spTree>
    <p:extLst>
      <p:ext uri="{BB962C8B-B14F-4D97-AF65-F5344CB8AC3E}">
        <p14:creationId xmlns:p14="http://schemas.microsoft.com/office/powerpoint/2010/main" val="34654824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(2009):</a:t>
            </a:r>
            <a:br>
              <a:rPr lang="en-US" dirty="0" smtClean="0"/>
            </a:br>
            <a:r>
              <a:rPr lang="en-US" dirty="0" smtClean="0"/>
              <a:t>Important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en-US" dirty="0" smtClean="0"/>
              <a:t>Sequences of collaborative tool use by different group members</a:t>
            </a:r>
            <a:endParaRPr lang="en-US" dirty="0"/>
          </a:p>
          <a:p>
            <a:pPr marL="914400" lvl="1" indent="-514350"/>
            <a:r>
              <a:rPr lang="en-US" dirty="0" smtClean="0"/>
              <a:t>Successful groups characterized by leader opening ticket and other student working on ticket</a:t>
            </a:r>
          </a:p>
          <a:p>
            <a:pPr marL="914400" lvl="1" indent="-514350"/>
            <a:r>
              <a:rPr lang="en-US" dirty="0" smtClean="0"/>
              <a:t>Successful groups characterized by students other than leader opening ticket, and other students working on ticket</a:t>
            </a:r>
          </a:p>
        </p:txBody>
      </p:sp>
    </p:spTree>
    <p:extLst>
      <p:ext uri="{BB962C8B-B14F-4D97-AF65-F5344CB8AC3E}">
        <p14:creationId xmlns:p14="http://schemas.microsoft.com/office/powerpoint/2010/main" val="4110315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(2009):</a:t>
            </a:r>
            <a:br>
              <a:rPr lang="en-US" dirty="0" smtClean="0"/>
            </a:br>
            <a:r>
              <a:rPr lang="en-US" dirty="0" smtClean="0"/>
              <a:t>Important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dirty="0" smtClean="0"/>
              <a:t>Sequences of access of specific resources </a:t>
            </a:r>
            <a:r>
              <a:rPr lang="en-US" dirty="0"/>
              <a:t>by different group </a:t>
            </a:r>
            <a:r>
              <a:rPr lang="en-US" dirty="0" smtClean="0"/>
              <a:t>members</a:t>
            </a:r>
          </a:p>
          <a:p>
            <a:pPr marL="914400" lvl="1" indent="-514350"/>
            <a:r>
              <a:rPr lang="en-US" dirty="0" smtClean="0"/>
              <a:t>The best groups had interactions around the same resource by multiple students </a:t>
            </a:r>
          </a:p>
          <a:p>
            <a:pPr marL="914400" lvl="1" indent="-514350"/>
            <a:r>
              <a:rPr lang="en-US" dirty="0" smtClean="0"/>
              <a:t>The poor groups did no work on tickets before closing them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2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64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Differential Sequence Mining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Kinnebrew</a:t>
            </a:r>
            <a:r>
              <a:rPr lang="en-US" dirty="0" smtClean="0"/>
              <a:t> et al., 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data into two groups </a:t>
            </a:r>
          </a:p>
          <a:p>
            <a:endParaRPr lang="en-US" dirty="0"/>
          </a:p>
          <a:p>
            <a:r>
              <a:rPr lang="en-US" dirty="0" smtClean="0"/>
              <a:t>Look for differences in pattern frequencies between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71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Question 1: Set up a </a:t>
            </a:r>
            <a:r>
              <a:rPr lang="en-US" dirty="0" err="1"/>
              <a:t>RapidMiner</a:t>
            </a:r>
            <a:r>
              <a:rPr lang="en-US" dirty="0"/>
              <a:t> process using Read CSV and the GSP operator (Generalized Sequential Patterns – </a:t>
            </a:r>
            <a:r>
              <a:rPr lang="en-US" b="1" i="1" dirty="0"/>
              <a:t>not </a:t>
            </a:r>
            <a:r>
              <a:rPr lang="en-US" dirty="0"/>
              <a:t>the WEKA version W-</a:t>
            </a:r>
            <a:r>
              <a:rPr lang="en-US" dirty="0" err="1"/>
              <a:t>GeneralizedSequentialPatterns</a:t>
            </a:r>
            <a:r>
              <a:rPr lang="en-US" dirty="0"/>
              <a:t>). What should your customer id be?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err="1"/>
              <a:t>anonid</a:t>
            </a:r>
            <a:endParaRPr lang="en-US" dirty="0"/>
          </a:p>
          <a:p>
            <a:pPr lvl="0"/>
            <a:r>
              <a:rPr lang="en-US" dirty="0" err="1"/>
              <a:t>obsnum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behavior</a:t>
            </a:r>
          </a:p>
          <a:p>
            <a:pPr lvl="0"/>
            <a:r>
              <a:rPr lang="en-US" dirty="0"/>
              <a:t>affect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317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(Jiang et al., 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behaviors of </a:t>
            </a:r>
          </a:p>
          <a:p>
            <a:pPr lvl="1"/>
            <a:r>
              <a:rPr lang="en-US" dirty="0" smtClean="0"/>
              <a:t>Students who had used inquiry science environment before</a:t>
            </a:r>
          </a:p>
          <a:p>
            <a:pPr lvl="1"/>
            <a:r>
              <a:rPr lang="en-US" dirty="0"/>
              <a:t>Students who had </a:t>
            </a:r>
            <a:r>
              <a:rPr lang="en-US" dirty="0" smtClean="0"/>
              <a:t>never used </a:t>
            </a:r>
            <a:r>
              <a:rPr lang="en-US" dirty="0"/>
              <a:t>inquiry science environment before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20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found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Experienced students are more likely to read about several topics after conducting an experiment and looking at the results</a:t>
            </a:r>
          </a:p>
          <a:p>
            <a:endParaRPr lang="en-US" dirty="0"/>
          </a:p>
          <a:p>
            <a:r>
              <a:rPr lang="en-US" dirty="0" smtClean="0"/>
              <a:t>Novice students are more likely to read about a single topic after conducting several experiments and looking at the results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883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036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in a sequence of categories occurring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6307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notes in a musical composition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644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motif?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www.youtube.com/watch?v=rRgXUFnfKIY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times does the motif occur?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731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What’s the motif?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www.youtube.com/watch?v=rRgXUFnfKIY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times does the motif occur?</a:t>
            </a:r>
          </a:p>
          <a:p>
            <a:pPr lvl="1"/>
            <a:r>
              <a:rPr lang="en-US" dirty="0" smtClean="0"/>
              <a:t>Depends on how you define it, right?</a:t>
            </a:r>
            <a:endParaRPr lang="en-US" dirty="0"/>
          </a:p>
          <a:p>
            <a:pPr lvl="1"/>
            <a:r>
              <a:rPr lang="en-US" dirty="0" smtClean="0"/>
              <a:t>And that’s part of the challenge…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4734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characters </a:t>
            </a:r>
            <a:r>
              <a:rPr lang="en-US" dirty="0"/>
              <a:t>in a sequence of </a:t>
            </a:r>
            <a:r>
              <a:rPr lang="en-US" dirty="0" smtClean="0"/>
              <a:t>characters occurring </a:t>
            </a:r>
            <a:r>
              <a:rPr lang="en-US" dirty="0"/>
              <a:t>over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160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genes in </a:t>
            </a:r>
            <a:r>
              <a:rPr lang="en-US" dirty="0"/>
              <a:t>a sequence of </a:t>
            </a:r>
            <a:r>
              <a:rPr lang="en-US" dirty="0" smtClean="0"/>
              <a:t>genes occurring </a:t>
            </a:r>
            <a:r>
              <a:rPr lang="en-US" dirty="0"/>
              <a:t>over time</a:t>
            </a:r>
          </a:p>
          <a:p>
            <a:endParaRPr lang="en-US" dirty="0" smtClean="0"/>
          </a:p>
          <a:p>
            <a:r>
              <a:rPr lang="en-US" dirty="0" smtClean="0"/>
              <a:t>Typically written as letters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784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Motif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Discern a common pattern of characters in a large corpus of characters</a:t>
            </a:r>
          </a:p>
          <a:p>
            <a:r>
              <a:rPr lang="en-US" dirty="0" smtClean="0"/>
              <a:t>The characters may vary slightly from case to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518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Question 1: Set up a </a:t>
            </a:r>
            <a:r>
              <a:rPr lang="en-US" dirty="0" err="1"/>
              <a:t>RapidMiner</a:t>
            </a:r>
            <a:r>
              <a:rPr lang="en-US" dirty="0"/>
              <a:t> process using Read CSV and the GSP operator (Generalized Sequential Patterns – </a:t>
            </a:r>
            <a:r>
              <a:rPr lang="en-US" b="1" i="1" dirty="0"/>
              <a:t>not </a:t>
            </a:r>
            <a:r>
              <a:rPr lang="en-US" dirty="0"/>
              <a:t>the WEKA version W-</a:t>
            </a:r>
            <a:r>
              <a:rPr lang="en-US" dirty="0" err="1"/>
              <a:t>GeneralizedSequentialPatterns</a:t>
            </a:r>
            <a:r>
              <a:rPr lang="en-US" dirty="0"/>
              <a:t>). What should your customer id be?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dirty="0" err="1"/>
              <a:t>anonid</a:t>
            </a:r>
            <a:endParaRPr lang="en-US" dirty="0"/>
          </a:p>
          <a:p>
            <a:pPr lvl="0"/>
            <a:r>
              <a:rPr lang="en-US" dirty="0" err="1"/>
              <a:t>obsnum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behavior</a:t>
            </a:r>
          </a:p>
          <a:p>
            <a:pPr lvl="0"/>
            <a:r>
              <a:rPr lang="en-US"/>
              <a:t>affect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340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find the motif?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971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find the motif?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673584"/>
              </p:ext>
            </p:extLst>
          </p:nvPr>
        </p:nvGraphicFramePr>
        <p:xfrm>
          <a:off x="762000" y="1600201"/>
          <a:ext cx="3505200" cy="4525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/>
              </a:tblGrid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UBSWWDFKLWPRHUC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JBDPXBDVEJVMBKK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VBDWNLROFVUBFFW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OWIFTIENDOXJXIOB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AUAAOOXZAABZSBT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MUAWSNTVZXSFHMI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LFQRKUTFRIENDOV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LOMTPOQHJVYYMFJ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LWGJMVPKYOZNMSA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RUPMFOHPVSPPVPT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BAZXVFTPQFQJVBM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HLPMOKUOXGRIENDO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012306"/>
              </p:ext>
            </p:extLst>
          </p:nvPr>
        </p:nvGraphicFramePr>
        <p:xfrm>
          <a:off x="4419600" y="1600200"/>
          <a:ext cx="4191000" cy="452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1000"/>
              </a:tblGrid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INUSUNSGDAAICAV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XRZZWCDXOVZZJKQ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VOVCROMCJTOLXYU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HUVRYFREENDOBBGC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AQJBVXJCAJLEMAU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ONJORIFCGAUGIRN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PJGCHBDQIWJJTMQ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IQYQHKKBNBVDFPV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JJLHWPZAYZIGGEH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IGJZRMAAWJBESSS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JXZFRIEMDOVZRBJY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IRPWYIRJISLFVFF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3273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describe the motif?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286388"/>
              </p:ext>
            </p:extLst>
          </p:nvPr>
        </p:nvGraphicFramePr>
        <p:xfrm>
          <a:off x="762000" y="1600201"/>
          <a:ext cx="3505200" cy="4525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/>
              </a:tblGrid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UBSWWDFKLWPRHUC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JBDPXBDVEJVMBKK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VBDWNLROFVUBFFW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OWI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FTIENDO</a:t>
                      </a:r>
                      <a:r>
                        <a:rPr lang="en-US" sz="1600" u="none" strike="noStrike" dirty="0" smtClean="0">
                          <a:effectLst/>
                        </a:rPr>
                        <a:t>XJXIOB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AUAAOOXZAABZSBT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MUAWSNTVZXSFHMI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LFQRKUT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FRIENDO</a:t>
                      </a:r>
                      <a:r>
                        <a:rPr lang="en-US" sz="1600" u="none" strike="noStrike" dirty="0" smtClean="0">
                          <a:effectLst/>
                        </a:rPr>
                        <a:t>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LOMTPOQHJVYYMFJ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LWGJMVPKYOZNMSA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RUPMFOHPVSPPVPT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BAZXVFTPQFQJVBM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HLPMOKUOX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GRIENDO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887687"/>
              </p:ext>
            </p:extLst>
          </p:nvPr>
        </p:nvGraphicFramePr>
        <p:xfrm>
          <a:off x="4419600" y="1600200"/>
          <a:ext cx="4191000" cy="452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1000"/>
              </a:tblGrid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INUSUNSGDAAICAV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XRZZWCDXOVZZJKQ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VOVCROMCJTOLXYU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HUVRY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FREENDO</a:t>
                      </a:r>
                      <a:r>
                        <a:rPr lang="en-US" sz="1600" u="none" strike="noStrike" dirty="0" smtClean="0">
                          <a:effectLst/>
                        </a:rPr>
                        <a:t>BBGC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AQJBVXJCAJLEMAU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ONJORIFCGAUGIRN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PJGCHBDQIWJJTMQ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IQYQHKKBNBVDFPV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JJLHWPZAYZIGGEH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IGJZRMAAWJBESSS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JXZ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FRIEMDO</a:t>
                      </a:r>
                      <a:r>
                        <a:rPr lang="en-US" sz="1600" u="none" strike="noStrike" dirty="0" smtClean="0">
                          <a:effectLst/>
                        </a:rPr>
                        <a:t>VZRBJY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IRPWYIRJISLFVFF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2012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algorithms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567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Variant on PROJECTION algorithm (</a:t>
            </a:r>
            <a:r>
              <a:rPr lang="en-US" dirty="0" err="1" smtClean="0"/>
              <a:t>Tompa</a:t>
            </a:r>
            <a:r>
              <a:rPr lang="en-US" dirty="0" smtClean="0"/>
              <a:t> &amp; Buhler, 2001) used in (</a:t>
            </a:r>
            <a:r>
              <a:rPr lang="en-US" dirty="0" err="1" smtClean="0"/>
              <a:t>Shanabrook</a:t>
            </a:r>
            <a:r>
              <a:rPr lang="en-US" dirty="0" smtClean="0"/>
              <a:t> et al., 2010)</a:t>
            </a:r>
          </a:p>
          <a:p>
            <a:pPr lvl="1"/>
            <a:r>
              <a:rPr lang="en-US" dirty="0" smtClean="0"/>
              <a:t>Only example of motif extraction in educational data mining so far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 character string C that could be a motif example (e.g. all character strings of desired length)</a:t>
            </a:r>
          </a:p>
          <a:p>
            <a:pPr lvl="1"/>
            <a:r>
              <a:rPr lang="en-US" dirty="0" smtClean="0"/>
              <a:t>Create a set of </a:t>
            </a:r>
            <a:r>
              <a:rPr lang="en-US" i="1" dirty="0" smtClean="0"/>
              <a:t>projections, </a:t>
            </a:r>
            <a:r>
              <a:rPr lang="en-US" dirty="0" smtClean="0"/>
              <a:t>random variations of C that vary in one or more 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627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each pair of strings C1 and C2, see how many overlaps there are between their projection matrices</a:t>
            </a:r>
          </a:p>
          <a:p>
            <a:endParaRPr lang="en-US" dirty="0"/>
          </a:p>
          <a:p>
            <a:r>
              <a:rPr lang="en-US" dirty="0" smtClean="0"/>
              <a:t>Take the pair with the most matches and combine into a motif</a:t>
            </a:r>
          </a:p>
          <a:p>
            <a:pPr lvl="1"/>
            <a:r>
              <a:rPr lang="en-US" dirty="0" smtClean="0"/>
              <a:t>Creating multi-example motif if 3+ get added together</a:t>
            </a:r>
          </a:p>
          <a:p>
            <a:endParaRPr lang="en-US" dirty="0"/>
          </a:p>
          <a:p>
            <a:r>
              <a:rPr lang="en-US" dirty="0" smtClean="0"/>
              <a:t>Repeat until goal number of motifs is found, or until new motif is below criterion goodness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969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behaviors in </a:t>
            </a:r>
            <a:r>
              <a:rPr lang="en-US" dirty="0"/>
              <a:t>a sequence of </a:t>
            </a:r>
            <a:r>
              <a:rPr lang="en-US" dirty="0" smtClean="0"/>
              <a:t>behaviors occurring </a:t>
            </a:r>
            <a:r>
              <a:rPr lang="en-US" dirty="0"/>
              <a:t>over time</a:t>
            </a:r>
          </a:p>
          <a:p>
            <a:endParaRPr lang="en-US" dirty="0" smtClean="0"/>
          </a:p>
          <a:p>
            <a:r>
              <a:rPr lang="en-US" dirty="0" smtClean="0"/>
              <a:t>Written as letters in </a:t>
            </a:r>
            <a:r>
              <a:rPr lang="en-US" dirty="0" err="1" smtClean="0"/>
              <a:t>Shanabrook</a:t>
            </a:r>
            <a:r>
              <a:rPr lang="en-US" dirty="0" smtClean="0"/>
              <a:t> et al. (2010)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62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for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do you segment student behavior?</a:t>
            </a:r>
          </a:p>
          <a:p>
            <a:endParaRPr lang="en-US" dirty="0"/>
          </a:p>
          <a:p>
            <a:r>
              <a:rPr lang="en-US" dirty="0" smtClean="0"/>
              <a:t>Could use student’s interaction on an entire problem, and compute letters across whole problem</a:t>
            </a:r>
          </a:p>
          <a:p>
            <a:pPr lvl="1"/>
            <a:r>
              <a:rPr lang="en-US" dirty="0" smtClean="0"/>
              <a:t>Might make more sense in tutors with shorter problems 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Could use student’s interaction on an entire problem, and </a:t>
            </a:r>
            <a:r>
              <a:rPr lang="en-US" dirty="0" smtClean="0"/>
              <a:t>define letters differently for context within </a:t>
            </a:r>
            <a:r>
              <a:rPr lang="en-US" dirty="0"/>
              <a:t>whole problem</a:t>
            </a:r>
          </a:p>
          <a:p>
            <a:pPr lvl="1"/>
            <a:r>
              <a:rPr lang="en-US" dirty="0" smtClean="0"/>
              <a:t>Approach used by </a:t>
            </a:r>
            <a:r>
              <a:rPr lang="en-US" dirty="0" err="1" smtClean="0"/>
              <a:t>Shanabrook</a:t>
            </a:r>
            <a:r>
              <a:rPr lang="en-US" dirty="0" smtClean="0"/>
              <a:t> et al. (2010)</a:t>
            </a:r>
          </a:p>
          <a:p>
            <a:pPr lvl="1"/>
            <a:endParaRPr lang="en-US" dirty="0"/>
          </a:p>
          <a:p>
            <a:r>
              <a:rPr lang="en-US" dirty="0" smtClean="0"/>
              <a:t>Could use “sliding window” of N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05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“hints  </a:t>
            </a:r>
            <a:r>
              <a:rPr lang="en-US" dirty="0"/>
              <a:t>(a, b, c) – Hints is a measure of the number of hints viewed for this problem.  </a:t>
            </a:r>
            <a:r>
              <a:rPr lang="en-US" dirty="0" smtClean="0"/>
              <a:t>Although </a:t>
            </a:r>
            <a:r>
              <a:rPr lang="en-US" dirty="0"/>
              <a:t>each problem has a maximum number of hints, the hint count does not have </a:t>
            </a:r>
            <a:r>
              <a:rPr lang="en-US" dirty="0" smtClean="0"/>
              <a:t>an </a:t>
            </a:r>
            <a:r>
              <a:rPr lang="en-US" dirty="0"/>
              <a:t>upper bound because students can repeat hints and the count will increase at each </a:t>
            </a:r>
            <a:r>
              <a:rPr lang="en-US" dirty="0" smtClean="0"/>
              <a:t> repeated </a:t>
            </a:r>
            <a:r>
              <a:rPr lang="en-US" dirty="0"/>
              <a:t>view.   The three categories for hints are: (a) no hints, meaning that </a:t>
            </a:r>
            <a:r>
              <a:rPr lang="en-US" dirty="0" err="1"/>
              <a:t>thestudent</a:t>
            </a:r>
            <a:r>
              <a:rPr lang="en-US" dirty="0"/>
              <a:t> did not use the hint facility for that problem,  (b) meaning the student used the </a:t>
            </a:r>
            <a:r>
              <a:rPr lang="en-US" dirty="0" smtClean="0"/>
              <a:t>hint </a:t>
            </a:r>
            <a:r>
              <a:rPr lang="en-US" dirty="0"/>
              <a:t>facility, but was not given the solution, and (c) last hint solved, meaning that </a:t>
            </a:r>
            <a:r>
              <a:rPr lang="en-US" dirty="0" smtClean="0"/>
              <a:t>the student </a:t>
            </a:r>
            <a:r>
              <a:rPr lang="en-US" dirty="0"/>
              <a:t>was given the solution to the problem by the last hint.   As described above, </a:t>
            </a:r>
            <a:r>
              <a:rPr lang="en-US" dirty="0" smtClean="0"/>
              <a:t>this </a:t>
            </a:r>
            <a:r>
              <a:rPr lang="en-US" dirty="0"/>
              <a:t>metric combines two values logged by the tutor: the count of hints seen, and </a:t>
            </a:r>
            <a:r>
              <a:rPr lang="en-US" dirty="0" smtClean="0"/>
              <a:t>an indicator </a:t>
            </a:r>
            <a:r>
              <a:rPr lang="en-US" dirty="0"/>
              <a:t>that the final hint giving the answer was seen.  The data could have been </a:t>
            </a:r>
            <a:r>
              <a:rPr lang="en-US" dirty="0" smtClean="0"/>
              <a:t>simply </a:t>
            </a:r>
            <a:r>
              <a:rPr lang="en-US" dirty="0"/>
              <a:t>binned low, medium, high hints; however, this would have missed the </a:t>
            </a:r>
            <a:r>
              <a:rPr lang="en-US" dirty="0" smtClean="0"/>
              <a:t>significance </a:t>
            </a:r>
            <a:r>
              <a:rPr lang="en-US" dirty="0"/>
              <a:t>of zero hints and using hints to reveal the problem solution</a:t>
            </a:r>
            <a:r>
              <a:rPr lang="en-US" dirty="0" smtClean="0"/>
              <a:t>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2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2: What should your time attribute be?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err="1"/>
              <a:t>anonid</a:t>
            </a:r>
            <a:endParaRPr lang="en-US" dirty="0"/>
          </a:p>
          <a:p>
            <a:pPr lvl="0"/>
            <a:r>
              <a:rPr lang="en-US" dirty="0" err="1"/>
              <a:t>obsnum</a:t>
            </a:r>
            <a:endParaRPr lang="en-US" dirty="0"/>
          </a:p>
          <a:p>
            <a:pPr lvl="0"/>
            <a:r>
              <a:rPr lang="en-US" dirty="0"/>
              <a:t>behavior</a:t>
            </a:r>
          </a:p>
          <a:p>
            <a:pPr lvl="0"/>
            <a:r>
              <a:rPr lang="en-US" dirty="0"/>
              <a:t>affect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30215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</a:t>
            </a:r>
            <a:r>
              <a:rPr lang="en-US" dirty="0" err="1"/>
              <a:t>secFirst</a:t>
            </a:r>
            <a:r>
              <a:rPr lang="en-US" dirty="0"/>
              <a:t> (d, e, f) – The seconds to first attempt is an important measure as it is during </a:t>
            </a:r>
            <a:r>
              <a:rPr lang="en-US" dirty="0" smtClean="0"/>
              <a:t>this </a:t>
            </a:r>
            <a:r>
              <a:rPr lang="en-US" dirty="0"/>
              <a:t>time that the student is reading the problem and formulating their response.    In </a:t>
            </a:r>
            <a:r>
              <a:rPr lang="en-US" dirty="0" smtClean="0"/>
              <a:t>previous </a:t>
            </a:r>
            <a:r>
              <a:rPr lang="en-US" dirty="0"/>
              <a:t>research [6], five seconds was determined to be a threshold for this metric </a:t>
            </a:r>
            <a:r>
              <a:rPr lang="en-US" dirty="0" smtClean="0"/>
              <a:t>representing </a:t>
            </a:r>
            <a:r>
              <a:rPr lang="en-US" dirty="0"/>
              <a:t>gaming: students who make a first attempt in less than five seconds are </a:t>
            </a:r>
            <a:r>
              <a:rPr lang="en-US" dirty="0" smtClean="0"/>
              <a:t>considered </a:t>
            </a:r>
            <a:r>
              <a:rPr lang="en-US" dirty="0"/>
              <a:t>not working on-task.  We divide </a:t>
            </a:r>
            <a:r>
              <a:rPr lang="en-US" dirty="0" err="1"/>
              <a:t>secFirst</a:t>
            </a:r>
            <a:r>
              <a:rPr lang="en-US" dirty="0"/>
              <a:t> into three bins: (d) less than 5 sec,  </a:t>
            </a:r>
            <a:r>
              <a:rPr lang="en-US" dirty="0" smtClean="0"/>
              <a:t>(</a:t>
            </a:r>
            <a:r>
              <a:rPr lang="en-US" dirty="0"/>
              <a:t>e) 5 to 30 sec, (f) greater than 30 sec.  (d) represents students who are gaming the </a:t>
            </a:r>
            <a:r>
              <a:rPr lang="en-US" dirty="0" smtClean="0"/>
              <a:t>system</a:t>
            </a:r>
            <a:r>
              <a:rPr lang="en-US" dirty="0"/>
              <a:t>, (e) represents a moderate time to the first attempt, (f) represents a long time to </a:t>
            </a:r>
            <a:r>
              <a:rPr lang="en-US" dirty="0" smtClean="0"/>
              <a:t>the </a:t>
            </a:r>
            <a:r>
              <a:rPr lang="en-US" dirty="0"/>
              <a:t>first attempt. The cut at 30 seconds was chosen because it equalizes the distribution </a:t>
            </a:r>
            <a:r>
              <a:rPr lang="en-US" dirty="0" smtClean="0"/>
              <a:t>of </a:t>
            </a:r>
            <a:r>
              <a:rPr lang="en-US" dirty="0"/>
              <a:t>bins (e and f), representing a division between a moderate and a long time to the </a:t>
            </a:r>
            <a:r>
              <a:rPr lang="en-US" dirty="0" smtClean="0"/>
              <a:t>first attempt.”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7661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“</a:t>
            </a:r>
            <a:r>
              <a:rPr lang="en-US" dirty="0" err="1"/>
              <a:t>secOther</a:t>
            </a:r>
            <a:r>
              <a:rPr lang="en-US" dirty="0"/>
              <a:t> (g, h, i, j, k) – This variable represents actions related to answering the </a:t>
            </a:r>
            <a:r>
              <a:rPr lang="en-US" dirty="0" smtClean="0"/>
              <a:t>problem </a:t>
            </a:r>
            <a:r>
              <a:rPr lang="en-US" dirty="0"/>
              <a:t>after the first attempt was made. While the first attempt includes the problem </a:t>
            </a:r>
            <a:r>
              <a:rPr lang="en-US" dirty="0" smtClean="0"/>
              <a:t>reading </a:t>
            </a:r>
            <a:r>
              <a:rPr lang="en-US" dirty="0"/>
              <a:t>and solution time, subsequent solution attempts could be much quicker and the </a:t>
            </a:r>
            <a:r>
              <a:rPr lang="en-US" dirty="0" smtClean="0"/>
              <a:t>student </a:t>
            </a:r>
            <a:r>
              <a:rPr lang="en-US" dirty="0"/>
              <a:t>could still be making good effort. </a:t>
            </a:r>
            <a:r>
              <a:rPr lang="en-US" dirty="0" err="1"/>
              <a:t>secOther</a:t>
            </a:r>
            <a:r>
              <a:rPr lang="en-US" dirty="0"/>
              <a:t> is categorized in five bins: (g) skip, </a:t>
            </a:r>
            <a:r>
              <a:rPr lang="en-US" dirty="0" smtClean="0"/>
              <a:t>(</a:t>
            </a:r>
            <a:r>
              <a:rPr lang="en-US" dirty="0"/>
              <a:t>h) solved on first, (i) 0 to 1.2 sec, (j) 1.2 to 2.9 sec, (k) greater than 2.9 sec. First, </a:t>
            </a:r>
            <a:r>
              <a:rPr lang="en-US" dirty="0" smtClean="0"/>
              <a:t>there </a:t>
            </a:r>
            <a:r>
              <a:rPr lang="en-US" dirty="0"/>
              <a:t>are two categorical bins, skip and solve on first attempt. These are each </a:t>
            </a:r>
            <a:r>
              <a:rPr lang="en-US" dirty="0" smtClean="0"/>
              <a:t>determined </a:t>
            </a:r>
            <a:r>
              <a:rPr lang="en-US" dirty="0"/>
              <a:t>from an indicator in the log data for that problem. Skipping a problem </a:t>
            </a:r>
            <a:r>
              <a:rPr lang="en-US" dirty="0" smtClean="0"/>
              <a:t>implies </a:t>
            </a:r>
            <a:r>
              <a:rPr lang="en-US" dirty="0"/>
              <a:t>only that students never clicked on a correct answer; they could have worked </a:t>
            </a:r>
            <a:r>
              <a:rPr lang="en-US" dirty="0" smtClean="0"/>
              <a:t>on </a:t>
            </a:r>
            <a:r>
              <a:rPr lang="en-US" dirty="0"/>
              <a:t>the problem and then given up, or immediately skipped to the next problem with </a:t>
            </a:r>
            <a:r>
              <a:rPr lang="en-US" dirty="0" smtClean="0"/>
              <a:t>only </a:t>
            </a:r>
            <a:r>
              <a:rPr lang="en-US" dirty="0"/>
              <a:t>a quick look.  Solved  on first attempt indicates correctly solving the problem. If </a:t>
            </a:r>
            <a:r>
              <a:rPr lang="en-US" dirty="0" smtClean="0"/>
              <a:t>neither </a:t>
            </a:r>
            <a:r>
              <a:rPr lang="en-US" dirty="0"/>
              <a:t>of the first two bins are indicated in the logs, then the </a:t>
            </a:r>
            <a:r>
              <a:rPr lang="en-US" dirty="0" err="1"/>
              <a:t>secOther</a:t>
            </a:r>
            <a:r>
              <a:rPr lang="en-US" dirty="0"/>
              <a:t> metric </a:t>
            </a:r>
            <a:r>
              <a:rPr lang="en-US" dirty="0" smtClean="0"/>
              <a:t>measures </a:t>
            </a:r>
            <a:r>
              <a:rPr lang="en-US" dirty="0"/>
              <a:t>the mean time for all attempts after the first. The divisions of 1.2 sec and 2.9 </a:t>
            </a:r>
            <a:r>
              <a:rPr lang="en-US" dirty="0" smtClean="0"/>
              <a:t>sec </a:t>
            </a:r>
            <a:r>
              <a:rPr lang="en-US" dirty="0"/>
              <a:t>for the latter three bins were obtained using the mean and one standard </a:t>
            </a:r>
            <a:r>
              <a:rPr lang="en-US" dirty="0" smtClean="0"/>
              <a:t>deviation above </a:t>
            </a:r>
            <a:r>
              <a:rPr lang="en-US" dirty="0"/>
              <a:t>the mean for all tutor usage; (i) less than 1.2 seconds would indicate guessing</a:t>
            </a:r>
            <a:r>
              <a:rPr lang="en-US" dirty="0" smtClean="0"/>
              <a:t>, (</a:t>
            </a:r>
            <a:r>
              <a:rPr lang="en-US" dirty="0"/>
              <a:t>j) would indicate normal attempts, and (k) would indicate a long time between </a:t>
            </a:r>
            <a:r>
              <a:rPr lang="en-US" dirty="0" smtClean="0"/>
              <a:t>attempts.”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4609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</a:t>
            </a:r>
            <a:r>
              <a:rPr lang="en-US" dirty="0" err="1"/>
              <a:t>numIncorrect</a:t>
            </a:r>
            <a:r>
              <a:rPr lang="en-US" dirty="0"/>
              <a:t> – (o, p, q) - Each problem has four or five possible answer choices, that </a:t>
            </a:r>
            <a:r>
              <a:rPr lang="en-US" dirty="0" smtClean="0"/>
              <a:t>we </a:t>
            </a:r>
            <a:r>
              <a:rPr lang="en-US" dirty="0"/>
              <a:t>divide into three groups: (o)  zero incorrect attempts, indicates either solved on first </a:t>
            </a:r>
            <a:r>
              <a:rPr lang="en-US" dirty="0" smtClean="0"/>
              <a:t>attempt</a:t>
            </a:r>
            <a:r>
              <a:rPr lang="en-US" dirty="0"/>
              <a:t>, skipped problem, or last hint solves problem (defined by the other metrics); </a:t>
            </a:r>
            <a:r>
              <a:rPr lang="en-US" dirty="0" smtClean="0"/>
              <a:t>(</a:t>
            </a:r>
            <a:r>
              <a:rPr lang="en-US" dirty="0"/>
              <a:t>p) indicates choosing the correct answer in the second or third attempt, and (q)  </a:t>
            </a:r>
            <a:r>
              <a:rPr lang="en-US" dirty="0" smtClean="0"/>
              <a:t>obtaining </a:t>
            </a:r>
            <a:r>
              <a:rPr lang="en-US" dirty="0"/>
              <a:t>the answer by default in a four answer problem or possibly guessing when </a:t>
            </a:r>
            <a:r>
              <a:rPr lang="en-US" dirty="0" smtClean="0"/>
              <a:t>there </a:t>
            </a:r>
            <a:r>
              <a:rPr lang="en-US" dirty="0"/>
              <a:t>is five answer problem</a:t>
            </a:r>
            <a:r>
              <a:rPr lang="en-US" dirty="0" smtClean="0"/>
              <a:t>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276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 constructs</a:t>
            </a:r>
            <a:br>
              <a:rPr lang="en-US" dirty="0" smtClean="0"/>
            </a:br>
            <a:r>
              <a:rPr lang="en-US" dirty="0" smtClean="0"/>
              <a:t>could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kinds of constructs could be used for the atoms of motif analyses in educational analyses?</a:t>
            </a:r>
          </a:p>
          <a:p>
            <a:pPr lvl="1"/>
            <a:r>
              <a:rPr lang="en-US" dirty="0" smtClean="0"/>
              <a:t>At this grain-size (e.g. specific actions)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552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 constructs</a:t>
            </a:r>
            <a:br>
              <a:rPr lang="en-US" dirty="0" smtClean="0"/>
            </a:br>
            <a:r>
              <a:rPr lang="en-US" dirty="0" smtClean="0"/>
              <a:t>could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kinds of constructs could be used for the atoms of motif analyses in educational analyses?</a:t>
            </a:r>
          </a:p>
          <a:p>
            <a:pPr lvl="1"/>
            <a:r>
              <a:rPr lang="en-US" dirty="0" smtClean="0"/>
              <a:t>At other grain-sizes?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14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adip</a:t>
            </a:r>
            <a:r>
              <a:rPr lang="en-US" dirty="0" smtClean="0"/>
              <a:t>, </a:t>
            </a:r>
            <a:r>
              <a:rPr lang="en-US" dirty="0" err="1" smtClean="0"/>
              <a:t>adiq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aeho</a:t>
            </a:r>
            <a:r>
              <a:rPr lang="en-US" dirty="0" smtClean="0"/>
              <a:t>, </a:t>
            </a:r>
            <a:r>
              <a:rPr lang="en-US" dirty="0" err="1" smtClean="0"/>
              <a:t>afho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ceho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aeho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aeiq</a:t>
            </a:r>
            <a:r>
              <a:rPr lang="en-US" dirty="0" smtClean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aekp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aeiq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 smtClean="0"/>
              <a:t>aeip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6695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Interpretations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Shanabrook</a:t>
            </a:r>
            <a:r>
              <a:rPr lang="en-US" dirty="0" smtClean="0"/>
              <a:t> et al., 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adip</a:t>
            </a:r>
            <a:r>
              <a:rPr lang="en-US" dirty="0" smtClean="0"/>
              <a:t>, </a:t>
            </a:r>
            <a:r>
              <a:rPr lang="en-US" dirty="0" err="1" smtClean="0"/>
              <a:t>adiq</a:t>
            </a:r>
            <a:r>
              <a:rPr lang="en-US" dirty="0" smtClean="0"/>
              <a:t>} – gaming the system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aeho</a:t>
            </a:r>
            <a:r>
              <a:rPr lang="en-US" dirty="0" smtClean="0"/>
              <a:t>, </a:t>
            </a:r>
            <a:r>
              <a:rPr lang="en-US" dirty="0" err="1" smtClean="0"/>
              <a:t>afho</a:t>
            </a:r>
            <a:r>
              <a:rPr lang="en-US" dirty="0" smtClean="0"/>
              <a:t>} – “This </a:t>
            </a:r>
            <a:r>
              <a:rPr lang="en-US" dirty="0"/>
              <a:t>student is using the tutor appropriately, but not being challenged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ceho</a:t>
            </a:r>
            <a:r>
              <a:rPr lang="en-US" dirty="0" smtClean="0"/>
              <a:t>} – problem is too difficult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aeho</a:t>
            </a:r>
            <a:r>
              <a:rPr lang="en-US" dirty="0" smtClean="0"/>
              <a:t>} – student is skipping problems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aeiq</a:t>
            </a:r>
            <a:r>
              <a:rPr lang="en-US" dirty="0" smtClean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aekp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aeiq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 smtClean="0"/>
              <a:t>aeip</a:t>
            </a:r>
            <a:r>
              <a:rPr lang="en-US" dirty="0" smtClean="0"/>
              <a:t>} – working on-task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441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 agree with interpretations?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adip</a:t>
            </a:r>
            <a:r>
              <a:rPr lang="en-US" dirty="0" smtClean="0"/>
              <a:t>, </a:t>
            </a:r>
            <a:r>
              <a:rPr lang="en-US" dirty="0" err="1" smtClean="0"/>
              <a:t>adiq</a:t>
            </a:r>
            <a:r>
              <a:rPr lang="en-US" dirty="0" smtClean="0"/>
              <a:t>} – gaming the system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aeho</a:t>
            </a:r>
            <a:r>
              <a:rPr lang="en-US" dirty="0" smtClean="0"/>
              <a:t>, </a:t>
            </a:r>
            <a:r>
              <a:rPr lang="en-US" dirty="0" err="1" smtClean="0"/>
              <a:t>afho</a:t>
            </a:r>
            <a:r>
              <a:rPr lang="en-US" dirty="0" smtClean="0"/>
              <a:t>} – “This </a:t>
            </a:r>
            <a:r>
              <a:rPr lang="en-US" dirty="0"/>
              <a:t>student is using the tutor appropriately, but not being challenged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ceho</a:t>
            </a:r>
            <a:r>
              <a:rPr lang="en-US" dirty="0" smtClean="0"/>
              <a:t>} – problem is too difficult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aeho</a:t>
            </a:r>
            <a:r>
              <a:rPr lang="en-US" dirty="0" smtClean="0"/>
              <a:t>} – student is skipping problems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aeiq</a:t>
            </a:r>
            <a:r>
              <a:rPr lang="en-US" dirty="0" smtClean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aekp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aeiq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 smtClean="0"/>
              <a:t>aeip</a:t>
            </a:r>
            <a:r>
              <a:rPr lang="en-US" dirty="0" smtClean="0"/>
              <a:t>} – working on-task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435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researchers form good interpretations?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509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8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2: What should your time attribute be?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err="1"/>
              <a:t>anonid</a:t>
            </a:r>
            <a:endParaRPr lang="en-US" dirty="0"/>
          </a:p>
          <a:p>
            <a:pPr lvl="0"/>
            <a:r>
              <a:rPr lang="en-US" b="1" dirty="0" err="1"/>
              <a:t>obsnum</a:t>
            </a:r>
            <a:endParaRPr lang="en-US" dirty="0"/>
          </a:p>
          <a:p>
            <a:pPr lvl="0"/>
            <a:r>
              <a:rPr lang="en-US" dirty="0"/>
              <a:t>behavior</a:t>
            </a:r>
          </a:p>
          <a:p>
            <a:pPr lvl="0"/>
            <a:r>
              <a:rPr lang="en-US"/>
              <a:t>affect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479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else could sequential pattern mining and motif extraction be used for in education?</a:t>
            </a:r>
          </a:p>
          <a:p>
            <a:pPr lvl="1"/>
            <a:r>
              <a:rPr lang="en-US" dirty="0" smtClean="0"/>
              <a:t>Beyond </a:t>
            </a:r>
            <a:r>
              <a:rPr lang="en-US" dirty="0" err="1" smtClean="0"/>
              <a:t>Perera</a:t>
            </a:r>
            <a:r>
              <a:rPr lang="en-US" dirty="0" smtClean="0"/>
              <a:t> et al. and </a:t>
            </a:r>
            <a:r>
              <a:rPr lang="en-US" dirty="0" err="1" smtClean="0"/>
              <a:t>Shanabrook</a:t>
            </a:r>
            <a:r>
              <a:rPr lang="en-US" dirty="0"/>
              <a:t> et al. </a:t>
            </a:r>
          </a:p>
        </p:txBody>
      </p:sp>
    </p:spTree>
    <p:extLst>
      <p:ext uri="{BB962C8B-B14F-4D97-AF65-F5344CB8AC3E}">
        <p14:creationId xmlns:p14="http://schemas.microsoft.com/office/powerpoint/2010/main" val="148568083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Pattern Mining II</a:t>
            </a:r>
          </a:p>
          <a:p>
            <a:endParaRPr lang="en-US" dirty="0"/>
          </a:p>
          <a:p>
            <a:r>
              <a:rPr lang="en-US" dirty="0" smtClean="0"/>
              <a:t>Due </a:t>
            </a:r>
            <a:r>
              <a:rPr lang="en-US" dirty="0" smtClean="0"/>
              <a:t>Tuesday, December 8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11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</a:p>
          <a:p>
            <a:endParaRPr lang="en-US" dirty="0"/>
          </a:p>
          <a:p>
            <a:r>
              <a:rPr lang="en-US" dirty="0" smtClean="0"/>
              <a:t>If you have not yet signed up for a slot on the discussion forum, please do so ASAP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59157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Tuesday, </a:t>
            </a:r>
            <a:r>
              <a:rPr lang="en-US" b="1" dirty="0"/>
              <a:t>December </a:t>
            </a:r>
            <a:r>
              <a:rPr lang="en-US" b="1" dirty="0" smtClean="0"/>
              <a:t>8: </a:t>
            </a:r>
            <a:r>
              <a:rPr lang="en-US" b="1" dirty="0" smtClean="0"/>
              <a:t>Text Mining</a:t>
            </a:r>
          </a:p>
          <a:p>
            <a:endParaRPr lang="en-US" b="1" dirty="0" smtClean="0"/>
          </a:p>
          <a:p>
            <a:r>
              <a:rPr lang="en-US" b="1" dirty="0" smtClean="0"/>
              <a:t>Readings</a:t>
            </a:r>
          </a:p>
          <a:p>
            <a:r>
              <a:rPr lang="en-US" dirty="0"/>
              <a:t>Baker, R.S. (</a:t>
            </a:r>
            <a:r>
              <a:rPr lang="en-US" dirty="0" smtClean="0"/>
              <a:t>2015) </a:t>
            </a:r>
            <a:r>
              <a:rPr lang="en-US" dirty="0"/>
              <a:t>Big Data and Education. Ch. 8, V3.</a:t>
            </a:r>
          </a:p>
          <a:p>
            <a:r>
              <a:rPr lang="en-US" dirty="0" err="1" smtClean="0"/>
              <a:t>Graesser</a:t>
            </a:r>
            <a:r>
              <a:rPr lang="en-US" dirty="0"/>
              <a:t>, A. C., </a:t>
            </a:r>
            <a:r>
              <a:rPr lang="en-US" dirty="0" err="1"/>
              <a:t>D'Mello</a:t>
            </a:r>
            <a:r>
              <a:rPr lang="en-US" dirty="0"/>
              <a:t>, S. K., Craig, S. D., Witherspoon A., </a:t>
            </a:r>
            <a:r>
              <a:rPr lang="en-US" dirty="0" err="1"/>
              <a:t>Sullins</a:t>
            </a:r>
            <a:r>
              <a:rPr lang="en-US" dirty="0"/>
              <a:t> J., McDaniel B., Gholson, B. (2008) The Relationship between Affective States and Dialog Patterns during Interactions with </a:t>
            </a:r>
            <a:r>
              <a:rPr lang="en-US" dirty="0" err="1"/>
              <a:t>AutoTutor</a:t>
            </a:r>
            <a:r>
              <a:rPr lang="en-US" dirty="0"/>
              <a:t>. </a:t>
            </a:r>
            <a:r>
              <a:rPr lang="en-US" i="1" dirty="0"/>
              <a:t>Journal of Interactive Learning Research, 19</a:t>
            </a:r>
            <a:r>
              <a:rPr lang="en-US" dirty="0"/>
              <a:t>(2), 293-312</a:t>
            </a:r>
            <a:r>
              <a:rPr lang="en-US" dirty="0" smtClean="0"/>
              <a:t>.</a:t>
            </a:r>
          </a:p>
          <a:p>
            <a:r>
              <a:rPr lang="en-US" dirty="0"/>
              <a:t>Adamson, D., </a:t>
            </a:r>
            <a:r>
              <a:rPr lang="en-US" dirty="0" err="1"/>
              <a:t>Bharadwaj</a:t>
            </a:r>
            <a:r>
              <a:rPr lang="en-US" dirty="0"/>
              <a:t>, A., Singh, A., Ashe, C., </a:t>
            </a:r>
            <a:r>
              <a:rPr lang="en-US" dirty="0" err="1"/>
              <a:t>Yaron</a:t>
            </a:r>
            <a:r>
              <a:rPr lang="en-US" dirty="0"/>
              <a:t>, D., &amp; Rosé, C. P. (2014). Predicting Student Learning from Conversational Cues. Proceedings of the International Conference on Intelligent Tutoring Systems, 220-229.</a:t>
            </a:r>
            <a:r>
              <a:rPr lang="en-US"/>
              <a:t> </a:t>
            </a:r>
            <a:endParaRPr lang="en-US" dirty="0"/>
          </a:p>
          <a:p>
            <a:r>
              <a:rPr lang="en-US" dirty="0"/>
              <a:t>Crossley, S., McNamara, D., Baker, R.S., Wang, Y., Paquette, L., Barnes, T., Bergner, Y. (2015) Language to Completion: Success in an Educational Data Mining Massive Open Online Course. Proceedings of the 8th International Conference on Educational Data Mining, 388-391.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Did anyone have trouble with this 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Question 3: Set min support = 0.6, window size = 0.0, max gap = 5.0, min gap = 0.0, positive value = 1. Which of these association rules has the highest support?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behavior-</a:t>
            </a:r>
            <a:r>
              <a:rPr lang="en-US" dirty="0" err="1"/>
              <a:t>ontask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behavior-</a:t>
            </a:r>
            <a:r>
              <a:rPr lang="en-US" dirty="0" err="1"/>
              <a:t>ontask</a:t>
            </a:r>
            <a:endParaRPr lang="en-US" dirty="0"/>
          </a:p>
          <a:p>
            <a:pPr lvl="0"/>
            <a:r>
              <a:rPr lang="en-US" dirty="0"/>
              <a:t>behavior-</a:t>
            </a:r>
            <a:r>
              <a:rPr lang="en-US" dirty="0" err="1"/>
              <a:t>offtask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behavior-</a:t>
            </a:r>
            <a:r>
              <a:rPr lang="en-US" dirty="0" err="1"/>
              <a:t>offtask</a:t>
            </a:r>
            <a:endParaRPr lang="en-US" dirty="0"/>
          </a:p>
          <a:p>
            <a:pPr lvl="0"/>
            <a:r>
              <a:rPr lang="en-US" b="1" dirty="0"/>
              <a:t>behavior-</a:t>
            </a:r>
            <a:r>
              <a:rPr lang="en-US" b="1" dirty="0" err="1"/>
              <a:t>ontask</a:t>
            </a:r>
            <a:r>
              <a:rPr lang="en-US" b="1" dirty="0"/>
              <a:t>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affect-concentrating</a:t>
            </a:r>
            <a:endParaRPr lang="en-US" dirty="0"/>
          </a:p>
          <a:p>
            <a:pPr lvl="0"/>
            <a:r>
              <a:rPr lang="en-US" dirty="0"/>
              <a:t>affect-concentrating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affect-concentrating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affect-concentrating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affect-concentrating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behavior-</a:t>
            </a:r>
            <a:r>
              <a:rPr lang="en-US" dirty="0" err="1"/>
              <a:t>ontask</a:t>
            </a:r>
            <a:r>
              <a:rPr lang="en-US" dirty="0"/>
              <a:t> AND  affect-concentrating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12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Did anyone have trouble with this 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Question 4: If you set window size = 2.0, what is the association rule with the highest support that now is created (but was not created in question 3’s settings)?</a:t>
            </a:r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affect-concentrating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behavior-</a:t>
            </a:r>
            <a:r>
              <a:rPr lang="en-US" b="1" dirty="0" err="1"/>
              <a:t>ontask</a:t>
            </a:r>
            <a:r>
              <a:rPr lang="en-US" b="1" dirty="0"/>
              <a:t>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behavior-</a:t>
            </a:r>
            <a:r>
              <a:rPr lang="en-US" b="1" dirty="0" err="1"/>
              <a:t>ontask</a:t>
            </a:r>
            <a:r>
              <a:rPr lang="en-US" b="1" dirty="0"/>
              <a:t> AND affect-concentrating</a:t>
            </a:r>
            <a:endParaRPr lang="en-US" dirty="0"/>
          </a:p>
          <a:p>
            <a:pPr lvl="0"/>
            <a:r>
              <a:rPr lang="en-US" dirty="0"/>
              <a:t>affect-concentrating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behavior-</a:t>
            </a:r>
            <a:r>
              <a:rPr lang="en-US" dirty="0" err="1"/>
              <a:t>ontask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affect-concentrating</a:t>
            </a:r>
          </a:p>
          <a:p>
            <a:pPr lvl="0"/>
            <a:r>
              <a:rPr lang="en-US" dirty="0" err="1"/>
              <a:t>affect-concentrating</a:t>
            </a:r>
            <a:r>
              <a:rPr lang="en-US" dirty="0" err="1">
                <a:sym typeface="Wingdings"/>
              </a:rPr>
              <a:t></a:t>
            </a:r>
            <a:r>
              <a:rPr lang="en-US" dirty="0" err="1"/>
              <a:t>behavior-ontask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affect-concentrating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affect-concentrating</a:t>
            </a:r>
          </a:p>
          <a:p>
            <a:pPr lvl="0"/>
            <a:r>
              <a:rPr lang="en-US" dirty="0"/>
              <a:t>behavior-</a:t>
            </a:r>
            <a:r>
              <a:rPr lang="en-US" dirty="0" err="1"/>
              <a:t>ontask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behavior-</a:t>
            </a:r>
            <a:r>
              <a:rPr lang="en-US" dirty="0" err="1"/>
              <a:t>ontask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behavior-</a:t>
            </a:r>
            <a:r>
              <a:rPr lang="en-US" dirty="0" err="1"/>
              <a:t>ontask</a:t>
            </a:r>
            <a:r>
              <a:rPr lang="en-US" dirty="0"/>
              <a:t> AND affect-concentrating</a:t>
            </a:r>
          </a:p>
        </p:txBody>
      </p:sp>
    </p:spTree>
    <p:extLst>
      <p:ext uri="{BB962C8B-B14F-4D97-AF65-F5344CB8AC3E}">
        <p14:creationId xmlns:p14="http://schemas.microsoft.com/office/powerpoint/2010/main" val="3301464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Did anyone have trouble with this 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Question 5: Set window size back to 0.0. Set max gap to 1.0. Which is the rule with the most items?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dirty="0"/>
              <a:t>behavior-</a:t>
            </a:r>
            <a:r>
              <a:rPr lang="en-US" b="1" dirty="0" err="1"/>
              <a:t>ontask</a:t>
            </a:r>
            <a:r>
              <a:rPr lang="en-US" b="1" dirty="0"/>
              <a:t> AND affect-concentrating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behavior-</a:t>
            </a:r>
            <a:r>
              <a:rPr lang="en-US" b="1" dirty="0" err="1"/>
              <a:t>ontask</a:t>
            </a:r>
            <a:r>
              <a:rPr lang="en-US" b="1" dirty="0"/>
              <a:t> AND affect-concentrating</a:t>
            </a:r>
            <a:endParaRPr lang="en-US" dirty="0"/>
          </a:p>
          <a:p>
            <a:pPr lvl="0"/>
            <a:r>
              <a:rPr lang="en-US" dirty="0"/>
              <a:t>affect-concentrating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behavior-</a:t>
            </a:r>
            <a:r>
              <a:rPr lang="en-US" dirty="0" err="1"/>
              <a:t>ontask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affect-concentrating</a:t>
            </a:r>
          </a:p>
          <a:p>
            <a:pPr lvl="0"/>
            <a:r>
              <a:rPr lang="en-US" dirty="0"/>
              <a:t>behavior-</a:t>
            </a:r>
            <a:r>
              <a:rPr lang="en-US" dirty="0" err="1"/>
              <a:t>ontask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behavior-</a:t>
            </a:r>
            <a:r>
              <a:rPr lang="en-US" dirty="0" err="1"/>
              <a:t>ontask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behavior-</a:t>
            </a:r>
            <a:r>
              <a:rPr lang="en-US" dirty="0" err="1"/>
              <a:t>ontask</a:t>
            </a:r>
            <a:r>
              <a:rPr lang="en-US" dirty="0"/>
              <a:t> AND affect-concentrating</a:t>
            </a:r>
          </a:p>
          <a:p>
            <a:pPr lvl="0"/>
            <a:r>
              <a:rPr lang="en-US" dirty="0"/>
              <a:t>affect-concentrating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affect-concentrating</a:t>
            </a:r>
          </a:p>
        </p:txBody>
      </p:sp>
    </p:spTree>
    <p:extLst>
      <p:ext uri="{BB962C8B-B14F-4D97-AF65-F5344CB8AC3E}">
        <p14:creationId xmlns:p14="http://schemas.microsoft.com/office/powerpoint/2010/main" val="2303367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5973</TotalTime>
  <Words>2548</Words>
  <Application>Microsoft Office PowerPoint</Application>
  <PresentationFormat>On-screen Show (4:3)</PresentationFormat>
  <Paragraphs>314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Core Methods in  Educational Data Mining</vt:lpstr>
      <vt:lpstr>Assignment B8</vt:lpstr>
      <vt:lpstr>PowerPoint Presentation</vt:lpstr>
      <vt:lpstr>PowerPoint Presentation</vt:lpstr>
      <vt:lpstr>PowerPoint Presentation</vt:lpstr>
      <vt:lpstr>PowerPoint Presentation</vt:lpstr>
      <vt:lpstr>Did anyone have trouble with this one?</vt:lpstr>
      <vt:lpstr>Did anyone have trouble with this one?</vt:lpstr>
      <vt:lpstr>Did anyone have trouble with this one?</vt:lpstr>
      <vt:lpstr>PowerPoint Presentation</vt:lpstr>
      <vt:lpstr>PowerPoint Presentation</vt:lpstr>
      <vt:lpstr>PowerPoint Presentation</vt:lpstr>
      <vt:lpstr>Does anyone want to see this calculation?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 11  (ungraded due to technical issues)</vt:lpstr>
      <vt:lpstr>Sorry again about technical glitches</vt:lpstr>
      <vt:lpstr>ARM vs SPM</vt:lpstr>
      <vt:lpstr>Any questions about GPS algorithm?</vt:lpstr>
      <vt:lpstr>Perera et al. (2009)</vt:lpstr>
      <vt:lpstr>Perera et al. (2009)</vt:lpstr>
      <vt:lpstr>Perera et al. (2009): Important Findings</vt:lpstr>
      <vt:lpstr>Perera et al. (2009): Important Findings</vt:lpstr>
      <vt:lpstr>Perera et al. (2009): Important Findings</vt:lpstr>
      <vt:lpstr>Variants</vt:lpstr>
      <vt:lpstr>Differential Sequence Mining (Kinnebrew et al., 2013)</vt:lpstr>
      <vt:lpstr>Example (Jiang et al., 2015)</vt:lpstr>
      <vt:lpstr>Difference found</vt:lpstr>
      <vt:lpstr>MOTIF Extraction</vt:lpstr>
      <vt:lpstr>Motif</vt:lpstr>
      <vt:lpstr>Motif in Music</vt:lpstr>
      <vt:lpstr>Motif in Music</vt:lpstr>
      <vt:lpstr>Motif in Music</vt:lpstr>
      <vt:lpstr>Motif in Language</vt:lpstr>
      <vt:lpstr>Motif in Genetics</vt:lpstr>
      <vt:lpstr>Goal of Motif Extraction</vt:lpstr>
      <vt:lpstr>Can you find the motif?</vt:lpstr>
      <vt:lpstr>Can you find the motif?</vt:lpstr>
      <vt:lpstr>How would you describe the motif?</vt:lpstr>
      <vt:lpstr>Finding motifs</vt:lpstr>
      <vt:lpstr>Finding motifs</vt:lpstr>
      <vt:lpstr>Big idea</vt:lpstr>
      <vt:lpstr>Big idea</vt:lpstr>
      <vt:lpstr>Motif in Education</vt:lpstr>
      <vt:lpstr>Detail for education</vt:lpstr>
      <vt:lpstr>Behaviors in Shanabrook et al.</vt:lpstr>
      <vt:lpstr>Behaviors in Shanabrook et al.</vt:lpstr>
      <vt:lpstr>Behaviors in Shanabrook et al.</vt:lpstr>
      <vt:lpstr>Behaviors in Shanabrook et al.</vt:lpstr>
      <vt:lpstr>What other constructs could be used?</vt:lpstr>
      <vt:lpstr>What other constructs could be used?</vt:lpstr>
      <vt:lpstr>Common Motifs</vt:lpstr>
      <vt:lpstr>Interpretations  (Shanabrook et al., 2010)</vt:lpstr>
      <vt:lpstr>Do you agree with interpretations?</vt:lpstr>
      <vt:lpstr>How can researchers form good interpretations?</vt:lpstr>
      <vt:lpstr>Questions? Comments?</vt:lpstr>
      <vt:lpstr>What else?</vt:lpstr>
      <vt:lpstr>Assignment C4</vt:lpstr>
      <vt:lpstr>Final Project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S. Baker</cp:lastModifiedBy>
  <cp:revision>619</cp:revision>
  <dcterms:created xsi:type="dcterms:W3CDTF">2010-01-07T20:34:12Z</dcterms:created>
  <dcterms:modified xsi:type="dcterms:W3CDTF">2015-11-30T15:27:12Z</dcterms:modified>
</cp:coreProperties>
</file>