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413" r:id="rId3"/>
    <p:sldId id="274" r:id="rId4"/>
    <p:sldId id="532" r:id="rId5"/>
    <p:sldId id="533" r:id="rId6"/>
    <p:sldId id="534" r:id="rId7"/>
    <p:sldId id="535" r:id="rId8"/>
    <p:sldId id="536" r:id="rId9"/>
    <p:sldId id="537" r:id="rId10"/>
    <p:sldId id="538" r:id="rId11"/>
    <p:sldId id="539" r:id="rId12"/>
    <p:sldId id="540" r:id="rId13"/>
    <p:sldId id="541" r:id="rId14"/>
    <p:sldId id="542" r:id="rId15"/>
    <p:sldId id="543" r:id="rId16"/>
    <p:sldId id="544" r:id="rId17"/>
    <p:sldId id="545" r:id="rId18"/>
    <p:sldId id="546" r:id="rId19"/>
    <p:sldId id="547" r:id="rId20"/>
    <p:sldId id="548" r:id="rId21"/>
    <p:sldId id="549" r:id="rId22"/>
    <p:sldId id="550" r:id="rId23"/>
    <p:sldId id="551" r:id="rId24"/>
    <p:sldId id="552" r:id="rId25"/>
    <p:sldId id="553" r:id="rId26"/>
    <p:sldId id="554" r:id="rId27"/>
    <p:sldId id="555" r:id="rId28"/>
    <p:sldId id="556" r:id="rId29"/>
    <p:sldId id="557" r:id="rId30"/>
    <p:sldId id="558" r:id="rId31"/>
    <p:sldId id="559" r:id="rId32"/>
    <p:sldId id="560" r:id="rId33"/>
    <p:sldId id="561" r:id="rId34"/>
    <p:sldId id="562" r:id="rId35"/>
    <p:sldId id="563" r:id="rId36"/>
    <p:sldId id="564" r:id="rId37"/>
    <p:sldId id="502" r:id="rId38"/>
    <p:sldId id="503" r:id="rId39"/>
    <p:sldId id="507" r:id="rId40"/>
    <p:sldId id="508" r:id="rId41"/>
    <p:sldId id="509" r:id="rId42"/>
    <p:sldId id="510" r:id="rId43"/>
    <p:sldId id="511" r:id="rId44"/>
    <p:sldId id="515" r:id="rId45"/>
    <p:sldId id="516" r:id="rId46"/>
    <p:sldId id="512" r:id="rId47"/>
    <p:sldId id="513" r:id="rId48"/>
    <p:sldId id="514" r:id="rId49"/>
    <p:sldId id="517" r:id="rId50"/>
    <p:sldId id="518" r:id="rId51"/>
    <p:sldId id="519" r:id="rId52"/>
    <p:sldId id="521" r:id="rId53"/>
    <p:sldId id="522" r:id="rId54"/>
    <p:sldId id="523" r:id="rId55"/>
    <p:sldId id="525" r:id="rId56"/>
    <p:sldId id="526" r:id="rId57"/>
    <p:sldId id="527" r:id="rId58"/>
    <p:sldId id="528" r:id="rId59"/>
    <p:sldId id="529" r:id="rId60"/>
    <p:sldId id="565" r:id="rId61"/>
    <p:sldId id="506" r:id="rId62"/>
    <p:sldId id="530" r:id="rId63"/>
    <p:sldId id="504" r:id="rId64"/>
    <p:sldId id="498" r:id="rId65"/>
    <p:sldId id="505" r:id="rId66"/>
    <p:sldId id="497" r:id="rId67"/>
    <p:sldId id="500" r:id="rId68"/>
    <p:sldId id="412" r:id="rId69"/>
    <p:sldId id="301"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ker, Ryan Shaun" initials="RYA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60" autoAdjust="0"/>
  </p:normalViewPr>
  <p:slideViewPr>
    <p:cSldViewPr>
      <p:cViewPr>
        <p:scale>
          <a:sx n="66" d="100"/>
          <a:sy n="66" d="100"/>
        </p:scale>
        <p:origin x="-978" y="-4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june2013\week-slides\wk1\graphs-for-regress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june2013\week-slides\wk1\graphs-for-regress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june2013\week-slides\wk1\graphs-for-regress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Sheet1!$B$143</c:f>
              <c:strCache>
                <c:ptCount val="1"/>
                <c:pt idx="0">
                  <c:v>papers per year</c:v>
                </c:pt>
              </c:strCache>
            </c:strRef>
          </c:tx>
          <c:xVal>
            <c:numRef>
              <c:f>Sheet1!$A$144:$A$160</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xVal>
          <c:yVal>
            <c:numRef>
              <c:f>Sheet1!$B$144:$B$160</c:f>
              <c:numCache>
                <c:formatCode>General</c:formatCode>
                <c:ptCount val="17"/>
                <c:pt idx="0">
                  <c:v>4</c:v>
                </c:pt>
                <c:pt idx="1">
                  <c:v>5.9</c:v>
                </c:pt>
                <c:pt idx="2">
                  <c:v>7.6</c:v>
                </c:pt>
                <c:pt idx="3">
                  <c:v>9.1</c:v>
                </c:pt>
                <c:pt idx="4">
                  <c:v>10.4</c:v>
                </c:pt>
                <c:pt idx="5">
                  <c:v>11.5</c:v>
                </c:pt>
                <c:pt idx="6">
                  <c:v>12.4</c:v>
                </c:pt>
                <c:pt idx="7">
                  <c:v>13.1</c:v>
                </c:pt>
                <c:pt idx="8">
                  <c:v>13.6</c:v>
                </c:pt>
                <c:pt idx="9">
                  <c:v>13.9</c:v>
                </c:pt>
                <c:pt idx="10">
                  <c:v>14</c:v>
                </c:pt>
                <c:pt idx="11">
                  <c:v>13.9</c:v>
                </c:pt>
                <c:pt idx="12">
                  <c:v>13.6</c:v>
                </c:pt>
                <c:pt idx="13">
                  <c:v>13.1</c:v>
                </c:pt>
                <c:pt idx="14">
                  <c:v>12.4</c:v>
                </c:pt>
                <c:pt idx="15">
                  <c:v>11.5</c:v>
                </c:pt>
                <c:pt idx="16">
                  <c:v>10.4</c:v>
                </c:pt>
              </c:numCache>
            </c:numRef>
          </c:yVal>
          <c:smooth val="1"/>
        </c:ser>
        <c:dLbls>
          <c:showLegendKey val="0"/>
          <c:showVal val="0"/>
          <c:showCatName val="0"/>
          <c:showSerName val="0"/>
          <c:showPercent val="0"/>
          <c:showBubbleSize val="0"/>
        </c:dLbls>
        <c:axId val="53411840"/>
        <c:axId val="53413760"/>
      </c:scatterChart>
      <c:valAx>
        <c:axId val="53411840"/>
        <c:scaling>
          <c:orientation val="minMax"/>
          <c:max val="16"/>
        </c:scaling>
        <c:delete val="0"/>
        <c:axPos val="b"/>
        <c:title>
          <c:tx>
            <c:rich>
              <a:bodyPr/>
              <a:lstStyle/>
              <a:p>
                <a:pPr>
                  <a:defRPr/>
                </a:pPr>
                <a:r>
                  <a:rPr lang="en-US"/>
                  <a:t>Number of graduate students</a:t>
                </a:r>
              </a:p>
            </c:rich>
          </c:tx>
          <c:layout/>
          <c:overlay val="0"/>
        </c:title>
        <c:numFmt formatCode="General" sourceLinked="1"/>
        <c:majorTickMark val="out"/>
        <c:minorTickMark val="none"/>
        <c:tickLblPos val="nextTo"/>
        <c:crossAx val="53413760"/>
        <c:crosses val="autoZero"/>
        <c:crossBetween val="midCat"/>
      </c:valAx>
      <c:valAx>
        <c:axId val="53413760"/>
        <c:scaling>
          <c:orientation val="minMax"/>
        </c:scaling>
        <c:delete val="0"/>
        <c:axPos val="l"/>
        <c:majorGridlines/>
        <c:title>
          <c:tx>
            <c:rich>
              <a:bodyPr rot="-5400000" vert="horz"/>
              <a:lstStyle/>
              <a:p>
                <a:pPr>
                  <a:defRPr/>
                </a:pPr>
                <a:r>
                  <a:rPr lang="en-US"/>
                  <a:t>Papers</a:t>
                </a:r>
                <a:r>
                  <a:rPr lang="en-US" baseline="0"/>
                  <a:t> per year</a:t>
                </a:r>
                <a:endParaRPr lang="en-US"/>
              </a:p>
            </c:rich>
          </c:tx>
          <c:layout/>
          <c:overlay val="0"/>
        </c:title>
        <c:numFmt formatCode="General" sourceLinked="1"/>
        <c:majorTickMark val="out"/>
        <c:minorTickMark val="none"/>
        <c:tickLblPos val="nextTo"/>
        <c:crossAx val="53411840"/>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Sheet1!$B$143</c:f>
              <c:strCache>
                <c:ptCount val="1"/>
                <c:pt idx="0">
                  <c:v>papers per year</c:v>
                </c:pt>
              </c:strCache>
            </c:strRef>
          </c:tx>
          <c:xVal>
            <c:numRef>
              <c:f>Sheet1!$A$144:$A$160</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xVal>
          <c:yVal>
            <c:numRef>
              <c:f>Sheet1!$B$144:$B$160</c:f>
              <c:numCache>
                <c:formatCode>General</c:formatCode>
                <c:ptCount val="17"/>
                <c:pt idx="0">
                  <c:v>4</c:v>
                </c:pt>
                <c:pt idx="1">
                  <c:v>5.9</c:v>
                </c:pt>
                <c:pt idx="2">
                  <c:v>7.6</c:v>
                </c:pt>
                <c:pt idx="3">
                  <c:v>9.1</c:v>
                </c:pt>
                <c:pt idx="4">
                  <c:v>10.4</c:v>
                </c:pt>
                <c:pt idx="5">
                  <c:v>11.5</c:v>
                </c:pt>
                <c:pt idx="6">
                  <c:v>12.4</c:v>
                </c:pt>
                <c:pt idx="7">
                  <c:v>13.1</c:v>
                </c:pt>
                <c:pt idx="8">
                  <c:v>13.6</c:v>
                </c:pt>
                <c:pt idx="9">
                  <c:v>13.9</c:v>
                </c:pt>
                <c:pt idx="10">
                  <c:v>14</c:v>
                </c:pt>
                <c:pt idx="11">
                  <c:v>13.9</c:v>
                </c:pt>
                <c:pt idx="12">
                  <c:v>13.6</c:v>
                </c:pt>
                <c:pt idx="13">
                  <c:v>13.1</c:v>
                </c:pt>
                <c:pt idx="14">
                  <c:v>12.4</c:v>
                </c:pt>
                <c:pt idx="15">
                  <c:v>11.5</c:v>
                </c:pt>
                <c:pt idx="16">
                  <c:v>10.4</c:v>
                </c:pt>
              </c:numCache>
            </c:numRef>
          </c:yVal>
          <c:smooth val="1"/>
        </c:ser>
        <c:dLbls>
          <c:showLegendKey val="0"/>
          <c:showVal val="0"/>
          <c:showCatName val="0"/>
          <c:showSerName val="0"/>
          <c:showPercent val="0"/>
          <c:showBubbleSize val="0"/>
        </c:dLbls>
        <c:axId val="53519488"/>
        <c:axId val="53521408"/>
      </c:scatterChart>
      <c:valAx>
        <c:axId val="53519488"/>
        <c:scaling>
          <c:orientation val="minMax"/>
          <c:max val="16"/>
        </c:scaling>
        <c:delete val="0"/>
        <c:axPos val="b"/>
        <c:title>
          <c:tx>
            <c:rich>
              <a:bodyPr/>
              <a:lstStyle/>
              <a:p>
                <a:pPr>
                  <a:defRPr/>
                </a:pPr>
                <a:r>
                  <a:rPr lang="en-US"/>
                  <a:t>Number of graduate students</a:t>
                </a:r>
              </a:p>
            </c:rich>
          </c:tx>
          <c:layout/>
          <c:overlay val="0"/>
        </c:title>
        <c:numFmt formatCode="General" sourceLinked="1"/>
        <c:majorTickMark val="out"/>
        <c:minorTickMark val="none"/>
        <c:tickLblPos val="nextTo"/>
        <c:crossAx val="53521408"/>
        <c:crosses val="autoZero"/>
        <c:crossBetween val="midCat"/>
      </c:valAx>
      <c:valAx>
        <c:axId val="53521408"/>
        <c:scaling>
          <c:orientation val="minMax"/>
        </c:scaling>
        <c:delete val="0"/>
        <c:axPos val="l"/>
        <c:majorGridlines/>
        <c:title>
          <c:tx>
            <c:rich>
              <a:bodyPr rot="-5400000" vert="horz"/>
              <a:lstStyle/>
              <a:p>
                <a:pPr>
                  <a:defRPr/>
                </a:pPr>
                <a:r>
                  <a:rPr lang="en-US"/>
                  <a:t>Papers</a:t>
                </a:r>
                <a:r>
                  <a:rPr lang="en-US" baseline="0"/>
                  <a:t> per year</a:t>
                </a:r>
                <a:endParaRPr lang="en-US"/>
              </a:p>
            </c:rich>
          </c:tx>
          <c:layout/>
          <c:overlay val="0"/>
        </c:title>
        <c:numFmt formatCode="General" sourceLinked="1"/>
        <c:majorTickMark val="out"/>
        <c:minorTickMark val="none"/>
        <c:tickLblPos val="nextTo"/>
        <c:crossAx val="53519488"/>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Sheet1!$B$143</c:f>
              <c:strCache>
                <c:ptCount val="1"/>
                <c:pt idx="0">
                  <c:v>papers per year</c:v>
                </c:pt>
              </c:strCache>
            </c:strRef>
          </c:tx>
          <c:xVal>
            <c:numRef>
              <c:f>Sheet1!$A$144:$A$160</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xVal>
          <c:yVal>
            <c:numRef>
              <c:f>Sheet1!$B$144:$B$160</c:f>
              <c:numCache>
                <c:formatCode>General</c:formatCode>
                <c:ptCount val="17"/>
                <c:pt idx="0">
                  <c:v>4</c:v>
                </c:pt>
                <c:pt idx="1">
                  <c:v>5.9</c:v>
                </c:pt>
                <c:pt idx="2">
                  <c:v>7.6</c:v>
                </c:pt>
                <c:pt idx="3">
                  <c:v>9.1</c:v>
                </c:pt>
                <c:pt idx="4">
                  <c:v>10.4</c:v>
                </c:pt>
                <c:pt idx="5">
                  <c:v>11.5</c:v>
                </c:pt>
                <c:pt idx="6">
                  <c:v>12.4</c:v>
                </c:pt>
                <c:pt idx="7">
                  <c:v>13.1</c:v>
                </c:pt>
                <c:pt idx="8">
                  <c:v>13.6</c:v>
                </c:pt>
                <c:pt idx="9">
                  <c:v>13.9</c:v>
                </c:pt>
                <c:pt idx="10">
                  <c:v>14</c:v>
                </c:pt>
                <c:pt idx="11">
                  <c:v>13.9</c:v>
                </c:pt>
                <c:pt idx="12">
                  <c:v>13.6</c:v>
                </c:pt>
                <c:pt idx="13">
                  <c:v>13.1</c:v>
                </c:pt>
                <c:pt idx="14">
                  <c:v>12.4</c:v>
                </c:pt>
                <c:pt idx="15">
                  <c:v>11.5</c:v>
                </c:pt>
                <c:pt idx="16">
                  <c:v>10.4</c:v>
                </c:pt>
              </c:numCache>
            </c:numRef>
          </c:yVal>
          <c:smooth val="1"/>
        </c:ser>
        <c:dLbls>
          <c:showLegendKey val="0"/>
          <c:showVal val="0"/>
          <c:showCatName val="0"/>
          <c:showSerName val="0"/>
          <c:showPercent val="0"/>
          <c:showBubbleSize val="0"/>
        </c:dLbls>
        <c:axId val="53972992"/>
        <c:axId val="53974912"/>
      </c:scatterChart>
      <c:valAx>
        <c:axId val="53972992"/>
        <c:scaling>
          <c:orientation val="minMax"/>
          <c:max val="16"/>
        </c:scaling>
        <c:delete val="0"/>
        <c:axPos val="b"/>
        <c:title>
          <c:tx>
            <c:rich>
              <a:bodyPr/>
              <a:lstStyle/>
              <a:p>
                <a:pPr>
                  <a:defRPr/>
                </a:pPr>
                <a:r>
                  <a:rPr lang="en-US"/>
                  <a:t>Number of graduate students</a:t>
                </a:r>
              </a:p>
            </c:rich>
          </c:tx>
          <c:layout/>
          <c:overlay val="0"/>
        </c:title>
        <c:numFmt formatCode="General" sourceLinked="1"/>
        <c:majorTickMark val="out"/>
        <c:minorTickMark val="none"/>
        <c:tickLblPos val="nextTo"/>
        <c:crossAx val="53974912"/>
        <c:crosses val="autoZero"/>
        <c:crossBetween val="midCat"/>
      </c:valAx>
      <c:valAx>
        <c:axId val="53974912"/>
        <c:scaling>
          <c:orientation val="minMax"/>
        </c:scaling>
        <c:delete val="0"/>
        <c:axPos val="l"/>
        <c:majorGridlines/>
        <c:title>
          <c:tx>
            <c:rich>
              <a:bodyPr rot="-5400000" vert="horz"/>
              <a:lstStyle/>
              <a:p>
                <a:pPr>
                  <a:defRPr/>
                </a:pPr>
                <a:r>
                  <a:rPr lang="en-US"/>
                  <a:t>Papers</a:t>
                </a:r>
                <a:r>
                  <a:rPr lang="en-US" baseline="0"/>
                  <a:t> per year</a:t>
                </a:r>
                <a:endParaRPr lang="en-US"/>
              </a:p>
            </c:rich>
          </c:tx>
          <c:layout/>
          <c:overlay val="0"/>
        </c:title>
        <c:numFmt formatCode="General" sourceLinked="1"/>
        <c:majorTickMark val="out"/>
        <c:minorTickMark val="none"/>
        <c:tickLblPos val="nextTo"/>
        <c:crossAx val="53972992"/>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AAA7C-7ACC-4BFB-BE93-9F32D66A2778}" type="datetimeFigureOut">
              <a:rPr lang="en-US" smtClean="0"/>
              <a:pPr/>
              <a:t>9/5/2015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639B-656A-4369-84E0-F13809BA208C}" type="slidenum">
              <a:rPr lang="en-US" smtClean="0"/>
              <a:pPr/>
              <a:t>‹#›</a:t>
            </a:fld>
            <a:endParaRPr lang="en-US"/>
          </a:p>
        </p:txBody>
      </p:sp>
    </p:spTree>
    <p:extLst>
      <p:ext uri="{BB962C8B-B14F-4D97-AF65-F5344CB8AC3E}">
        <p14:creationId xmlns:p14="http://schemas.microsoft.com/office/powerpoint/2010/main" val="11273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CED3D-ED40-4C44-84F5-A09DF62E946B}" type="slidenum">
              <a:rPr lang="en-US" smtClean="0"/>
              <a:pPr/>
              <a:t>12</a:t>
            </a:fld>
            <a:endParaRPr lang="en-US"/>
          </a:p>
        </p:txBody>
      </p:sp>
    </p:spTree>
    <p:extLst>
      <p:ext uri="{BB962C8B-B14F-4D97-AF65-F5344CB8AC3E}">
        <p14:creationId xmlns:p14="http://schemas.microsoft.com/office/powerpoint/2010/main" val="348383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day, every one of us generates</a:t>
            </a:r>
            <a:r>
              <a:rPr lang="en-US" baseline="0" dirty="0" smtClean="0"/>
              <a:t> lots of data, with almost everything we do.</a:t>
            </a:r>
            <a:r>
              <a:rPr lang="en-US" dirty="0" smtClean="0"/>
              <a:t> </a:t>
            </a:r>
          </a:p>
        </p:txBody>
      </p:sp>
      <p:sp>
        <p:nvSpPr>
          <p:cNvPr id="4" name="Slide Number Placeholder 3"/>
          <p:cNvSpPr>
            <a:spLocks noGrp="1"/>
          </p:cNvSpPr>
          <p:nvPr>
            <p:ph type="sldNum" sz="quarter" idx="10"/>
          </p:nvPr>
        </p:nvSpPr>
        <p:spPr/>
        <p:txBody>
          <a:bodyPr/>
          <a:lstStyle/>
          <a:p>
            <a:fld id="{EC822748-45B9-4308-B74C-37E187BB6FA4}" type="slidenum">
              <a:rPr lang="en-US" smtClean="0"/>
              <a:pPr/>
              <a:t>13</a:t>
            </a:fld>
            <a:endParaRPr lang="en-US"/>
          </a:p>
        </p:txBody>
      </p:sp>
    </p:spTree>
    <p:extLst>
      <p:ext uri="{BB962C8B-B14F-4D97-AF65-F5344CB8AC3E}">
        <p14:creationId xmlns:p14="http://schemas.microsoft.com/office/powerpoint/2010/main" val="417926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CED3D-ED40-4C44-84F5-A09DF62E946B}" type="slidenum">
              <a:rPr lang="en-US" smtClean="0"/>
              <a:pPr/>
              <a:t>14</a:t>
            </a:fld>
            <a:endParaRPr lang="en-US"/>
          </a:p>
        </p:txBody>
      </p:sp>
    </p:spTree>
    <p:extLst>
      <p:ext uri="{BB962C8B-B14F-4D97-AF65-F5344CB8AC3E}">
        <p14:creationId xmlns:p14="http://schemas.microsoft.com/office/powerpoint/2010/main" val="2401776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CED3D-ED40-4C44-84F5-A09DF62E946B}" type="slidenum">
              <a:rPr lang="en-US" smtClean="0"/>
              <a:pPr/>
              <a:t>15</a:t>
            </a:fld>
            <a:endParaRPr lang="en-US"/>
          </a:p>
        </p:txBody>
      </p:sp>
    </p:spTree>
    <p:extLst>
      <p:ext uri="{BB962C8B-B14F-4D97-AF65-F5344CB8AC3E}">
        <p14:creationId xmlns:p14="http://schemas.microsoft.com/office/powerpoint/2010/main" val="240177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more learning takes place within educational softwar</a:t>
            </a:r>
            <a:r>
              <a:rPr lang="en-US" baseline="0" dirty="0" smtClean="0"/>
              <a:t>e and online learning environments of various types, it becomes much easier to gather very rich data on individual students’ learning and engagement within specific subjects. For example, a student might use a science simulation like the </a:t>
            </a:r>
            <a:r>
              <a:rPr lang="en-US" baseline="0" dirty="0" err="1" smtClean="0"/>
              <a:t>Inq</a:t>
            </a:r>
            <a:r>
              <a:rPr lang="en-US" baseline="0" dirty="0" smtClean="0"/>
              <a:t>-ITS, to learn science content and inquiry skills. Or they might learn scientific inquiry skill and content within a virtual environment like </a:t>
            </a:r>
            <a:r>
              <a:rPr lang="en-US" baseline="0" dirty="0" err="1" smtClean="0"/>
              <a:t>EcoMUVE</a:t>
            </a:r>
            <a:r>
              <a:rPr lang="en-US" baseline="0" dirty="0" smtClean="0"/>
              <a:t>. They might learn math skill in an action game like Zombie Division – the student has a set of weapons with numbers associated with them, a 2 for a sword, or a 5 for a gauntlet, and they can divide a skeleton if the weapon divides the number on the skeleton’s chest. Or they might learn math in a conceptual story-based learning environment like Reasoning Mind… or by doing math problems in a workbook-like environment like </a:t>
            </a:r>
            <a:r>
              <a:rPr lang="en-US" baseline="0" dirty="0" err="1" smtClean="0"/>
              <a:t>ASSISTments</a:t>
            </a:r>
            <a:r>
              <a:rPr lang="en-US" baseline="0" dirty="0" smtClean="0"/>
              <a:t>. All of these environments </a:t>
            </a:r>
            <a:r>
              <a:rPr lang="en-US" i="0" baseline="0" dirty="0" smtClean="0"/>
              <a:t>generate rich data streams that have been used in EDM analyses. And this kind of software in becoming more widespread every day. Systems like the Cognitive Tutor, or </a:t>
            </a:r>
            <a:r>
              <a:rPr lang="en-US" i="0" baseline="0" dirty="0" err="1" smtClean="0"/>
              <a:t>ASSISTments</a:t>
            </a:r>
            <a:r>
              <a:rPr lang="en-US" i="0" baseline="0" dirty="0" smtClean="0"/>
              <a:t>, or Reasoning Mind, are used by tens or hundreds of thousands of students, one or two days a week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D97FD6-3B74-431F-93D0-CFF64BBA6218}" type="slidenum">
              <a:rPr lang="en-US" smtClean="0"/>
              <a:pPr/>
              <a:t>17</a:t>
            </a:fld>
            <a:endParaRPr lang="en-US"/>
          </a:p>
        </p:txBody>
      </p:sp>
    </p:spTree>
    <p:extLst>
      <p:ext uri="{BB962C8B-B14F-4D97-AF65-F5344CB8AC3E}">
        <p14:creationId xmlns:p14="http://schemas.microsoft.com/office/powerpoint/2010/main" val="68070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example, as a student uses one of these interactive learning environments, the student will make hundreds of meaningful actions each hour – pausing and thinking before making an incorrect answer, asking for help, rapidly changing settings on a simulation, running away from a skeleton. When the data is logged, these behaviors provide us with incredibly rich detail about learning and engagement, that we can analyze. </a:t>
            </a:r>
            <a:endParaRPr lang="en-US" dirty="0"/>
          </a:p>
        </p:txBody>
      </p:sp>
      <p:sp>
        <p:nvSpPr>
          <p:cNvPr id="4" name="Slide Number Placeholder 3"/>
          <p:cNvSpPr>
            <a:spLocks noGrp="1"/>
          </p:cNvSpPr>
          <p:nvPr>
            <p:ph type="sldNum" sz="quarter" idx="10"/>
          </p:nvPr>
        </p:nvSpPr>
        <p:spPr/>
        <p:txBody>
          <a:bodyPr/>
          <a:lstStyle/>
          <a:p>
            <a:fld id="{64D97FD6-3B74-431F-93D0-CFF64BBA6218}" type="slidenum">
              <a:rPr lang="en-US" smtClean="0"/>
              <a:pPr/>
              <a:t>18</a:t>
            </a:fld>
            <a:endParaRPr lang="en-US"/>
          </a:p>
        </p:txBody>
      </p:sp>
    </p:spTree>
    <p:extLst>
      <p:ext uri="{BB962C8B-B14F-4D97-AF65-F5344CB8AC3E}">
        <p14:creationId xmlns:p14="http://schemas.microsoft.com/office/powerpoint/2010/main" val="78411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E9714-B05F-4A0B-AE07-2A2A128D866F}" type="slidenum">
              <a:rPr lang="en-US" smtClean="0"/>
              <a:pPr/>
              <a:t>32</a:t>
            </a:fld>
            <a:endParaRPr lang="en-US"/>
          </a:p>
        </p:txBody>
      </p:sp>
    </p:spTree>
    <p:extLst>
      <p:ext uri="{BB962C8B-B14F-4D97-AF65-F5344CB8AC3E}">
        <p14:creationId xmlns:p14="http://schemas.microsoft.com/office/powerpoint/2010/main" val="247948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5F639B-656A-4369-84E0-F13809BA208C}" type="slidenum">
              <a:rPr lang="en-US" smtClean="0"/>
              <a:pPr/>
              <a:t>55</a:t>
            </a:fld>
            <a:endParaRPr lang="en-US" dirty="0"/>
          </a:p>
        </p:txBody>
      </p:sp>
    </p:spTree>
    <p:extLst>
      <p:ext uri="{BB962C8B-B14F-4D97-AF65-F5344CB8AC3E}">
        <p14:creationId xmlns:p14="http://schemas.microsoft.com/office/powerpoint/2010/main" val="385596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77E0E-AA0C-4CA6-9370-9BDDCA793804}" type="datetimeFigureOut">
              <a:rPr lang="en-US" smtClean="0"/>
              <a:pPr/>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77E0E-AA0C-4CA6-9370-9BDDCA793804}" type="datetimeFigureOut">
              <a:rPr lang="en-US" smtClean="0"/>
              <a:pPr/>
              <a:t>9/5/2015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77E0E-AA0C-4CA6-9370-9BDDCA793804}" type="datetimeFigureOut">
              <a:rPr lang="en-US" smtClean="0"/>
              <a:pPr/>
              <a:t>9/5/2015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77E0E-AA0C-4CA6-9370-9BDDCA793804}" type="datetimeFigureOut">
              <a:rPr lang="en-US" smtClean="0"/>
              <a:pPr/>
              <a:t>9/5/2015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7E0E-AA0C-4CA6-9370-9BDDCA793804}" type="datetimeFigureOut">
              <a:rPr lang="en-US" smtClean="0"/>
              <a:pPr/>
              <a:t>9/5/2015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9/5/2015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9/5/2015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77E0E-AA0C-4CA6-9370-9BDDCA793804}" type="datetimeFigureOut">
              <a:rPr lang="en-US" smtClean="0"/>
              <a:pPr/>
              <a:t>9/5/2015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49C08-3B7E-407B-958B-ADCA6B9AA5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Core Methods in </a:t>
            </a:r>
            <a:br>
              <a:rPr lang="en-US" b="1" dirty="0" smtClean="0"/>
            </a:br>
            <a:r>
              <a:rPr lang="en-US" b="1" dirty="0" smtClean="0"/>
              <a:t>Educational </a:t>
            </a:r>
            <a:r>
              <a:rPr lang="en-US" b="1" dirty="0"/>
              <a:t>Data Mining</a:t>
            </a:r>
          </a:p>
        </p:txBody>
      </p:sp>
      <p:sp>
        <p:nvSpPr>
          <p:cNvPr id="3" name="Subtitle 2"/>
          <p:cNvSpPr>
            <a:spLocks noGrp="1"/>
          </p:cNvSpPr>
          <p:nvPr>
            <p:ph type="subTitle" idx="1"/>
          </p:nvPr>
        </p:nvSpPr>
        <p:spPr/>
        <p:txBody>
          <a:bodyPr/>
          <a:lstStyle/>
          <a:p>
            <a:r>
              <a:rPr lang="en-US" dirty="0" smtClean="0"/>
              <a:t>HUDK4050</a:t>
            </a:r>
            <a:br>
              <a:rPr lang="en-US" dirty="0" smtClean="0"/>
            </a:br>
            <a:r>
              <a:rPr lang="en-US" dirty="0" smtClean="0"/>
              <a:t>Fall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Johannes Kepler</a:t>
            </a:r>
            <a:endParaRPr lang="en-US" dirty="0"/>
          </a:p>
        </p:txBody>
      </p:sp>
      <p:sp>
        <p:nvSpPr>
          <p:cNvPr id="3" name="Content Placeholder 2"/>
          <p:cNvSpPr>
            <a:spLocks noGrp="1"/>
          </p:cNvSpPr>
          <p:nvPr>
            <p:ph idx="1"/>
          </p:nvPr>
        </p:nvSpPr>
        <p:spPr/>
        <p:txBody>
          <a:bodyPr/>
          <a:lstStyle/>
          <a:p>
            <a:r>
              <a:rPr lang="en-US" dirty="0" smtClean="0"/>
              <a:t>Had to take a job with Brahe to get Brahe’s data</a:t>
            </a:r>
          </a:p>
          <a:p>
            <a:endParaRPr lang="en-US" dirty="0"/>
          </a:p>
          <a:p>
            <a:r>
              <a:rPr lang="en-US" dirty="0" smtClean="0"/>
              <a:t>Only got unrestricted access to data… </a:t>
            </a:r>
            <a:br>
              <a:rPr lang="en-US" dirty="0" smtClean="0"/>
            </a:br>
            <a:r>
              <a:rPr lang="en-US" dirty="0" smtClean="0"/>
              <a:t>when Brahe died</a:t>
            </a:r>
          </a:p>
          <a:p>
            <a:endParaRPr lang="en-US" dirty="0"/>
          </a:p>
        </p:txBody>
      </p:sp>
      <p:sp>
        <p:nvSpPr>
          <p:cNvPr id="4" name="AutoShape 2" descr="Johannes Kepler 161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556761"/>
            <a:ext cx="1676400" cy="2301240"/>
          </a:xfrm>
          <a:prstGeom prst="rect">
            <a:avLst/>
          </a:prstGeom>
        </p:spPr>
      </p:pic>
    </p:spTree>
    <p:extLst>
      <p:ext uri="{BB962C8B-B14F-4D97-AF65-F5344CB8AC3E}">
        <p14:creationId xmlns:p14="http://schemas.microsoft.com/office/powerpoint/2010/main" val="4261883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Johannes Kepler</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Had to take a job with Brahe to get Brahe’s data</a:t>
            </a:r>
          </a:p>
          <a:p>
            <a:endParaRPr lang="en-US" dirty="0"/>
          </a:p>
          <a:p>
            <a:r>
              <a:rPr lang="en-US" dirty="0" smtClean="0"/>
              <a:t>Only got unrestricted access to data… </a:t>
            </a:r>
            <a:br>
              <a:rPr lang="en-US" dirty="0" smtClean="0"/>
            </a:br>
            <a:r>
              <a:rPr lang="en-US" dirty="0" smtClean="0"/>
              <a:t>when Brahe died</a:t>
            </a:r>
          </a:p>
          <a:p>
            <a:endParaRPr lang="en-US" dirty="0"/>
          </a:p>
          <a:p>
            <a:r>
              <a:rPr lang="en-US" dirty="0" smtClean="0"/>
              <a:t>and Kepler stole the data and</a:t>
            </a:r>
            <a:br>
              <a:rPr lang="en-US" dirty="0" smtClean="0"/>
            </a:br>
            <a:r>
              <a:rPr lang="en-US" dirty="0" smtClean="0"/>
              <a:t>fled to Germany</a:t>
            </a:r>
          </a:p>
          <a:p>
            <a:endParaRPr lang="en-US" dirty="0"/>
          </a:p>
        </p:txBody>
      </p:sp>
      <p:sp>
        <p:nvSpPr>
          <p:cNvPr id="4" name="AutoShape 2" descr="Johannes Kepler 161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556761"/>
            <a:ext cx="1676400" cy="2301240"/>
          </a:xfrm>
          <a:prstGeom prst="rect">
            <a:avLst/>
          </a:prstGeom>
        </p:spPr>
      </p:pic>
    </p:spTree>
    <p:extLst>
      <p:ext uri="{BB962C8B-B14F-4D97-AF65-F5344CB8AC3E}">
        <p14:creationId xmlns:p14="http://schemas.microsoft.com/office/powerpoint/2010/main" val="168779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Alex Bowers</a:t>
            </a:r>
            <a:br>
              <a:rPr lang="en-US" dirty="0" smtClean="0"/>
            </a:br>
            <a:r>
              <a:rPr lang="en-US" dirty="0" smtClean="0"/>
              <a:t>Teachers College, Columbia University</a:t>
            </a:r>
            <a:endParaRPr lang="en-US" dirty="0"/>
          </a:p>
        </p:txBody>
      </p:sp>
      <p:sp>
        <p:nvSpPr>
          <p:cNvPr id="3" name="Content Placeholder 2"/>
          <p:cNvSpPr>
            <a:spLocks noGrp="1"/>
          </p:cNvSpPr>
          <p:nvPr>
            <p:ph idx="1"/>
          </p:nvPr>
        </p:nvSpPr>
        <p:spPr>
          <a:xfrm>
            <a:off x="457199" y="1600200"/>
            <a:ext cx="8246533" cy="4525963"/>
          </a:xfrm>
        </p:spPr>
        <p:txBody>
          <a:bodyPr>
            <a:noAutofit/>
          </a:bodyPr>
          <a:lstStyle/>
          <a:p>
            <a:pPr marL="0" indent="0">
              <a:buNone/>
            </a:pPr>
            <a:r>
              <a:rPr lang="en-US" sz="2400" dirty="0" smtClean="0">
                <a:latin typeface="Adobe Caslon Pro" pitchFamily="18" charset="0"/>
              </a:rPr>
              <a:t>“For </a:t>
            </a:r>
            <a:r>
              <a:rPr lang="en-US" sz="2400" dirty="0">
                <a:latin typeface="Adobe Caslon Pro" pitchFamily="18" charset="0"/>
              </a:rPr>
              <a:t>my dissertation I wanted to collect all of the data for all of the assessments (tests and grades and discipline reports, and attendance, </a:t>
            </a:r>
            <a:r>
              <a:rPr lang="en-US" sz="2400" dirty="0" smtClean="0">
                <a:latin typeface="Adobe Caslon Pro" pitchFamily="18" charset="0"/>
              </a:rPr>
              <a:t>etc.) </a:t>
            </a:r>
            <a:r>
              <a:rPr lang="en-US" sz="2400" dirty="0">
                <a:latin typeface="Adobe Caslon Pro" pitchFamily="18" charset="0"/>
              </a:rPr>
              <a:t>for all of the students in entire cohorts from a school district for all grade levels, K-12. To get the data, the schools had it as the students' "permanent record", stored in the vault of the high school next to the boiler, ignored and unused. The districts would set me up in the nurse's office with my laptop and I'd trudge up and down the stairs into the basement to pull </a:t>
            </a:r>
            <a:r>
              <a:rPr lang="en-US" sz="2400" dirty="0" smtClean="0">
                <a:latin typeface="Adobe Caslon Pro" pitchFamily="18" charset="0"/>
              </a:rPr>
              <a:t/>
            </a:r>
            <a:br>
              <a:rPr lang="en-US" sz="2400" dirty="0" smtClean="0">
                <a:latin typeface="Adobe Caslon Pro" pitchFamily="18" charset="0"/>
              </a:rPr>
            </a:br>
            <a:r>
              <a:rPr lang="en-US" sz="2400" dirty="0" smtClean="0">
                <a:latin typeface="Adobe Caslon Pro" pitchFamily="18" charset="0"/>
              </a:rPr>
              <a:t>3-5 </a:t>
            </a:r>
            <a:r>
              <a:rPr lang="en-US" sz="2400" dirty="0">
                <a:latin typeface="Adobe Caslon Pro" pitchFamily="18" charset="0"/>
              </a:rPr>
              <a:t>files at a time and I'd hand enter the data into </a:t>
            </a:r>
            <a:r>
              <a:rPr lang="en-US" sz="2400" dirty="0" smtClean="0">
                <a:latin typeface="Adobe Caslon Pro" pitchFamily="18" charset="0"/>
              </a:rPr>
              <a:t>SPSS. </a:t>
            </a:r>
            <a:r>
              <a:rPr lang="en-US" sz="2400" dirty="0">
                <a:latin typeface="Adobe Caslon Pro" pitchFamily="18" charset="0"/>
              </a:rPr>
              <a:t>Eventually I got fast enough to do about 10 a day, max</a:t>
            </a:r>
            <a:r>
              <a:rPr lang="en-US" sz="2400" dirty="0" smtClean="0">
                <a:latin typeface="Adobe Caslon Pro" pitchFamily="18" charset="0"/>
              </a:rPr>
              <a:t>.”</a:t>
            </a:r>
            <a:endParaRPr lang="en-US" sz="2400" dirty="0">
              <a:latin typeface="Adobe Caslon Pro" pitchFamily="18" charset="0"/>
            </a:endParaRPr>
          </a:p>
        </p:txBody>
      </p:sp>
      <p:pic>
        <p:nvPicPr>
          <p:cNvPr id="4" name="Picture 2" descr="http://faculty.tc.columbia.edu/upload/pictures/ab3764.jpg"/>
          <p:cNvPicPr>
            <a:picLocks noChangeAspect="1" noChangeArrowheads="1"/>
          </p:cNvPicPr>
          <p:nvPr/>
        </p:nvPicPr>
        <p:blipFill>
          <a:blip r:embed="rId3" cstate="print"/>
          <a:srcRect/>
          <a:stretch>
            <a:fillRect/>
          </a:stretch>
        </p:blipFill>
        <p:spPr bwMode="auto">
          <a:xfrm>
            <a:off x="7383910" y="5097911"/>
            <a:ext cx="1760089" cy="1760089"/>
          </a:xfrm>
          <a:prstGeom prst="rect">
            <a:avLst/>
          </a:prstGeom>
          <a:noFill/>
        </p:spPr>
      </p:pic>
    </p:spTree>
    <p:extLst>
      <p:ext uri="{BB962C8B-B14F-4D97-AF65-F5344CB8AC3E}">
        <p14:creationId xmlns:p14="http://schemas.microsoft.com/office/powerpoint/2010/main" val="1236061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3.gstatic.com/images?q=tbn:ANd9GcSjFMWRygTfaZrOUw_sP9eASYdmhbAeoMweymMuWWnPhlkL1dfb1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49"/>
            <a:ext cx="2736850" cy="4090401"/>
          </a:xfrm>
          <a:prstGeom prst="rect">
            <a:avLst/>
          </a:prstGeom>
          <a:noFill/>
          <a:extLst>
            <a:ext uri="{909E8E84-426E-40DD-AFC4-6F175D3DCCD1}">
              <a14:hiddenFill xmlns:a14="http://schemas.microsoft.com/office/drawing/2010/main">
                <a:solidFill>
                  <a:srgbClr val="FFFFFF"/>
                </a:solidFill>
              </a14:hiddenFill>
            </a:ext>
          </a:extLst>
        </p:spPr>
      </p:pic>
      <p:pic>
        <p:nvPicPr>
          <p:cNvPr id="138243" name="Picture 3"/>
          <p:cNvPicPr>
            <a:picLocks noChangeAspect="1" noChangeArrowheads="1"/>
          </p:cNvPicPr>
          <p:nvPr/>
        </p:nvPicPr>
        <p:blipFill>
          <a:blip r:embed="rId4" cstate="print"/>
          <a:srcRect/>
          <a:stretch>
            <a:fillRect/>
          </a:stretch>
        </p:blipFill>
        <p:spPr bwMode="auto">
          <a:xfrm>
            <a:off x="0" y="3856525"/>
            <a:ext cx="4505525" cy="3001475"/>
          </a:xfrm>
          <a:prstGeom prst="rect">
            <a:avLst/>
          </a:prstGeom>
          <a:noFill/>
          <a:ln w="9525">
            <a:noFill/>
            <a:miter lim="800000"/>
            <a:headEnd/>
            <a:tailEnd/>
          </a:ln>
        </p:spPr>
      </p:pic>
      <p:sp>
        <p:nvSpPr>
          <p:cNvPr id="2" name="Title 1"/>
          <p:cNvSpPr>
            <a:spLocks noGrp="1"/>
          </p:cNvSpPr>
          <p:nvPr>
            <p:ph type="title"/>
          </p:nvPr>
        </p:nvSpPr>
        <p:spPr>
          <a:xfrm>
            <a:off x="228600" y="274638"/>
            <a:ext cx="8229600" cy="1143000"/>
          </a:xfrm>
        </p:spPr>
        <p:txBody>
          <a:bodyPr/>
          <a:lstStyle/>
          <a:p>
            <a:r>
              <a:rPr lang="en-US" dirty="0" smtClean="0"/>
              <a:t>Data Today</a:t>
            </a:r>
            <a:endParaRPr lang="en-US" dirty="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7778" t="27992" r="12223" b="40006"/>
          <a:stretch/>
        </p:blipFill>
        <p:spPr>
          <a:xfrm>
            <a:off x="4876800" y="4013200"/>
            <a:ext cx="4267200" cy="2844800"/>
          </a:xfrm>
          <a:prstGeom prst="rect">
            <a:avLst/>
          </a:prstGeom>
        </p:spPr>
      </p:pic>
      <p:sp>
        <p:nvSpPr>
          <p:cNvPr id="3" name="AutoShape 2" descr="http://static2.businessinsider.com/image/526d361decad04ac6c85b2b4/now-your-iphone-5s-can-double-as-one-of-those-fitness-tracker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tatic2.businessinsider.com/image/526d361decad04ac6c85b2b4/now-your-iphone-5s-can-double-as-one-of-those-fitness-trackers.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tatic2.businessinsider.com/image/526d361decad04ac6c85b2b4/now-your-iphone-5s-can-double-as-one-of-those-fitness-trackers.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3815" y="0"/>
            <a:ext cx="3296043" cy="2469775"/>
          </a:xfrm>
          <a:prstGeom prst="rect">
            <a:avLst/>
          </a:prstGeom>
        </p:spPr>
      </p:pic>
    </p:spTree>
    <p:extLst>
      <p:ext uri="{BB962C8B-B14F-4D97-AF65-F5344CB8AC3E}">
        <p14:creationId xmlns:p14="http://schemas.microsoft.com/office/powerpoint/2010/main" val="3355219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Today</a:t>
            </a:r>
            <a:endParaRPr lang="en-US" dirty="0"/>
          </a:p>
        </p:txBody>
      </p:sp>
      <p:sp>
        <p:nvSpPr>
          <p:cNvPr id="4" name="Slide Number Placeholder 3"/>
          <p:cNvSpPr>
            <a:spLocks noGrp="1"/>
          </p:cNvSpPr>
          <p:nvPr>
            <p:ph type="sldNum" sz="quarter" idx="12"/>
          </p:nvPr>
        </p:nvSpPr>
        <p:spPr/>
        <p:txBody>
          <a:bodyPr/>
          <a:lstStyle/>
          <a:p>
            <a:fld id="{6D561233-E1D8-4AA6-907C-C578EBBF5C5F}" type="slidenum">
              <a:rPr lang="en-US" smtClean="0"/>
              <a:pPr/>
              <a:t>14</a:t>
            </a:fld>
            <a:endParaRPr lang="en-US"/>
          </a:p>
        </p:txBody>
      </p:sp>
      <p:sp>
        <p:nvSpPr>
          <p:cNvPr id="5" name="Content Placeholder 2"/>
          <p:cNvSpPr>
            <a:spLocks noGrp="1"/>
          </p:cNvSpPr>
          <p:nvPr>
            <p:ph idx="1"/>
          </p:nvPr>
        </p:nvSpPr>
        <p:spPr>
          <a:xfrm>
            <a:off x="457200" y="1600200"/>
            <a:ext cx="8229600" cy="4525963"/>
          </a:xfrm>
        </p:spPr>
        <p:txBody>
          <a:bodyPr/>
          <a:lstStyle/>
          <a:p>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601255"/>
            <a:ext cx="9115425" cy="488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917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Today</a:t>
            </a:r>
            <a:endParaRPr lang="en-US" dirty="0"/>
          </a:p>
        </p:txBody>
      </p:sp>
      <p:sp>
        <p:nvSpPr>
          <p:cNvPr id="4" name="Slide Number Placeholder 3"/>
          <p:cNvSpPr>
            <a:spLocks noGrp="1"/>
          </p:cNvSpPr>
          <p:nvPr>
            <p:ph type="sldNum" sz="quarter" idx="12"/>
          </p:nvPr>
        </p:nvSpPr>
        <p:spPr/>
        <p:txBody>
          <a:bodyPr/>
          <a:lstStyle/>
          <a:p>
            <a:fld id="{6D561233-E1D8-4AA6-907C-C578EBBF5C5F}" type="slidenum">
              <a:rPr lang="en-US" smtClean="0"/>
              <a:pPr/>
              <a:t>15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79" y="1828800"/>
            <a:ext cx="6137021" cy="4068554"/>
          </a:xfrm>
          <a:prstGeom prst="rect">
            <a:avLst/>
          </a:prstGeom>
        </p:spPr>
      </p:pic>
    </p:spTree>
    <p:extLst>
      <p:ext uri="{BB962C8B-B14F-4D97-AF65-F5344CB8AC3E}">
        <p14:creationId xmlns:p14="http://schemas.microsoft.com/office/powerpoint/2010/main" val="1942983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Today</a:t>
            </a:r>
            <a:endParaRPr lang="en-US" dirty="0"/>
          </a:p>
        </p:txBody>
      </p:sp>
      <p:sp>
        <p:nvSpPr>
          <p:cNvPr id="3" name="Content Placeholder 2"/>
          <p:cNvSpPr>
            <a:spLocks noGrp="1"/>
          </p:cNvSpPr>
          <p:nvPr>
            <p:ph idx="1"/>
          </p:nvPr>
        </p:nvSpPr>
        <p:spPr/>
        <p:txBody>
          <a:bodyPr/>
          <a:lstStyle/>
          <a:p>
            <a:endParaRPr 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6132" cy="481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16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cstate="print"/>
          <a:srcRect/>
          <a:stretch>
            <a:fillRect/>
          </a:stretch>
        </p:blipFill>
        <p:spPr bwMode="auto">
          <a:xfrm>
            <a:off x="6427054" y="1318359"/>
            <a:ext cx="2716946" cy="5539641"/>
          </a:xfrm>
          <a:prstGeom prst="rect">
            <a:avLst/>
          </a:prstGeom>
          <a:noFill/>
          <a:ln w="9525">
            <a:noFill/>
            <a:miter lim="800000"/>
            <a:headEnd/>
            <a:tailEnd/>
          </a:ln>
        </p:spPr>
      </p:pic>
      <p:sp>
        <p:nvSpPr>
          <p:cNvPr id="2" name="Title 1"/>
          <p:cNvSpPr>
            <a:spLocks noGrp="1"/>
          </p:cNvSpPr>
          <p:nvPr>
            <p:ph type="title"/>
          </p:nvPr>
        </p:nvSpPr>
        <p:spPr>
          <a:xfrm>
            <a:off x="0" y="274638"/>
            <a:ext cx="9144000" cy="1143000"/>
          </a:xfrm>
          <a:solidFill>
            <a:schemeClr val="bg1"/>
          </a:solidFill>
        </p:spPr>
        <p:txBody>
          <a:bodyPr/>
          <a:lstStyle/>
          <a:p>
            <a:r>
              <a:rPr lang="en-US" dirty="0" smtClean="0"/>
              <a:t>Data Today</a:t>
            </a:r>
            <a:endParaRPr lang="en-US" dirty="0"/>
          </a:p>
        </p:txBody>
      </p:sp>
      <p:pic>
        <p:nvPicPr>
          <p:cNvPr id="94214" name="Picture 6" descr="C:\Users\Lisa\Desktop\LCC6313 Princ Int Des\DN9, Chp5\image1.jpg"/>
          <p:cNvPicPr>
            <a:picLocks noChangeAspect="1" noChangeArrowheads="1"/>
          </p:cNvPicPr>
          <p:nvPr/>
        </p:nvPicPr>
        <p:blipFill>
          <a:blip r:embed="rId4" cstate="print"/>
          <a:srcRect/>
          <a:stretch>
            <a:fillRect/>
          </a:stretch>
        </p:blipFill>
        <p:spPr bwMode="auto">
          <a:xfrm>
            <a:off x="68030" y="1296325"/>
            <a:ext cx="3135862" cy="2736233"/>
          </a:xfrm>
          <a:prstGeom prst="rect">
            <a:avLst/>
          </a:prstGeom>
          <a:noFill/>
        </p:spPr>
      </p:pic>
      <p:pic>
        <p:nvPicPr>
          <p:cNvPr id="94216" name="Picture 8" descr="http://b.vimeocdn.com/ts/248/194/248194060_640.jpg"/>
          <p:cNvPicPr>
            <a:picLocks noChangeAspect="1" noChangeArrowheads="1"/>
          </p:cNvPicPr>
          <p:nvPr/>
        </p:nvPicPr>
        <p:blipFill>
          <a:blip r:embed="rId5" cstate="print"/>
          <a:srcRect l="10125" t="1800" r="10125" b="1800"/>
          <a:stretch>
            <a:fillRect/>
          </a:stretch>
        </p:blipFill>
        <p:spPr bwMode="auto">
          <a:xfrm>
            <a:off x="3367931" y="1442384"/>
            <a:ext cx="2702975" cy="2042059"/>
          </a:xfrm>
          <a:prstGeom prst="rect">
            <a:avLst/>
          </a:prstGeom>
          <a:noFill/>
        </p:spPr>
      </p:pic>
      <p:pic>
        <p:nvPicPr>
          <p:cNvPr id="2050" name="Picture 2" descr="https://encrypted-tbn3.gstatic.com/images?q=tbn:ANd9GcQGDXHTDDH_Z6dh2VUoyPPiLTeSGVarx_hK-RG76r5WkrrW3Fu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9719" y="4032558"/>
            <a:ext cx="2945885"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plethorahomeschool.com/wp-content/uploads/2013/10/Newtons-Playgroun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30" y="4088178"/>
            <a:ext cx="3157764" cy="231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94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0379" y="822960"/>
            <a:ext cx="3148965" cy="6894195"/>
          </a:xfrm>
          <a:prstGeom prst="rect">
            <a:avLst/>
          </a:prstGeom>
          <a:solidFill>
            <a:schemeClr val="tx1"/>
          </a:solidFill>
        </p:spPr>
        <p:txBody>
          <a:bodyPr wrap="square" rtlCol="0">
            <a:spAutoFit/>
          </a:bodyPr>
          <a:lstStyle/>
          <a:p>
            <a:r>
              <a:rPr lang="en-US" sz="650" dirty="0" smtClean="0">
                <a:solidFill>
                  <a:schemeClr val="bg1"/>
                </a:solidFill>
                <a:latin typeface="Times New Roman" pitchFamily="18" charset="0"/>
                <a:cs typeface="Times New Roman" pitchFamily="18" charset="0"/>
              </a:rPr>
              <a:t>*000:22:297   READY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*000:25:875   APPLY-ACTION </a:t>
            </a:r>
          </a:p>
          <a:p>
            <a:r>
              <a:rPr lang="en-US" sz="650" dirty="0" smtClean="0">
                <a:solidFill>
                  <a:schemeClr val="bg1"/>
                </a:solidFill>
                <a:latin typeface="Times New Roman" pitchFamily="18" charset="0"/>
                <a:cs typeface="Times New Roman" pitchFamily="18" charset="0"/>
              </a:rPr>
              <a:t>WINDOW;      LISP-TRANSLATOR::AUTHORINGTOOL-TRANSLATOR,</a:t>
            </a:r>
          </a:p>
          <a:p>
            <a:r>
              <a:rPr lang="en-US" sz="650" dirty="0" smtClean="0">
                <a:solidFill>
                  <a:schemeClr val="bg1"/>
                </a:solidFill>
                <a:latin typeface="Times New Roman" pitchFamily="18" charset="0"/>
                <a:cs typeface="Times New Roman" pitchFamily="18" charset="0"/>
              </a:rPr>
              <a:t>CONTEXT;     3FACTOR-CROSS-XPL-4,</a:t>
            </a:r>
          </a:p>
          <a:p>
            <a:r>
              <a:rPr lang="en-US" sz="650" dirty="0" smtClean="0">
                <a:solidFill>
                  <a:schemeClr val="bg1"/>
                </a:solidFill>
                <a:latin typeface="Times New Roman" pitchFamily="18" charset="0"/>
                <a:cs typeface="Times New Roman" pitchFamily="18" charset="0"/>
              </a:rPr>
              <a:t>SELECTIONS;  (GROUP3_CLASS_UNDER_XPL),</a:t>
            </a:r>
          </a:p>
          <a:p>
            <a:r>
              <a:rPr lang="en-US" sz="650" dirty="0" smtClean="0">
                <a:solidFill>
                  <a:schemeClr val="bg1"/>
                </a:solidFill>
                <a:latin typeface="Times New Roman" pitchFamily="18" charset="0"/>
                <a:cs typeface="Times New Roman" pitchFamily="18" charset="0"/>
              </a:rPr>
              <a:t>ACTION;      UPDATECOMBOBOX,</a:t>
            </a:r>
          </a:p>
          <a:p>
            <a:r>
              <a:rPr lang="en-US" sz="650" dirty="0" smtClean="0">
                <a:solidFill>
                  <a:schemeClr val="bg1"/>
                </a:solidFill>
                <a:latin typeface="Times New Roman" pitchFamily="18" charset="0"/>
                <a:cs typeface="Times New Roman" pitchFamily="18" charset="0"/>
              </a:rPr>
              <a:t>INPUT;       "Two crossover events are very rare.",</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*000:25:890   GOOD-PATH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*000:25:890   HISTORY </a:t>
            </a:r>
          </a:p>
          <a:p>
            <a:r>
              <a:rPr lang="en-US" sz="650" dirty="0" smtClean="0">
                <a:solidFill>
                  <a:schemeClr val="bg1"/>
                </a:solidFill>
                <a:latin typeface="Times New Roman" pitchFamily="18" charset="0"/>
                <a:cs typeface="Times New Roman" pitchFamily="18" charset="0"/>
              </a:rPr>
              <a:t>P-1;         (COMBOBOX-XPL-TRACE SIMBIOSYS),</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*000:25:890   READY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*000:29:281   APPLY-ACTION </a:t>
            </a:r>
          </a:p>
          <a:p>
            <a:r>
              <a:rPr lang="en-US" sz="650" dirty="0" smtClean="0">
                <a:solidFill>
                  <a:schemeClr val="bg1"/>
                </a:solidFill>
                <a:latin typeface="Times New Roman" pitchFamily="18" charset="0"/>
                <a:cs typeface="Times New Roman" pitchFamily="18" charset="0"/>
              </a:rPr>
              <a:t>WINDOW;      LISP-TRANSLATOR::AUTHORINGTOOL-TRANSLATOR,</a:t>
            </a:r>
          </a:p>
          <a:p>
            <a:r>
              <a:rPr lang="en-US" sz="650" dirty="0" smtClean="0">
                <a:solidFill>
                  <a:schemeClr val="bg1"/>
                </a:solidFill>
                <a:latin typeface="Times New Roman" pitchFamily="18" charset="0"/>
                <a:cs typeface="Times New Roman" pitchFamily="18" charset="0"/>
              </a:rPr>
              <a:t>CONTEXT;     3FACTOR-CROSS-XPL-4,</a:t>
            </a:r>
          </a:p>
          <a:p>
            <a:r>
              <a:rPr lang="en-US" sz="650" dirty="0" smtClean="0">
                <a:solidFill>
                  <a:schemeClr val="bg1"/>
                </a:solidFill>
                <a:latin typeface="Times New Roman" pitchFamily="18" charset="0"/>
                <a:cs typeface="Times New Roman" pitchFamily="18" charset="0"/>
              </a:rPr>
              <a:t>SELECTIONS;  (GROUP4_CLASS_UNDER_XPL),</a:t>
            </a:r>
          </a:p>
          <a:p>
            <a:r>
              <a:rPr lang="en-US" sz="650" dirty="0" smtClean="0">
                <a:solidFill>
                  <a:schemeClr val="bg1"/>
                </a:solidFill>
                <a:latin typeface="Times New Roman" pitchFamily="18" charset="0"/>
                <a:cs typeface="Times New Roman" pitchFamily="18" charset="0"/>
              </a:rPr>
              <a:t>ACTION;      UPDATECOMBOBOX,</a:t>
            </a:r>
          </a:p>
          <a:p>
            <a:r>
              <a:rPr lang="en-US" sz="650" dirty="0" smtClean="0">
                <a:solidFill>
                  <a:schemeClr val="bg1"/>
                </a:solidFill>
                <a:latin typeface="Times New Roman" pitchFamily="18" charset="0"/>
                <a:cs typeface="Times New Roman" pitchFamily="18" charset="0"/>
              </a:rPr>
              <a:t>INPUT;       "The largest group is parental since crossovers are uncommon.",</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*000:29:281   GOOD-PATH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*000:29:281   HISTORY </a:t>
            </a:r>
          </a:p>
          <a:p>
            <a:r>
              <a:rPr lang="en-US" sz="650" dirty="0" smtClean="0">
                <a:solidFill>
                  <a:schemeClr val="bg1"/>
                </a:solidFill>
                <a:latin typeface="Times New Roman" pitchFamily="18" charset="0"/>
                <a:cs typeface="Times New Roman" pitchFamily="18" charset="0"/>
              </a:rPr>
              <a:t>P-1;         (COMBOBOX-XPL-TRACE SIMBIOSYS),</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*000:29:281   READY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*001:20:733   APPLY-ACTION </a:t>
            </a:r>
          </a:p>
          <a:p>
            <a:r>
              <a:rPr lang="en-US" sz="650" dirty="0" smtClean="0">
                <a:solidFill>
                  <a:schemeClr val="bg1"/>
                </a:solidFill>
                <a:latin typeface="Times New Roman" pitchFamily="18" charset="0"/>
                <a:cs typeface="Times New Roman" pitchFamily="18" charset="0"/>
              </a:rPr>
              <a:t>WINDOW;      LISP-TRANSLATOR::AUTHORINGTOOL-TRANSLATOR,</a:t>
            </a:r>
          </a:p>
          <a:p>
            <a:r>
              <a:rPr lang="en-US" sz="650" dirty="0" smtClean="0">
                <a:solidFill>
                  <a:schemeClr val="bg1"/>
                </a:solidFill>
                <a:latin typeface="Times New Roman" pitchFamily="18" charset="0"/>
                <a:cs typeface="Times New Roman" pitchFamily="18" charset="0"/>
              </a:rPr>
              <a:t>CONTEXT;     3FACTOR-CROSS-XPL-4,</a:t>
            </a:r>
          </a:p>
          <a:p>
            <a:r>
              <a:rPr lang="en-US" sz="650" dirty="0" smtClean="0">
                <a:solidFill>
                  <a:schemeClr val="bg1"/>
                </a:solidFill>
                <a:latin typeface="Times New Roman" pitchFamily="18" charset="0"/>
                <a:cs typeface="Times New Roman" pitchFamily="18" charset="0"/>
              </a:rPr>
              <a:t>SELECTIONS;  (ORDER_GENES_OBS_XPL),</a:t>
            </a:r>
          </a:p>
          <a:p>
            <a:r>
              <a:rPr lang="en-US" sz="650" dirty="0" smtClean="0">
                <a:solidFill>
                  <a:schemeClr val="bg1"/>
                </a:solidFill>
                <a:latin typeface="Times New Roman" pitchFamily="18" charset="0"/>
                <a:cs typeface="Times New Roman" pitchFamily="18" charset="0"/>
              </a:rPr>
              <a:t>ACTION;      UPDATECOMBOBOX,</a:t>
            </a:r>
          </a:p>
          <a:p>
            <a:r>
              <a:rPr lang="en-US" sz="650" dirty="0" smtClean="0">
                <a:solidFill>
                  <a:schemeClr val="bg1"/>
                </a:solidFill>
                <a:latin typeface="Times New Roman" pitchFamily="18" charset="0"/>
                <a:cs typeface="Times New Roman" pitchFamily="18" charset="0"/>
              </a:rPr>
              <a:t>INPUT;       "The Q and q alleles have interchanged between the parental and SCO genotypes.",</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*001:20:733   SWITCHED-TO-EDITOR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*001:20:748   NO-CONFLICT-SET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*001:20:748   READY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*001:32:498   APPLY-ACTION </a:t>
            </a:r>
          </a:p>
          <a:p>
            <a:r>
              <a:rPr lang="en-US" sz="650" dirty="0" smtClean="0">
                <a:solidFill>
                  <a:schemeClr val="bg1"/>
                </a:solidFill>
                <a:latin typeface="Times New Roman" pitchFamily="18" charset="0"/>
                <a:cs typeface="Times New Roman" pitchFamily="18" charset="0"/>
              </a:rPr>
              <a:t>WINDOW;      LISP-TRANSLATOR::AUTHORINGTOOL-TRANSLATOR,</a:t>
            </a:r>
          </a:p>
          <a:p>
            <a:r>
              <a:rPr lang="en-US" sz="650" dirty="0" smtClean="0">
                <a:solidFill>
                  <a:schemeClr val="bg1"/>
                </a:solidFill>
                <a:latin typeface="Times New Roman" pitchFamily="18" charset="0"/>
                <a:cs typeface="Times New Roman" pitchFamily="18" charset="0"/>
              </a:rPr>
              <a:t>CONTEXT;     3FACTOR-CROSS-XPL-4,</a:t>
            </a:r>
          </a:p>
          <a:p>
            <a:r>
              <a:rPr lang="en-US" sz="650" dirty="0" smtClean="0">
                <a:solidFill>
                  <a:schemeClr val="bg1"/>
                </a:solidFill>
                <a:latin typeface="Times New Roman" pitchFamily="18" charset="0"/>
                <a:cs typeface="Times New Roman" pitchFamily="18" charset="0"/>
              </a:rPr>
              <a:t>SELECTIONS;  (ORDER_GENES_OBS_XPL),</a:t>
            </a:r>
          </a:p>
          <a:p>
            <a:r>
              <a:rPr lang="en-US" sz="650" dirty="0" smtClean="0">
                <a:solidFill>
                  <a:schemeClr val="bg1"/>
                </a:solidFill>
                <a:latin typeface="Times New Roman" pitchFamily="18" charset="0"/>
                <a:cs typeface="Times New Roman" pitchFamily="18" charset="0"/>
              </a:rPr>
              <a:t>ACTION;      UPDATECOMBOBOX,</a:t>
            </a:r>
          </a:p>
          <a:p>
            <a:r>
              <a:rPr lang="en-US" sz="650" dirty="0" smtClean="0">
                <a:solidFill>
                  <a:schemeClr val="bg1"/>
                </a:solidFill>
                <a:latin typeface="Times New Roman" pitchFamily="18" charset="0"/>
                <a:cs typeface="Times New Roman" pitchFamily="18" charset="0"/>
              </a:rPr>
              <a:t>INPUT;       "The Q and q alleles have interchanged between the parental and DCO genotypes.",</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*001:32:498   GOOD-PATH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*001:32:498   HISTORY </a:t>
            </a:r>
          </a:p>
          <a:p>
            <a:r>
              <a:rPr lang="en-US" sz="650" dirty="0" smtClean="0">
                <a:solidFill>
                  <a:schemeClr val="bg1"/>
                </a:solidFill>
                <a:latin typeface="Times New Roman" pitchFamily="18" charset="0"/>
                <a:cs typeface="Times New Roman" pitchFamily="18" charset="0"/>
              </a:rPr>
              <a:t>P-1;         (COMBOBOX-XPL-TRACE SIMBIOSYS),</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*001:32:498   READY </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*001:37:857   APPLY-ACTION </a:t>
            </a:r>
          </a:p>
          <a:p>
            <a:r>
              <a:rPr lang="en-US" sz="650" dirty="0" smtClean="0">
                <a:solidFill>
                  <a:schemeClr val="bg1"/>
                </a:solidFill>
                <a:latin typeface="Times New Roman" pitchFamily="18" charset="0"/>
                <a:cs typeface="Times New Roman" pitchFamily="18" charset="0"/>
              </a:rPr>
              <a:t>WINDOW;      LISP-TRANSLATOR::AUTHORINGTOOL-TRANSLATOR,</a:t>
            </a:r>
          </a:p>
          <a:p>
            <a:r>
              <a:rPr lang="en-US" sz="650" dirty="0" smtClean="0">
                <a:solidFill>
                  <a:schemeClr val="bg1"/>
                </a:solidFill>
                <a:latin typeface="Times New Roman" pitchFamily="18" charset="0"/>
                <a:cs typeface="Times New Roman" pitchFamily="18" charset="0"/>
              </a:rPr>
              <a:t>CONTEXT;     3FACTOR-CROSS-XPL-4,</a:t>
            </a:r>
          </a:p>
          <a:p>
            <a:r>
              <a:rPr lang="en-US" sz="650" dirty="0" smtClean="0">
                <a:solidFill>
                  <a:schemeClr val="bg1"/>
                </a:solidFill>
                <a:latin typeface="Times New Roman" pitchFamily="18" charset="0"/>
                <a:cs typeface="Times New Roman" pitchFamily="18" charset="0"/>
              </a:rPr>
              <a:t>SELECTIONS;  (ORDER_GENES_UNDER_XPL),</a:t>
            </a:r>
          </a:p>
          <a:p>
            <a:r>
              <a:rPr lang="en-US" sz="650" dirty="0" smtClean="0">
                <a:solidFill>
                  <a:schemeClr val="bg1"/>
                </a:solidFill>
                <a:latin typeface="Times New Roman" pitchFamily="18" charset="0"/>
                <a:cs typeface="Times New Roman" pitchFamily="18" charset="0"/>
              </a:rPr>
              <a:t>ACTION;      UPDATECOMBOBOX,</a:t>
            </a:r>
          </a:p>
          <a:p>
            <a:r>
              <a:rPr lang="en-US" sz="650" dirty="0" smtClean="0">
                <a:solidFill>
                  <a:schemeClr val="bg1"/>
                </a:solidFill>
                <a:latin typeface="Times New Roman" pitchFamily="18" charset="0"/>
                <a:cs typeface="Times New Roman" pitchFamily="18" charset="0"/>
              </a:rPr>
              <a:t>INPUT;       "In the DCO group BOTH outer genes cross over so the interchanged gene is the middle one.",</a:t>
            </a:r>
          </a:p>
          <a:p>
            <a:r>
              <a:rPr lang="en-US" sz="650" dirty="0" smtClean="0">
                <a:solidFill>
                  <a:schemeClr val="bg1"/>
                </a:solidFill>
                <a:latin typeface="Times New Roman" pitchFamily="18" charset="0"/>
                <a:cs typeface="Times New Roman" pitchFamily="18" charset="0"/>
              </a:rPr>
              <a:t>.</a:t>
            </a:r>
          </a:p>
          <a:p>
            <a:r>
              <a:rPr lang="en-US" sz="650" dirty="0" smtClean="0">
                <a:solidFill>
                  <a:schemeClr val="bg1"/>
                </a:solidFill>
                <a:latin typeface="Times New Roman" pitchFamily="18" charset="0"/>
                <a:cs typeface="Times New Roman" pitchFamily="18" charset="0"/>
              </a:rPr>
              <a:t>*001:37:857   GOOD-PATH</a:t>
            </a:r>
            <a:endParaRPr lang="en-US" sz="65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47675" y="0"/>
            <a:ext cx="8229600" cy="4525963"/>
          </a:xfrm>
        </p:spPr>
        <p:txBody>
          <a:bodyPr>
            <a:normAutofit/>
          </a:bodyPr>
          <a:lstStyle/>
          <a:p>
            <a:pPr marL="0" indent="0" algn="ctr">
              <a:buNone/>
            </a:pPr>
            <a:r>
              <a:rPr lang="en-US" sz="4800" dirty="0" smtClean="0"/>
              <a:t>Student Log Data</a:t>
            </a:r>
            <a:endParaRPr lang="en-US" sz="4800" dirty="0"/>
          </a:p>
        </p:txBody>
      </p:sp>
    </p:spTree>
    <p:extLst>
      <p:ext uri="{BB962C8B-B14F-4D97-AF65-F5344CB8AC3E}">
        <p14:creationId xmlns:p14="http://schemas.microsoft.com/office/powerpoint/2010/main" val="1986232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pPr eaLnBrk="1" hangingPunct="1"/>
            <a:r>
              <a:rPr lang="en-US" dirty="0" smtClean="0"/>
              <a:t>PSLC </a:t>
            </a:r>
            <a:r>
              <a:rPr lang="en-US" dirty="0" err="1" smtClean="0"/>
              <a:t>DataShop</a:t>
            </a:r>
            <a:r>
              <a:rPr lang="en-US" dirty="0" smtClean="0"/>
              <a:t/>
            </a:r>
            <a:br>
              <a:rPr lang="en-US" dirty="0" smtClean="0"/>
            </a:br>
            <a:r>
              <a:rPr lang="en-US" dirty="0" smtClean="0"/>
              <a:t>(</a:t>
            </a:r>
            <a:r>
              <a:rPr lang="en-US" dirty="0" err="1" smtClean="0"/>
              <a:t>Koedinger</a:t>
            </a:r>
            <a:r>
              <a:rPr lang="en-US" dirty="0" smtClean="0"/>
              <a:t> et al, 2008, 2010) </a:t>
            </a:r>
          </a:p>
        </p:txBody>
      </p:sp>
      <p:sp>
        <p:nvSpPr>
          <p:cNvPr id="3075" name="Content Placeholder 2"/>
          <p:cNvSpPr>
            <a:spLocks noGrp="1"/>
          </p:cNvSpPr>
          <p:nvPr>
            <p:ph idx="1"/>
          </p:nvPr>
        </p:nvSpPr>
        <p:spPr/>
        <p:txBody>
          <a:bodyPr>
            <a:normAutofit/>
          </a:bodyPr>
          <a:lstStyle/>
          <a:p>
            <a:pPr eaLnBrk="1" hangingPunct="1"/>
            <a:r>
              <a:rPr lang="en-US" dirty="0" smtClean="0"/>
              <a:t>&gt;250,000 hours of students using educational software within </a:t>
            </a:r>
            <a:r>
              <a:rPr lang="en-US" dirty="0" err="1" smtClean="0"/>
              <a:t>LearnLabs</a:t>
            </a:r>
            <a:r>
              <a:rPr lang="en-US" dirty="0" smtClean="0"/>
              <a:t> and other settings</a:t>
            </a:r>
          </a:p>
          <a:p>
            <a:pPr eaLnBrk="1" hangingPunct="1"/>
            <a:r>
              <a:rPr lang="en-US" dirty="0" smtClean="0"/>
              <a:t>&gt;30 million student actions, responses &amp; annotations</a:t>
            </a:r>
          </a:p>
        </p:txBody>
      </p:sp>
      <p:pic>
        <p:nvPicPr>
          <p:cNvPr id="6" name="Picture 4" descr="http://i.ytimg.com/vi/wT1mfXembnM/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803962"/>
            <a:ext cx="4433047" cy="30540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KenKoedinger"/>
          <p:cNvPicPr>
            <a:picLocks noChangeAspect="1" noChangeArrowheads="1"/>
          </p:cNvPicPr>
          <p:nvPr/>
        </p:nvPicPr>
        <p:blipFill>
          <a:blip r:embed="rId3" cstate="print"/>
          <a:srcRect/>
          <a:stretch>
            <a:fillRect/>
          </a:stretch>
        </p:blipFill>
        <p:spPr bwMode="auto">
          <a:xfrm>
            <a:off x="-6069" y="5680928"/>
            <a:ext cx="844269" cy="1177072"/>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838200" y="5688106"/>
            <a:ext cx="1169894" cy="1169894"/>
          </a:xfrm>
          <a:prstGeom prst="rect">
            <a:avLst/>
          </a:prstGeom>
          <a:noFill/>
          <a:ln w="9525">
            <a:noFill/>
            <a:miter lim="800000"/>
            <a:headEnd/>
            <a:tailEnd/>
          </a:ln>
        </p:spPr>
      </p:pic>
    </p:spTree>
    <p:extLst>
      <p:ext uri="{BB962C8B-B14F-4D97-AF65-F5344CB8AC3E}">
        <p14:creationId xmlns:p14="http://schemas.microsoft.com/office/powerpoint/2010/main" val="888060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Welcome back to the 2</a:t>
            </a:r>
            <a:r>
              <a:rPr lang="en-US" baseline="30000" dirty="0" smtClean="0"/>
              <a:t>nd</a:t>
            </a:r>
            <a:r>
              <a:rPr lang="en-US" dirty="0" smtClean="0"/>
              <a:t> class session</a:t>
            </a:r>
            <a:endParaRPr lang="en-US" dirty="0"/>
          </a:p>
        </p:txBody>
      </p:sp>
    </p:spTree>
    <p:extLst>
      <p:ext uri="{BB962C8B-B14F-4D97-AF65-F5344CB8AC3E}">
        <p14:creationId xmlns:p14="http://schemas.microsoft.com/office/powerpoint/2010/main" val="1440680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data is big data?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98618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2004 and 2014</a:t>
            </a:r>
            <a:endParaRPr lang="en-US" dirty="0"/>
          </a:p>
        </p:txBody>
      </p:sp>
      <p:sp>
        <p:nvSpPr>
          <p:cNvPr id="3" name="Content Placeholder 2"/>
          <p:cNvSpPr>
            <a:spLocks noGrp="1"/>
          </p:cNvSpPr>
          <p:nvPr>
            <p:ph idx="1"/>
          </p:nvPr>
        </p:nvSpPr>
        <p:spPr/>
        <p:txBody>
          <a:bodyPr/>
          <a:lstStyle/>
          <a:p>
            <a:r>
              <a:rPr lang="en-US" dirty="0" smtClean="0"/>
              <a:t>2004: I reported a data set with 31,450 data points. People were impressed.</a:t>
            </a:r>
            <a:endParaRPr lang="en-US" dirty="0"/>
          </a:p>
        </p:txBody>
      </p:sp>
    </p:spTree>
    <p:extLst>
      <p:ext uri="{BB962C8B-B14F-4D97-AF65-F5344CB8AC3E}">
        <p14:creationId xmlns:p14="http://schemas.microsoft.com/office/powerpoint/2010/main" val="826760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2004 and 2014</a:t>
            </a:r>
            <a:endParaRPr lang="en-US" dirty="0"/>
          </a:p>
        </p:txBody>
      </p:sp>
      <p:sp>
        <p:nvSpPr>
          <p:cNvPr id="3" name="Content Placeholder 2"/>
          <p:cNvSpPr>
            <a:spLocks noGrp="1"/>
          </p:cNvSpPr>
          <p:nvPr>
            <p:ph idx="1"/>
          </p:nvPr>
        </p:nvSpPr>
        <p:spPr/>
        <p:txBody>
          <a:bodyPr/>
          <a:lstStyle/>
          <a:p>
            <a:r>
              <a:rPr lang="en-US" dirty="0" smtClean="0"/>
              <a:t>2004: I reported a data set with 31,450 data points. People were impressed.</a:t>
            </a:r>
          </a:p>
          <a:p>
            <a:endParaRPr lang="en-US" dirty="0"/>
          </a:p>
          <a:p>
            <a:r>
              <a:rPr lang="en-US" dirty="0" smtClean="0"/>
              <a:t>2014: A reviewer in an education journal criticized me for referring to 817,485 data points as “big data”.</a:t>
            </a:r>
            <a:endParaRPr lang="en-US" dirty="0"/>
          </a:p>
        </p:txBody>
      </p:sp>
    </p:spTree>
    <p:extLst>
      <p:ext uri="{BB962C8B-B14F-4D97-AF65-F5344CB8AC3E}">
        <p14:creationId xmlns:p14="http://schemas.microsoft.com/office/powerpoint/2010/main" val="4097963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does it mean to call data </a:t>
            </a:r>
            <a:br>
              <a:rPr lang="en-US" dirty="0" smtClean="0"/>
            </a:br>
            <a:r>
              <a:rPr lang="en-US" dirty="0" smtClean="0"/>
              <a:t>“big data”?</a:t>
            </a:r>
            <a:endParaRPr lang="en-US" dirty="0"/>
          </a:p>
        </p:txBody>
      </p:sp>
      <p:sp>
        <p:nvSpPr>
          <p:cNvPr id="3" name="Content Placeholder 2"/>
          <p:cNvSpPr>
            <a:spLocks noGrp="1"/>
          </p:cNvSpPr>
          <p:nvPr>
            <p:ph idx="1"/>
          </p:nvPr>
        </p:nvSpPr>
        <p:spPr/>
        <p:txBody>
          <a:bodyPr/>
          <a:lstStyle/>
          <a:p>
            <a:r>
              <a:rPr lang="en-US" dirty="0" smtClean="0"/>
              <a:t>Any thoughts?</a:t>
            </a:r>
            <a:endParaRPr lang="en-US" dirty="0"/>
          </a:p>
        </p:txBody>
      </p:sp>
    </p:spTree>
    <p:extLst>
      <p:ext uri="{BB962C8B-B14F-4D97-AF65-F5344CB8AC3E}">
        <p14:creationId xmlns:p14="http://schemas.microsoft.com/office/powerpoint/2010/main" val="796659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definitions</a:t>
            </a:r>
            <a:endParaRPr lang="en-US" dirty="0"/>
          </a:p>
        </p:txBody>
      </p:sp>
      <p:sp>
        <p:nvSpPr>
          <p:cNvPr id="3" name="Content Placeholder 2"/>
          <p:cNvSpPr>
            <a:spLocks noGrp="1"/>
          </p:cNvSpPr>
          <p:nvPr>
            <p:ph idx="1"/>
          </p:nvPr>
        </p:nvSpPr>
        <p:spPr/>
        <p:txBody>
          <a:bodyPr>
            <a:normAutofit/>
          </a:bodyPr>
          <a:lstStyle/>
          <a:p>
            <a:r>
              <a:rPr lang="en-US" dirty="0" smtClean="0"/>
              <a:t>“Big data” is data big enough that traditional statistical significance testing becomes useless</a:t>
            </a:r>
          </a:p>
          <a:p>
            <a:endParaRPr lang="en-US" dirty="0" smtClean="0"/>
          </a:p>
          <a:p>
            <a:r>
              <a:rPr lang="en-US" dirty="0" smtClean="0"/>
              <a:t>“Big data” is data too big to input into a traditional relational database</a:t>
            </a:r>
          </a:p>
          <a:p>
            <a:endParaRPr lang="en-US" dirty="0"/>
          </a:p>
          <a:p>
            <a:r>
              <a:rPr lang="en-US" dirty="0" smtClean="0"/>
              <a:t>“Big data” is data too big to work with on a single machine</a:t>
            </a:r>
          </a:p>
          <a:p>
            <a:endParaRPr lang="en-US" dirty="0"/>
          </a:p>
        </p:txBody>
      </p:sp>
    </p:spTree>
    <p:extLst>
      <p:ext uri="{BB962C8B-B14F-4D97-AF65-F5344CB8AC3E}">
        <p14:creationId xmlns:p14="http://schemas.microsoft.com/office/powerpoint/2010/main" val="52019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do </a:t>
            </a:r>
            <a:br>
              <a:rPr lang="en-US" dirty="0" smtClean="0"/>
            </a:br>
            <a:r>
              <a:rPr lang="en-US" dirty="0" smtClean="0"/>
              <a:t>when you have big data?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63969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Analytics/Data Mining</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74649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Analytics</a:t>
            </a:r>
            <a:endParaRPr lang="en-US" dirty="0"/>
          </a:p>
        </p:txBody>
      </p:sp>
      <p:sp>
        <p:nvSpPr>
          <p:cNvPr id="3" name="Content Placeholder 2"/>
          <p:cNvSpPr>
            <a:spLocks noGrp="1"/>
          </p:cNvSpPr>
          <p:nvPr>
            <p:ph idx="1"/>
          </p:nvPr>
        </p:nvSpPr>
        <p:spPr/>
        <p:txBody>
          <a:bodyPr/>
          <a:lstStyle/>
          <a:p>
            <a:r>
              <a:rPr lang="en-US" dirty="0" smtClean="0"/>
              <a:t>EDM and LA are closely related communities</a:t>
            </a:r>
          </a:p>
          <a:p>
            <a:endParaRPr lang="en-US" dirty="0"/>
          </a:p>
          <a:p>
            <a:endParaRPr lang="en-US" dirty="0"/>
          </a:p>
          <a:p>
            <a:endParaRPr lang="en-US" dirty="0"/>
          </a:p>
        </p:txBody>
      </p:sp>
    </p:spTree>
    <p:extLst>
      <p:ext uri="{BB962C8B-B14F-4D97-AF65-F5344CB8AC3E}">
        <p14:creationId xmlns:p14="http://schemas.microsoft.com/office/powerpoint/2010/main" val="2997294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communities</a:t>
            </a:r>
            <a:endParaRPr lang="en-US" dirty="0"/>
          </a:p>
        </p:txBody>
      </p:sp>
      <p:sp>
        <p:nvSpPr>
          <p:cNvPr id="3" name="Content Placeholder 2"/>
          <p:cNvSpPr>
            <a:spLocks noGrp="1"/>
          </p:cNvSpPr>
          <p:nvPr>
            <p:ph idx="1"/>
          </p:nvPr>
        </p:nvSpPr>
        <p:spPr/>
        <p:txBody>
          <a:bodyPr/>
          <a:lstStyle/>
          <a:p>
            <a:r>
              <a:rPr lang="en-US" dirty="0" smtClean="0"/>
              <a:t>Society for Learning Analytics Research</a:t>
            </a:r>
          </a:p>
          <a:p>
            <a:pPr lvl="1"/>
            <a:r>
              <a:rPr lang="en-US" dirty="0" smtClean="0"/>
              <a:t>First conference: LAK2011</a:t>
            </a:r>
          </a:p>
          <a:p>
            <a:pPr lvl="1"/>
            <a:r>
              <a:rPr lang="en-US" dirty="0" smtClean="0"/>
              <a:t>Publishing JLA since 2014</a:t>
            </a:r>
          </a:p>
          <a:p>
            <a:endParaRPr lang="en-US" dirty="0"/>
          </a:p>
          <a:p>
            <a:r>
              <a:rPr lang="en-US" dirty="0" smtClean="0"/>
              <a:t>International Educational Data Mining Society</a:t>
            </a:r>
          </a:p>
          <a:p>
            <a:pPr lvl="1"/>
            <a:r>
              <a:rPr lang="en-US" dirty="0" smtClean="0"/>
              <a:t>First event: EDM workshop in 2005 (at AAAI)</a:t>
            </a:r>
          </a:p>
          <a:p>
            <a:pPr lvl="1"/>
            <a:r>
              <a:rPr lang="en-US" dirty="0" smtClean="0"/>
              <a:t>First conference: EDM2008</a:t>
            </a:r>
          </a:p>
          <a:p>
            <a:pPr lvl="1"/>
            <a:r>
              <a:rPr lang="en-US" dirty="0" smtClean="0"/>
              <a:t>Publishing JEDM since 2009</a:t>
            </a:r>
          </a:p>
        </p:txBody>
      </p:sp>
    </p:spTree>
    <p:extLst>
      <p:ext uri="{BB962C8B-B14F-4D97-AF65-F5344CB8AC3E}">
        <p14:creationId xmlns:p14="http://schemas.microsoft.com/office/powerpoint/2010/main" val="3868144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Distinctions</a:t>
            </a:r>
            <a:br>
              <a:rPr lang="en-US" dirty="0" smtClean="0"/>
            </a:br>
            <a:r>
              <a:rPr lang="en-US" dirty="0" smtClean="0"/>
              <a:t>(Siemens &amp; Baker, 2012)</a:t>
            </a:r>
            <a:endParaRPr lang="en-US" dirty="0"/>
          </a:p>
        </p:txBody>
      </p:sp>
      <p:sp>
        <p:nvSpPr>
          <p:cNvPr id="4" name="Content Placeholder 3"/>
          <p:cNvSpPr>
            <a:spLocks noGrp="1"/>
          </p:cNvSpPr>
          <p:nvPr>
            <p:ph idx="1"/>
          </p:nvPr>
        </p:nvSpPr>
        <p:spPr/>
        <p:txBody>
          <a:bodyPr/>
          <a:lstStyle/>
          <a:p>
            <a:endParaRPr lang="en-US"/>
          </a:p>
        </p:txBody>
      </p:sp>
      <p:pic>
        <p:nvPicPr>
          <p:cNvPr id="5" name="Picture 2" descr="https://encrypted-tbn0.gstatic.com/images?q=tbn:ANd9GcQepW0ZUljfCSroew2ri9LmwVEJCvOdv1Y__b3OsgM5CiYbqZJ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63488"/>
            <a:ext cx="2133599" cy="1598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yan B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337628"/>
            <a:ext cx="1524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88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Stuff</a:t>
            </a:r>
            <a:endParaRPr lang="en-US" dirty="0"/>
          </a:p>
        </p:txBody>
      </p:sp>
      <p:sp>
        <p:nvSpPr>
          <p:cNvPr id="3" name="Content Placeholder 2"/>
          <p:cNvSpPr>
            <a:spLocks noGrp="1"/>
          </p:cNvSpPr>
          <p:nvPr>
            <p:ph idx="1"/>
          </p:nvPr>
        </p:nvSpPr>
        <p:spPr/>
        <p:txBody>
          <a:bodyPr/>
          <a:lstStyle/>
          <a:p>
            <a:r>
              <a:rPr lang="en-US" dirty="0" smtClean="0"/>
              <a:t>Is everyone signed up for class?</a:t>
            </a:r>
          </a:p>
          <a:p>
            <a:endParaRPr lang="en-US" dirty="0"/>
          </a:p>
          <a:p>
            <a:r>
              <a:rPr lang="en-US" dirty="0" smtClean="0"/>
              <a:t>If not, and you want to receive credit, please talk to me after class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Distinctions: </a:t>
            </a:r>
            <a:br>
              <a:rPr lang="en-US" dirty="0" smtClean="0"/>
            </a:br>
            <a:r>
              <a:rPr lang="en-US" dirty="0" smtClean="0"/>
              <a:t>Origins</a:t>
            </a:r>
            <a:endParaRPr lang="en-US" dirty="0"/>
          </a:p>
        </p:txBody>
      </p:sp>
      <p:sp>
        <p:nvSpPr>
          <p:cNvPr id="3" name="Content Placeholder 2"/>
          <p:cNvSpPr>
            <a:spLocks noGrp="1"/>
          </p:cNvSpPr>
          <p:nvPr>
            <p:ph idx="1"/>
          </p:nvPr>
        </p:nvSpPr>
        <p:spPr/>
        <p:txBody>
          <a:bodyPr>
            <a:normAutofit/>
          </a:bodyPr>
          <a:lstStyle/>
          <a:p>
            <a:r>
              <a:rPr lang="en-US" dirty="0" smtClean="0"/>
              <a:t>LAK</a:t>
            </a:r>
          </a:p>
          <a:p>
            <a:pPr lvl="1"/>
            <a:r>
              <a:rPr lang="en-US" dirty="0" smtClean="0"/>
              <a:t>Semantic web</a:t>
            </a:r>
            <a:r>
              <a:rPr lang="en-US" dirty="0"/>
              <a:t>, </a:t>
            </a:r>
            <a:r>
              <a:rPr lang="en-US" dirty="0" smtClean="0"/>
              <a:t>intelligent curriculum, social networks, outcome prediction</a:t>
            </a:r>
            <a:r>
              <a:rPr lang="en-US" dirty="0"/>
              <a:t>, </a:t>
            </a:r>
            <a:r>
              <a:rPr lang="en-US" dirty="0" smtClean="0"/>
              <a:t>and systemic</a:t>
            </a:r>
            <a:r>
              <a:rPr lang="en-US" dirty="0"/>
              <a:t> </a:t>
            </a:r>
            <a:r>
              <a:rPr lang="en-US" dirty="0" smtClean="0"/>
              <a:t>interventions</a:t>
            </a:r>
          </a:p>
          <a:p>
            <a:pPr lvl="1"/>
            <a:endParaRPr lang="en-US" dirty="0"/>
          </a:p>
          <a:p>
            <a:r>
              <a:rPr lang="en-US" dirty="0" smtClean="0"/>
              <a:t>EDM</a:t>
            </a:r>
          </a:p>
          <a:p>
            <a:pPr lvl="1"/>
            <a:r>
              <a:rPr lang="en-US" dirty="0" smtClean="0"/>
              <a:t>Educational software, student modeling, course outcomes</a:t>
            </a:r>
            <a:endParaRPr lang="en-US" dirty="0"/>
          </a:p>
        </p:txBody>
      </p:sp>
    </p:spTree>
    <p:extLst>
      <p:ext uri="{BB962C8B-B14F-4D97-AF65-F5344CB8AC3E}">
        <p14:creationId xmlns:p14="http://schemas.microsoft.com/office/powerpoint/2010/main" val="4060050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Distinctions: </a:t>
            </a:r>
            <a:br>
              <a:rPr lang="en-US" dirty="0" smtClean="0"/>
            </a:br>
            <a:r>
              <a:rPr lang="en-US" dirty="0" smtClean="0"/>
              <a:t>Modes of Discovery</a:t>
            </a:r>
            <a:endParaRPr lang="en-US" dirty="0"/>
          </a:p>
        </p:txBody>
      </p:sp>
      <p:sp>
        <p:nvSpPr>
          <p:cNvPr id="3" name="Content Placeholder 2"/>
          <p:cNvSpPr>
            <a:spLocks noGrp="1"/>
          </p:cNvSpPr>
          <p:nvPr>
            <p:ph idx="1"/>
          </p:nvPr>
        </p:nvSpPr>
        <p:spPr/>
        <p:txBody>
          <a:bodyPr>
            <a:noAutofit/>
          </a:bodyPr>
          <a:lstStyle/>
          <a:p>
            <a:r>
              <a:rPr lang="en-US" sz="2800" dirty="0" smtClean="0"/>
              <a:t>LAK</a:t>
            </a:r>
          </a:p>
          <a:p>
            <a:pPr lvl="1"/>
            <a:r>
              <a:rPr lang="en-US" sz="2400" dirty="0"/>
              <a:t>Leveraging </a:t>
            </a:r>
            <a:r>
              <a:rPr lang="en-US" sz="2400" dirty="0" smtClean="0"/>
              <a:t>and supporting human judgment </a:t>
            </a:r>
            <a:r>
              <a:rPr lang="en-US" sz="2400" dirty="0"/>
              <a:t>is </a:t>
            </a:r>
            <a:r>
              <a:rPr lang="en-US" sz="2400" dirty="0" smtClean="0"/>
              <a:t>key; automated discovery is </a:t>
            </a:r>
            <a:r>
              <a:rPr lang="en-US" sz="2400" dirty="0"/>
              <a:t>a tool to </a:t>
            </a:r>
            <a:r>
              <a:rPr lang="en-US" sz="2400" dirty="0" smtClean="0"/>
              <a:t>accomplish this goal</a:t>
            </a:r>
          </a:p>
          <a:p>
            <a:pPr lvl="1"/>
            <a:r>
              <a:rPr lang="en-US" sz="2400" dirty="0" smtClean="0"/>
              <a:t>Information distilled and presented to human decision-maker</a:t>
            </a:r>
          </a:p>
          <a:p>
            <a:pPr lvl="1"/>
            <a:endParaRPr lang="en-US" sz="2400" dirty="0"/>
          </a:p>
          <a:p>
            <a:r>
              <a:rPr lang="en-US" sz="2800" dirty="0" smtClean="0"/>
              <a:t>EDM</a:t>
            </a:r>
          </a:p>
          <a:p>
            <a:pPr lvl="1"/>
            <a:r>
              <a:rPr lang="en-US" sz="2400" dirty="0"/>
              <a:t>Automated </a:t>
            </a:r>
            <a:r>
              <a:rPr lang="en-US" sz="2400" dirty="0" smtClean="0"/>
              <a:t>discovery is </a:t>
            </a:r>
            <a:r>
              <a:rPr lang="en-US" sz="2400" dirty="0"/>
              <a:t>key; </a:t>
            </a:r>
            <a:r>
              <a:rPr lang="en-US" sz="2400" dirty="0" smtClean="0"/>
              <a:t>leveraging human </a:t>
            </a:r>
            <a:r>
              <a:rPr lang="en-US" sz="2400" dirty="0"/>
              <a:t>judgment is </a:t>
            </a:r>
            <a:r>
              <a:rPr lang="en-US" sz="2400" dirty="0" smtClean="0"/>
              <a:t>a tool </a:t>
            </a:r>
            <a:r>
              <a:rPr lang="en-US" sz="2400" dirty="0"/>
              <a:t>to </a:t>
            </a:r>
            <a:r>
              <a:rPr lang="en-US" sz="2400" dirty="0" smtClean="0"/>
              <a:t>accomplish this goal</a:t>
            </a:r>
          </a:p>
          <a:p>
            <a:pPr lvl="1"/>
            <a:r>
              <a:rPr lang="en-US" sz="2400" dirty="0" smtClean="0"/>
              <a:t>Humans provide labels which are used in classifiers</a:t>
            </a:r>
          </a:p>
          <a:p>
            <a:pPr lvl="1"/>
            <a:endParaRPr lang="en-US" b="1" dirty="0"/>
          </a:p>
          <a:p>
            <a:pPr marL="0" indent="0">
              <a:buNone/>
            </a:pPr>
            <a:r>
              <a:rPr lang="en-US" b="1" dirty="0" smtClean="0"/>
              <a:t/>
            </a:r>
            <a:br>
              <a:rPr lang="en-US" b="1" dirty="0" smtClean="0"/>
            </a:br>
            <a:endParaRPr lang="en-US" b="1" dirty="0"/>
          </a:p>
        </p:txBody>
      </p:sp>
    </p:spTree>
    <p:extLst>
      <p:ext uri="{BB962C8B-B14F-4D97-AF65-F5344CB8AC3E}">
        <p14:creationId xmlns:p14="http://schemas.microsoft.com/office/powerpoint/2010/main" val="3564481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Distinctions: </a:t>
            </a:r>
            <a:br>
              <a:rPr lang="en-US" dirty="0" smtClean="0"/>
            </a:br>
            <a:r>
              <a:rPr lang="en-US" dirty="0" smtClean="0"/>
              <a:t>Guiding Philosophy</a:t>
            </a:r>
            <a:endParaRPr lang="en-US" dirty="0"/>
          </a:p>
        </p:txBody>
      </p:sp>
      <p:sp>
        <p:nvSpPr>
          <p:cNvPr id="3" name="Content Placeholder 2"/>
          <p:cNvSpPr>
            <a:spLocks noGrp="1"/>
          </p:cNvSpPr>
          <p:nvPr>
            <p:ph idx="1"/>
          </p:nvPr>
        </p:nvSpPr>
        <p:spPr/>
        <p:txBody>
          <a:bodyPr>
            <a:normAutofit/>
          </a:bodyPr>
          <a:lstStyle/>
          <a:p>
            <a:r>
              <a:rPr lang="en-US" dirty="0" smtClean="0"/>
              <a:t>LAK</a:t>
            </a:r>
          </a:p>
          <a:p>
            <a:pPr lvl="1"/>
            <a:r>
              <a:rPr lang="en-US" dirty="0"/>
              <a:t>Stronger emphasis </a:t>
            </a:r>
            <a:r>
              <a:rPr lang="en-US" dirty="0" smtClean="0"/>
              <a:t>on understanding systems </a:t>
            </a:r>
            <a:r>
              <a:rPr lang="en-US" dirty="0"/>
              <a:t>as wholes, </a:t>
            </a:r>
            <a:r>
              <a:rPr lang="en-US" dirty="0" smtClean="0"/>
              <a:t>in their </a:t>
            </a:r>
            <a:r>
              <a:rPr lang="en-US" dirty="0"/>
              <a:t>full </a:t>
            </a:r>
            <a:r>
              <a:rPr lang="en-US" dirty="0" smtClean="0"/>
              <a:t>complexity</a:t>
            </a:r>
          </a:p>
          <a:p>
            <a:pPr lvl="1"/>
            <a:r>
              <a:rPr lang="en-US" dirty="0" smtClean="0"/>
              <a:t>“Holistic” approach</a:t>
            </a:r>
          </a:p>
          <a:p>
            <a:pPr lvl="1"/>
            <a:endParaRPr lang="en-US" dirty="0"/>
          </a:p>
          <a:p>
            <a:r>
              <a:rPr lang="en-US" dirty="0" smtClean="0"/>
              <a:t>EDM</a:t>
            </a:r>
          </a:p>
          <a:p>
            <a:pPr lvl="1"/>
            <a:r>
              <a:rPr lang="en-US" dirty="0"/>
              <a:t>Stronger emphasis </a:t>
            </a:r>
            <a:r>
              <a:rPr lang="en-US" dirty="0" smtClean="0"/>
              <a:t>on reducing to components and analyzing individual components and relationships between them</a:t>
            </a:r>
          </a:p>
        </p:txBody>
      </p:sp>
    </p:spTree>
    <p:extLst>
      <p:ext uri="{BB962C8B-B14F-4D97-AF65-F5344CB8AC3E}">
        <p14:creationId xmlns:p14="http://schemas.microsoft.com/office/powerpoint/2010/main" val="1274308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Distinctions: </a:t>
            </a:r>
            <a:br>
              <a:rPr lang="en-US" dirty="0" smtClean="0"/>
            </a:br>
            <a:r>
              <a:rPr lang="en-US" dirty="0" smtClean="0"/>
              <a:t>Adaptation and Personalization</a:t>
            </a:r>
            <a:endParaRPr lang="en-US" dirty="0"/>
          </a:p>
        </p:txBody>
      </p:sp>
      <p:sp>
        <p:nvSpPr>
          <p:cNvPr id="3" name="Content Placeholder 2"/>
          <p:cNvSpPr>
            <a:spLocks noGrp="1"/>
          </p:cNvSpPr>
          <p:nvPr>
            <p:ph idx="1"/>
          </p:nvPr>
        </p:nvSpPr>
        <p:spPr/>
        <p:txBody>
          <a:bodyPr>
            <a:normAutofit/>
          </a:bodyPr>
          <a:lstStyle/>
          <a:p>
            <a:r>
              <a:rPr lang="en-US" dirty="0" smtClean="0"/>
              <a:t>LAK</a:t>
            </a:r>
          </a:p>
          <a:p>
            <a:pPr lvl="1"/>
            <a:r>
              <a:rPr lang="en-US" dirty="0" smtClean="0"/>
              <a:t>Greater </a:t>
            </a:r>
            <a:r>
              <a:rPr lang="en-US" dirty="0"/>
              <a:t>focus </a:t>
            </a:r>
            <a:r>
              <a:rPr lang="en-US" dirty="0" smtClean="0"/>
              <a:t>on informing and empowering</a:t>
            </a:r>
            <a:r>
              <a:rPr lang="en-US" dirty="0"/>
              <a:t> </a:t>
            </a:r>
            <a:r>
              <a:rPr lang="en-US" dirty="0" smtClean="0"/>
              <a:t>instructors and learners and influencing the design of the education system</a:t>
            </a:r>
            <a:endParaRPr lang="en-US" dirty="0"/>
          </a:p>
          <a:p>
            <a:endParaRPr lang="en-US" dirty="0" smtClean="0"/>
          </a:p>
          <a:p>
            <a:r>
              <a:rPr lang="en-US" dirty="0" smtClean="0"/>
              <a:t>EDM</a:t>
            </a:r>
          </a:p>
          <a:p>
            <a:pPr lvl="1"/>
            <a:r>
              <a:rPr lang="en-US" dirty="0"/>
              <a:t>Greater focus </a:t>
            </a:r>
            <a:r>
              <a:rPr lang="en-US" dirty="0" smtClean="0"/>
              <a:t>on automated adaption (e.g</a:t>
            </a:r>
            <a:r>
              <a:rPr lang="en-US" dirty="0"/>
              <a:t>. by the </a:t>
            </a:r>
            <a:r>
              <a:rPr lang="en-US" dirty="0" smtClean="0"/>
              <a:t>computer with </a:t>
            </a:r>
            <a:r>
              <a:rPr lang="en-US" dirty="0"/>
              <a:t>no human in </a:t>
            </a:r>
            <a:r>
              <a:rPr lang="en-US" dirty="0" smtClean="0"/>
              <a:t>the loop) and influencing the design of interactions</a:t>
            </a:r>
            <a:endParaRPr lang="en-US" dirty="0"/>
          </a:p>
        </p:txBody>
      </p:sp>
    </p:spTree>
    <p:extLst>
      <p:ext uri="{BB962C8B-B14F-4D97-AF65-F5344CB8AC3E}">
        <p14:creationId xmlns:p14="http://schemas.microsoft.com/office/powerpoint/2010/main" val="3464712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Learn More About LA versus EDM</a:t>
            </a:r>
            <a:endParaRPr lang="en-US" dirty="0"/>
          </a:p>
        </p:txBody>
      </p:sp>
      <p:sp>
        <p:nvSpPr>
          <p:cNvPr id="3" name="Content Placeholder 2"/>
          <p:cNvSpPr>
            <a:spLocks noGrp="1"/>
          </p:cNvSpPr>
          <p:nvPr>
            <p:ph idx="1"/>
          </p:nvPr>
        </p:nvSpPr>
        <p:spPr/>
        <p:txBody>
          <a:bodyPr/>
          <a:lstStyle/>
          <a:p>
            <a:r>
              <a:rPr lang="en-US" dirty="0" smtClean="0"/>
              <a:t>Take HUDK4051: </a:t>
            </a:r>
            <a:br>
              <a:rPr lang="en-US" dirty="0" smtClean="0"/>
            </a:br>
            <a:r>
              <a:rPr lang="en-US" dirty="0" smtClean="0"/>
              <a:t>Learning Analytics: Process and Theory</a:t>
            </a:r>
          </a:p>
          <a:p>
            <a:endParaRPr lang="en-US" dirty="0"/>
          </a:p>
          <a:p>
            <a:r>
              <a:rPr lang="en-US" dirty="0" smtClean="0"/>
              <a:t>Spring 2016</a:t>
            </a:r>
            <a:endParaRPr lang="en-US" dirty="0"/>
          </a:p>
        </p:txBody>
      </p:sp>
    </p:spTree>
    <p:extLst>
      <p:ext uri="{BB962C8B-B14F-4D97-AF65-F5344CB8AC3E}">
        <p14:creationId xmlns:p14="http://schemas.microsoft.com/office/powerpoint/2010/main" val="2249630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3820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a:xfrm>
            <a:off x="457200" y="1600200"/>
            <a:ext cx="8229600" cy="5105400"/>
          </a:xfrm>
        </p:spPr>
        <p:txBody>
          <a:bodyPr>
            <a:normAutofit fontScale="62500" lnSpcReduction="20000"/>
          </a:bodyPr>
          <a:lstStyle/>
          <a:p>
            <a:r>
              <a:rPr lang="en-US" dirty="0" smtClean="0"/>
              <a:t>There are a bunch of tools you can use in this class</a:t>
            </a:r>
          </a:p>
          <a:p>
            <a:pPr lvl="1"/>
            <a:r>
              <a:rPr lang="en-US" dirty="0" smtClean="0"/>
              <a:t>I don’t have strong requirements about which tools you choose to use</a:t>
            </a:r>
          </a:p>
          <a:p>
            <a:endParaRPr lang="en-US" dirty="0"/>
          </a:p>
          <a:p>
            <a:r>
              <a:rPr lang="en-US" dirty="0" smtClean="0"/>
              <a:t>We’ll talk about them throughout the semester</a:t>
            </a:r>
          </a:p>
          <a:p>
            <a:endParaRPr lang="en-US" dirty="0"/>
          </a:p>
          <a:p>
            <a:r>
              <a:rPr lang="en-US" dirty="0" smtClean="0"/>
              <a:t>You may want to think about downloading or setting up accounts for</a:t>
            </a:r>
          </a:p>
          <a:p>
            <a:pPr lvl="1"/>
            <a:r>
              <a:rPr lang="en-US" dirty="0" err="1" smtClean="0"/>
              <a:t>RapidMiner</a:t>
            </a:r>
            <a:r>
              <a:rPr lang="en-US" dirty="0" smtClean="0"/>
              <a:t> (I prefer 5.3. 6.0 is fine, I just will not be able to give as much tech support)</a:t>
            </a:r>
          </a:p>
          <a:p>
            <a:pPr lvl="1"/>
            <a:r>
              <a:rPr lang="en-US" dirty="0" smtClean="0"/>
              <a:t>Python </a:t>
            </a:r>
            <a:r>
              <a:rPr lang="en-US" dirty="0" err="1" smtClean="0"/>
              <a:t>SciPy</a:t>
            </a:r>
            <a:r>
              <a:rPr lang="en-US" dirty="0" smtClean="0"/>
              <a:t> and </a:t>
            </a:r>
            <a:r>
              <a:rPr lang="en-US" dirty="0" err="1" smtClean="0"/>
              <a:t>NumPY</a:t>
            </a:r>
            <a:r>
              <a:rPr lang="en-US" dirty="0" smtClean="0"/>
              <a:t>; </a:t>
            </a:r>
            <a:r>
              <a:rPr lang="en-US" dirty="0" err="1" smtClean="0"/>
              <a:t>iPython</a:t>
            </a:r>
            <a:r>
              <a:rPr lang="en-US" dirty="0" smtClean="0"/>
              <a:t> Notebook</a:t>
            </a:r>
          </a:p>
          <a:p>
            <a:pPr lvl="1"/>
            <a:r>
              <a:rPr lang="en-US" dirty="0" smtClean="0"/>
              <a:t>SAS </a:t>
            </a:r>
            <a:r>
              <a:rPr lang="en-US" dirty="0" err="1" smtClean="0"/>
              <a:t>OnDemand</a:t>
            </a:r>
            <a:r>
              <a:rPr lang="en-US" dirty="0" smtClean="0"/>
              <a:t> for Academics</a:t>
            </a:r>
          </a:p>
          <a:p>
            <a:pPr lvl="1"/>
            <a:r>
              <a:rPr lang="en-US" dirty="0" err="1" smtClean="0"/>
              <a:t>Weka</a:t>
            </a:r>
            <a:endParaRPr lang="en-US" dirty="0"/>
          </a:p>
          <a:p>
            <a:pPr lvl="1"/>
            <a:r>
              <a:rPr lang="en-US" dirty="0" smtClean="0"/>
              <a:t>Microsoft Excel</a:t>
            </a:r>
          </a:p>
          <a:p>
            <a:pPr lvl="1"/>
            <a:r>
              <a:rPr lang="en-US" dirty="0" smtClean="0"/>
              <a:t>Java</a:t>
            </a:r>
          </a:p>
          <a:p>
            <a:pPr lvl="1"/>
            <a:r>
              <a:rPr lang="en-US" dirty="0" err="1" smtClean="0"/>
              <a:t>Matlab</a:t>
            </a:r>
            <a:endParaRPr lang="en-US" dirty="0"/>
          </a:p>
          <a:p>
            <a:pPr lvl="1"/>
            <a:endParaRPr lang="en-US" dirty="0" smtClean="0"/>
          </a:p>
          <a:p>
            <a:r>
              <a:rPr lang="en-US" dirty="0" smtClean="0"/>
              <a:t>No hurry, but keep it in mind…</a:t>
            </a:r>
            <a:endParaRPr lang="en-US" dirty="0"/>
          </a:p>
          <a:p>
            <a:pPr lvl="1"/>
            <a:endParaRPr lang="en-US" dirty="0"/>
          </a:p>
        </p:txBody>
      </p:sp>
    </p:spTree>
    <p:extLst>
      <p:ext uri="{BB962C8B-B14F-4D97-AF65-F5344CB8AC3E}">
        <p14:creationId xmlns:p14="http://schemas.microsoft.com/office/powerpoint/2010/main" val="685124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Readings</a:t>
            </a:r>
            <a:endParaRPr lang="en-US" dirty="0"/>
          </a:p>
        </p:txBody>
      </p:sp>
      <p:sp>
        <p:nvSpPr>
          <p:cNvPr id="3" name="Content Placeholder 2"/>
          <p:cNvSpPr>
            <a:spLocks noGrp="1"/>
          </p:cNvSpPr>
          <p:nvPr>
            <p:ph idx="1"/>
          </p:nvPr>
        </p:nvSpPr>
        <p:spPr/>
        <p:txBody>
          <a:bodyPr/>
          <a:lstStyle/>
          <a:p>
            <a:r>
              <a:rPr lang="en-US" dirty="0" smtClean="0"/>
              <a:t>First, a no-penalty-or-punishment survey question</a:t>
            </a:r>
          </a:p>
        </p:txBody>
      </p:sp>
    </p:spTree>
    <p:extLst>
      <p:ext uri="{BB962C8B-B14F-4D97-AF65-F5344CB8AC3E}">
        <p14:creationId xmlns:p14="http://schemas.microsoft.com/office/powerpoint/2010/main" val="3567367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Readings</a:t>
            </a:r>
            <a:endParaRPr lang="en-US" dirty="0"/>
          </a:p>
        </p:txBody>
      </p:sp>
      <p:sp>
        <p:nvSpPr>
          <p:cNvPr id="3" name="Content Placeholder 2"/>
          <p:cNvSpPr>
            <a:spLocks noGrp="1"/>
          </p:cNvSpPr>
          <p:nvPr>
            <p:ph idx="1"/>
          </p:nvPr>
        </p:nvSpPr>
        <p:spPr/>
        <p:txBody>
          <a:bodyPr/>
          <a:lstStyle/>
          <a:p>
            <a:r>
              <a:rPr lang="en-US" dirty="0" smtClean="0"/>
              <a:t>Who read the Witten &amp; Frank?</a:t>
            </a:r>
          </a:p>
          <a:p>
            <a:r>
              <a:rPr lang="en-US" dirty="0" smtClean="0"/>
              <a:t>Who watched the BDE video?</a:t>
            </a:r>
          </a:p>
        </p:txBody>
      </p:sp>
    </p:spTree>
    <p:extLst>
      <p:ext uri="{BB962C8B-B14F-4D97-AF65-F5344CB8AC3E}">
        <p14:creationId xmlns:p14="http://schemas.microsoft.com/office/powerpoint/2010/main" val="1805935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 Concerns?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2405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administrative 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80539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prediction model?</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714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err="1" smtClean="0"/>
              <a:t>regressor</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95819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things </a:t>
            </a:r>
            <a:br>
              <a:rPr lang="en-US" dirty="0" smtClean="0"/>
            </a:br>
            <a:r>
              <a:rPr lang="en-US" dirty="0" smtClean="0"/>
              <a:t>you might use a </a:t>
            </a:r>
            <a:r>
              <a:rPr lang="en-US" dirty="0" err="1" smtClean="0"/>
              <a:t>regressor</a:t>
            </a:r>
            <a:r>
              <a:rPr lang="en-US" dirty="0" smtClean="0"/>
              <a:t> for?</a:t>
            </a:r>
            <a:endParaRPr lang="en-US" dirty="0"/>
          </a:p>
        </p:txBody>
      </p:sp>
      <p:sp>
        <p:nvSpPr>
          <p:cNvPr id="3" name="Content Placeholder 2"/>
          <p:cNvSpPr>
            <a:spLocks noGrp="1"/>
          </p:cNvSpPr>
          <p:nvPr>
            <p:ph idx="1"/>
          </p:nvPr>
        </p:nvSpPr>
        <p:spPr/>
        <p:txBody>
          <a:bodyPr/>
          <a:lstStyle/>
          <a:p>
            <a:r>
              <a:rPr lang="en-US" dirty="0" smtClean="0"/>
              <a:t>Bonus points for examples other than those in the BDE video</a:t>
            </a:r>
            <a:endParaRPr lang="en-US" dirty="0"/>
          </a:p>
        </p:txBody>
      </p:sp>
    </p:spTree>
    <p:extLst>
      <p:ext uri="{BB962C8B-B14F-4D97-AF65-F5344CB8AC3E}">
        <p14:creationId xmlns:p14="http://schemas.microsoft.com/office/powerpoint/2010/main" val="4195819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an example</a:t>
            </a:r>
            <a:endParaRPr lang="en-US" dirty="0"/>
          </a:p>
        </p:txBody>
      </p:sp>
      <p:sp>
        <p:nvSpPr>
          <p:cNvPr id="3" name="Content Placeholder 2"/>
          <p:cNvSpPr>
            <a:spLocks noGrp="1"/>
          </p:cNvSpPr>
          <p:nvPr>
            <p:ph idx="1"/>
          </p:nvPr>
        </p:nvSpPr>
        <p:spPr>
          <a:xfrm>
            <a:off x="457200" y="1600201"/>
            <a:ext cx="8229600" cy="1600200"/>
          </a:xfrm>
        </p:spPr>
        <p:txBody>
          <a:bodyPr/>
          <a:lstStyle/>
          <a:p>
            <a:r>
              <a:rPr lang="en-GB" dirty="0" err="1"/>
              <a:t>Numhints</a:t>
            </a:r>
            <a:r>
              <a:rPr lang="en-GB" dirty="0"/>
              <a:t> = 0.12*</a:t>
            </a:r>
            <a:r>
              <a:rPr lang="en-GB" dirty="0" err="1"/>
              <a:t>Pknow</a:t>
            </a:r>
            <a:r>
              <a:rPr lang="en-GB" dirty="0"/>
              <a:t> + 0.932*Time – </a:t>
            </a:r>
            <a:br>
              <a:rPr lang="en-GB" dirty="0"/>
            </a:br>
            <a:r>
              <a:rPr lang="en-GB" dirty="0"/>
              <a:t>		      0.11*</a:t>
            </a:r>
            <a:r>
              <a:rPr lang="en-GB" dirty="0" err="1"/>
              <a:t>Totalactions</a:t>
            </a:r>
            <a:endParaRPr lang="en-US" dirty="0"/>
          </a:p>
        </p:txBody>
      </p:sp>
      <p:sp>
        <p:nvSpPr>
          <p:cNvPr id="4" name="Rectangle 3"/>
          <p:cNvSpPr/>
          <p:nvPr/>
        </p:nvSpPr>
        <p:spPr>
          <a:xfrm>
            <a:off x="457200" y="3733800"/>
            <a:ext cx="8458200" cy="646331"/>
          </a:xfrm>
          <a:prstGeom prst="rect">
            <a:avLst/>
          </a:prstGeom>
        </p:spPr>
        <p:txBody>
          <a:bodyPr wrap="square">
            <a:spAutoFit/>
          </a:bodyPr>
          <a:lstStyle/>
          <a:p>
            <a:r>
              <a:rPr lang="en-US" dirty="0">
                <a:latin typeface="Calibri" pitchFamily="34" charset="0"/>
              </a:rPr>
              <a:t>Skill		</a:t>
            </a:r>
            <a:r>
              <a:rPr lang="en-US" dirty="0" err="1">
                <a:latin typeface="Calibri" pitchFamily="34" charset="0"/>
              </a:rPr>
              <a:t>pknow</a:t>
            </a:r>
            <a:r>
              <a:rPr lang="en-US" dirty="0">
                <a:latin typeface="Calibri" pitchFamily="34" charset="0"/>
              </a:rPr>
              <a:t>		time		</a:t>
            </a:r>
            <a:r>
              <a:rPr lang="en-US" dirty="0" err="1">
                <a:latin typeface="Calibri" pitchFamily="34" charset="0"/>
              </a:rPr>
              <a:t>totalactions</a:t>
            </a:r>
            <a:r>
              <a:rPr lang="en-US" dirty="0">
                <a:latin typeface="Calibri" pitchFamily="34" charset="0"/>
              </a:rPr>
              <a:t>	</a:t>
            </a:r>
            <a:r>
              <a:rPr lang="en-US" dirty="0" err="1">
                <a:latin typeface="Calibri" pitchFamily="34" charset="0"/>
              </a:rPr>
              <a:t>numhints</a:t>
            </a:r>
            <a:endParaRPr lang="en-US" dirty="0">
              <a:latin typeface="Calibri" pitchFamily="34" charset="0"/>
            </a:endParaRPr>
          </a:p>
          <a:p>
            <a:r>
              <a:rPr lang="en-US" dirty="0">
                <a:latin typeface="Calibri" pitchFamily="34" charset="0"/>
              </a:rPr>
              <a:t>COMPUTESLOPE	</a:t>
            </a:r>
            <a:r>
              <a:rPr lang="en-US" dirty="0" smtClean="0">
                <a:latin typeface="Calibri" pitchFamily="34" charset="0"/>
              </a:rPr>
              <a:t>0.2</a:t>
            </a:r>
            <a:r>
              <a:rPr lang="en-US" dirty="0">
                <a:latin typeface="Calibri" pitchFamily="34" charset="0"/>
              </a:rPr>
              <a:t>		</a:t>
            </a:r>
            <a:r>
              <a:rPr lang="en-US" dirty="0" smtClean="0">
                <a:latin typeface="Calibri" pitchFamily="34" charset="0"/>
              </a:rPr>
              <a:t>7</a:t>
            </a:r>
            <a:r>
              <a:rPr lang="en-US" dirty="0">
                <a:latin typeface="Calibri" pitchFamily="34" charset="0"/>
              </a:rPr>
              <a:t>		</a:t>
            </a:r>
            <a:r>
              <a:rPr lang="en-US" dirty="0" smtClean="0">
                <a:latin typeface="Calibri" pitchFamily="34" charset="0"/>
              </a:rPr>
              <a:t>3</a:t>
            </a:r>
            <a:r>
              <a:rPr lang="en-US" dirty="0">
                <a:latin typeface="Calibri" pitchFamily="34" charset="0"/>
              </a:rPr>
              <a:t>		</a:t>
            </a:r>
            <a:r>
              <a:rPr lang="en-US" dirty="0" smtClean="0">
                <a:latin typeface="Calibri" pitchFamily="34" charset="0"/>
              </a:rPr>
              <a:t>?</a:t>
            </a:r>
          </a:p>
        </p:txBody>
      </p:sp>
    </p:spTree>
    <p:extLst>
      <p:ext uri="{BB962C8B-B14F-4D97-AF65-F5344CB8AC3E}">
        <p14:creationId xmlns:p14="http://schemas.microsoft.com/office/powerpoint/2010/main" val="2333422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a:t>Which of the variables has the largest impact on </a:t>
            </a:r>
            <a:r>
              <a:rPr lang="en-US" dirty="0" err="1"/>
              <a:t>numhints</a:t>
            </a:r>
            <a:r>
              <a:rPr lang="en-US" dirty="0"/>
              <a:t>?</a:t>
            </a:r>
            <a:br>
              <a:rPr lang="en-US" dirty="0"/>
            </a:br>
            <a:r>
              <a:rPr lang="en-US" dirty="0"/>
              <a:t>(Assume they are scaled the same)</a:t>
            </a:r>
            <a:br>
              <a:rPr lang="en-US" dirty="0"/>
            </a:br>
            <a:endParaRPr lang="en-US" dirty="0"/>
          </a:p>
        </p:txBody>
      </p:sp>
    </p:spTree>
    <p:extLst>
      <p:ext uri="{BB962C8B-B14F-4D97-AF65-F5344CB8AC3E}">
        <p14:creationId xmlns:p14="http://schemas.microsoft.com/office/powerpoint/2010/main" val="2780731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sz="quarter" idx="1"/>
          </p:nvPr>
        </p:nvSpPr>
        <p:spPr>
          <a:xfrm>
            <a:off x="457200" y="1600200"/>
            <a:ext cx="8229600" cy="5029200"/>
          </a:xfrm>
        </p:spPr>
        <p:txBody>
          <a:bodyPr>
            <a:normAutofit fontScale="92500" lnSpcReduction="10000"/>
          </a:bodyPr>
          <a:lstStyle/>
          <a:p>
            <a:r>
              <a:rPr lang="en-US" dirty="0" smtClean="0"/>
              <a:t>These variables are unlikely to be scaled the same!</a:t>
            </a:r>
          </a:p>
          <a:p>
            <a:r>
              <a:rPr lang="en-US" dirty="0" smtClean="0"/>
              <a:t>If </a:t>
            </a:r>
            <a:r>
              <a:rPr lang="en-US" dirty="0" err="1" smtClean="0"/>
              <a:t>Pknow</a:t>
            </a:r>
            <a:r>
              <a:rPr lang="en-US" dirty="0" smtClean="0"/>
              <a:t> is a probability </a:t>
            </a:r>
          </a:p>
          <a:p>
            <a:pPr lvl="1"/>
            <a:r>
              <a:rPr lang="en-US" dirty="0" smtClean="0"/>
              <a:t>From 0 to 1</a:t>
            </a:r>
          </a:p>
          <a:p>
            <a:r>
              <a:rPr lang="en-US" dirty="0" smtClean="0"/>
              <a:t>And time is a number of seconds to respond</a:t>
            </a:r>
          </a:p>
          <a:p>
            <a:pPr lvl="1"/>
            <a:r>
              <a:rPr lang="en-US" dirty="0" smtClean="0"/>
              <a:t>From 0 to infinity</a:t>
            </a:r>
            <a:endParaRPr lang="en-US" dirty="0"/>
          </a:p>
          <a:p>
            <a:r>
              <a:rPr lang="en-US" dirty="0" smtClean="0"/>
              <a:t>Then you can’t interpret the weights in a straightforward fashion</a:t>
            </a:r>
          </a:p>
          <a:p>
            <a:endParaRPr lang="en-US" dirty="0"/>
          </a:p>
          <a:p>
            <a:r>
              <a:rPr lang="en-US" dirty="0" smtClean="0"/>
              <a:t>What could you do?</a:t>
            </a:r>
          </a:p>
        </p:txBody>
      </p:sp>
    </p:spTree>
    <p:extLst>
      <p:ext uri="{BB962C8B-B14F-4D97-AF65-F5344CB8AC3E}">
        <p14:creationId xmlns:p14="http://schemas.microsoft.com/office/powerpoint/2010/main" val="10111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another example</a:t>
            </a:r>
            <a:endParaRPr lang="en-US" dirty="0"/>
          </a:p>
        </p:txBody>
      </p:sp>
      <p:sp>
        <p:nvSpPr>
          <p:cNvPr id="3" name="Content Placeholder 2"/>
          <p:cNvSpPr>
            <a:spLocks noGrp="1"/>
          </p:cNvSpPr>
          <p:nvPr>
            <p:ph idx="1"/>
          </p:nvPr>
        </p:nvSpPr>
        <p:spPr>
          <a:xfrm>
            <a:off x="457200" y="1600201"/>
            <a:ext cx="8229600" cy="1600200"/>
          </a:xfrm>
        </p:spPr>
        <p:txBody>
          <a:bodyPr/>
          <a:lstStyle/>
          <a:p>
            <a:r>
              <a:rPr lang="en-GB" dirty="0" err="1"/>
              <a:t>Numhints</a:t>
            </a:r>
            <a:r>
              <a:rPr lang="en-GB" dirty="0"/>
              <a:t> = 0.12*</a:t>
            </a:r>
            <a:r>
              <a:rPr lang="en-GB" dirty="0" err="1"/>
              <a:t>Pknow</a:t>
            </a:r>
            <a:r>
              <a:rPr lang="en-GB" dirty="0"/>
              <a:t> + 0.932*Time – </a:t>
            </a:r>
            <a:br>
              <a:rPr lang="en-GB" dirty="0"/>
            </a:br>
            <a:r>
              <a:rPr lang="en-GB" dirty="0"/>
              <a:t>		      0.11*</a:t>
            </a:r>
            <a:r>
              <a:rPr lang="en-GB" dirty="0" err="1"/>
              <a:t>Totalactions</a:t>
            </a:r>
            <a:endParaRPr lang="en-US" dirty="0"/>
          </a:p>
        </p:txBody>
      </p:sp>
      <p:sp>
        <p:nvSpPr>
          <p:cNvPr id="4" name="Rectangle 3"/>
          <p:cNvSpPr/>
          <p:nvPr/>
        </p:nvSpPr>
        <p:spPr>
          <a:xfrm>
            <a:off x="457200" y="3733800"/>
            <a:ext cx="8458200" cy="646331"/>
          </a:xfrm>
          <a:prstGeom prst="rect">
            <a:avLst/>
          </a:prstGeom>
        </p:spPr>
        <p:txBody>
          <a:bodyPr wrap="square">
            <a:spAutoFit/>
          </a:bodyPr>
          <a:lstStyle/>
          <a:p>
            <a:r>
              <a:rPr lang="en-US" dirty="0">
                <a:latin typeface="Calibri" pitchFamily="34" charset="0"/>
              </a:rPr>
              <a:t>Skill		</a:t>
            </a:r>
            <a:r>
              <a:rPr lang="en-US" dirty="0" err="1">
                <a:latin typeface="Calibri" pitchFamily="34" charset="0"/>
              </a:rPr>
              <a:t>pknow</a:t>
            </a:r>
            <a:r>
              <a:rPr lang="en-US" dirty="0">
                <a:latin typeface="Calibri" pitchFamily="34" charset="0"/>
              </a:rPr>
              <a:t>		time		</a:t>
            </a:r>
            <a:r>
              <a:rPr lang="en-US" dirty="0" err="1">
                <a:latin typeface="Calibri" pitchFamily="34" charset="0"/>
              </a:rPr>
              <a:t>totalactions</a:t>
            </a:r>
            <a:r>
              <a:rPr lang="en-US" dirty="0">
                <a:latin typeface="Calibri" pitchFamily="34" charset="0"/>
              </a:rPr>
              <a:t>	</a:t>
            </a:r>
            <a:r>
              <a:rPr lang="en-US" dirty="0" err="1">
                <a:latin typeface="Calibri" pitchFamily="34" charset="0"/>
              </a:rPr>
              <a:t>numhints</a:t>
            </a:r>
            <a:endParaRPr lang="en-US" dirty="0">
              <a:latin typeface="Calibri" pitchFamily="34" charset="0"/>
            </a:endParaRPr>
          </a:p>
          <a:p>
            <a:r>
              <a:rPr lang="en-US" dirty="0">
                <a:latin typeface="Calibri" pitchFamily="34" charset="0"/>
              </a:rPr>
              <a:t>COMPUTESLOPE	</a:t>
            </a:r>
            <a:r>
              <a:rPr lang="en-US" dirty="0" smtClean="0">
                <a:latin typeface="Calibri" pitchFamily="34" charset="0"/>
              </a:rPr>
              <a:t>0.2</a:t>
            </a:r>
            <a:r>
              <a:rPr lang="en-US" dirty="0">
                <a:latin typeface="Calibri" pitchFamily="34" charset="0"/>
              </a:rPr>
              <a:t>		</a:t>
            </a:r>
            <a:r>
              <a:rPr lang="en-US" dirty="0" smtClean="0">
                <a:latin typeface="Calibri" pitchFamily="34" charset="0"/>
              </a:rPr>
              <a:t>2</a:t>
            </a:r>
            <a:r>
              <a:rPr lang="en-US" dirty="0">
                <a:latin typeface="Calibri" pitchFamily="34" charset="0"/>
              </a:rPr>
              <a:t>		</a:t>
            </a:r>
            <a:r>
              <a:rPr lang="en-US" dirty="0" smtClean="0">
                <a:latin typeface="Calibri" pitchFamily="34" charset="0"/>
              </a:rPr>
              <a:t>35</a:t>
            </a:r>
            <a:r>
              <a:rPr lang="en-US" dirty="0">
                <a:latin typeface="Calibri" pitchFamily="34" charset="0"/>
              </a:rPr>
              <a:t>		</a:t>
            </a:r>
            <a:r>
              <a:rPr lang="en-US" dirty="0" smtClean="0">
                <a:latin typeface="Calibri" pitchFamily="34" charset="0"/>
              </a:rPr>
              <a:t>?</a:t>
            </a:r>
          </a:p>
        </p:txBody>
      </p:sp>
    </p:spTree>
    <p:extLst>
      <p:ext uri="{BB962C8B-B14F-4D97-AF65-F5344CB8AC3E}">
        <p14:creationId xmlns:p14="http://schemas.microsoft.com/office/powerpoint/2010/main" val="2360597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plausible?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6044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might you want to do if you got this result in a real system?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94626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Transforms</a:t>
            </a:r>
            <a:endParaRPr lang="en-US" dirty="0"/>
          </a:p>
        </p:txBody>
      </p:sp>
      <p:sp>
        <p:nvSpPr>
          <p:cNvPr id="3" name="Content Placeholder 2"/>
          <p:cNvSpPr>
            <a:spLocks noGrp="1"/>
          </p:cNvSpPr>
          <p:nvPr>
            <p:ph idx="1"/>
          </p:nvPr>
        </p:nvSpPr>
        <p:spPr/>
        <p:txBody>
          <a:bodyPr/>
          <a:lstStyle/>
          <a:p>
            <a:r>
              <a:rPr lang="en-US" dirty="0" smtClean="0"/>
              <a:t>In the video, we talked about variable transforms</a:t>
            </a:r>
          </a:p>
          <a:p>
            <a:endParaRPr lang="en-US" dirty="0"/>
          </a:p>
          <a:p>
            <a:r>
              <a:rPr lang="en-US" dirty="0" smtClean="0"/>
              <a:t>Who here has transformed a variable (for an actual analysis)?</a:t>
            </a:r>
          </a:p>
          <a:p>
            <a:endParaRPr lang="en-US" dirty="0" smtClean="0"/>
          </a:p>
          <a:p>
            <a:r>
              <a:rPr lang="en-US" dirty="0" smtClean="0"/>
              <a:t>What did you transform and why did you do it?</a:t>
            </a:r>
            <a:endParaRPr lang="en-US" dirty="0"/>
          </a:p>
          <a:p>
            <a:endParaRPr lang="en-US" dirty="0"/>
          </a:p>
        </p:txBody>
      </p:sp>
    </p:spTree>
    <p:extLst>
      <p:ext uri="{BB962C8B-B14F-4D97-AF65-F5344CB8AC3E}">
        <p14:creationId xmlns:p14="http://schemas.microsoft.com/office/powerpoint/2010/main" val="307632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from first class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496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Variable Transformation: </a:t>
            </a:r>
            <a:br>
              <a:rPr lang="en-US" dirty="0" smtClean="0"/>
            </a:br>
            <a:r>
              <a:rPr lang="en-US" dirty="0" smtClean="0"/>
              <a:t>EDM versus statistics</a:t>
            </a:r>
            <a:endParaRPr lang="en-US" dirty="0"/>
          </a:p>
        </p:txBody>
      </p:sp>
      <p:sp>
        <p:nvSpPr>
          <p:cNvPr id="3" name="Content Placeholder 2"/>
          <p:cNvSpPr>
            <a:spLocks noGrp="1"/>
          </p:cNvSpPr>
          <p:nvPr>
            <p:ph idx="1"/>
          </p:nvPr>
        </p:nvSpPr>
        <p:spPr/>
        <p:txBody>
          <a:bodyPr/>
          <a:lstStyle/>
          <a:p>
            <a:r>
              <a:rPr lang="en-US" dirty="0" smtClean="0"/>
              <a:t>Statistics: fit data better AND avoid violating assumptions</a:t>
            </a:r>
          </a:p>
          <a:p>
            <a:endParaRPr lang="en-US" dirty="0"/>
          </a:p>
          <a:p>
            <a:r>
              <a:rPr lang="en-US" dirty="0" smtClean="0"/>
              <a:t>EDM: fit data better</a:t>
            </a:r>
            <a:endParaRPr lang="en-US" dirty="0"/>
          </a:p>
        </p:txBody>
      </p:sp>
    </p:spTree>
    <p:extLst>
      <p:ext uri="{BB962C8B-B14F-4D97-AF65-F5344CB8AC3E}">
        <p14:creationId xmlns:p14="http://schemas.microsoft.com/office/powerpoint/2010/main" val="1554523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don’t violations of assumptions matter in EDM?</a:t>
            </a:r>
            <a:endParaRPr lang="en-US" dirty="0"/>
          </a:p>
        </p:txBody>
      </p:sp>
      <p:sp>
        <p:nvSpPr>
          <p:cNvPr id="3" name="Content Placeholder 2"/>
          <p:cNvSpPr>
            <a:spLocks noGrp="1"/>
          </p:cNvSpPr>
          <p:nvPr>
            <p:ph idx="1"/>
          </p:nvPr>
        </p:nvSpPr>
        <p:spPr/>
        <p:txBody>
          <a:bodyPr/>
          <a:lstStyle/>
          <a:p>
            <a:r>
              <a:rPr lang="en-US" dirty="0" smtClean="0"/>
              <a:t>At least not the way they do in statistics…</a:t>
            </a:r>
            <a:endParaRPr lang="en-US" dirty="0"/>
          </a:p>
        </p:txBody>
      </p:sp>
    </p:spTree>
    <p:extLst>
      <p:ext uri="{BB962C8B-B14F-4D97-AF65-F5344CB8AC3E}">
        <p14:creationId xmlns:p14="http://schemas.microsoft.com/office/powerpoint/2010/main" val="646059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Regression Models</a:t>
            </a:r>
            <a:endParaRPr lang="en-US" dirty="0"/>
          </a:p>
        </p:txBody>
      </p:sp>
      <p:sp>
        <p:nvSpPr>
          <p:cNvPr id="3" name="Content Placeholder 2"/>
          <p:cNvSpPr>
            <a:spLocks noGrp="1"/>
          </p:cNvSpPr>
          <p:nvPr>
            <p:ph idx="1"/>
          </p:nvPr>
        </p:nvSpPr>
        <p:spPr/>
        <p:txBody>
          <a:bodyPr/>
          <a:lstStyle/>
          <a:p>
            <a:r>
              <a:rPr lang="en-US" dirty="0"/>
              <a:t>Example from the video</a:t>
            </a:r>
          </a:p>
        </p:txBody>
      </p:sp>
    </p:spTree>
    <p:extLst>
      <p:ext uri="{BB962C8B-B14F-4D97-AF65-F5344CB8AC3E}">
        <p14:creationId xmlns:p14="http://schemas.microsoft.com/office/powerpoint/2010/main" val="158856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Caveat</a:t>
            </a:r>
            <a:endParaRPr lang="en-US" dirty="0"/>
          </a:p>
        </p:txBody>
      </p:sp>
      <p:sp>
        <p:nvSpPr>
          <p:cNvPr id="3" name="Content Placeholder 2"/>
          <p:cNvSpPr>
            <a:spLocks noGrp="1"/>
          </p:cNvSpPr>
          <p:nvPr>
            <p:ph sz="quarter" idx="1"/>
          </p:nvPr>
        </p:nvSpPr>
        <p:spPr/>
        <p:txBody>
          <a:bodyPr>
            <a:normAutofit/>
          </a:bodyPr>
          <a:lstStyle/>
          <a:p>
            <a:r>
              <a:rPr lang="en-US" dirty="0" smtClean="0"/>
              <a:t>Let’s graph the relationship between number of graduate students and number of papers per year</a:t>
            </a:r>
          </a:p>
        </p:txBody>
      </p:sp>
    </p:spTree>
    <p:extLst>
      <p:ext uri="{BB962C8B-B14F-4D97-AF65-F5344CB8AC3E}">
        <p14:creationId xmlns:p14="http://schemas.microsoft.com/office/powerpoint/2010/main" val="307674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268421948"/>
              </p:ext>
            </p:extLst>
          </p:nvPr>
        </p:nvGraphicFramePr>
        <p:xfrm>
          <a:off x="1714500" y="1524000"/>
          <a:ext cx="577215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407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Number of papers =</a:t>
            </a:r>
            <a:br>
              <a:rPr lang="en-US" dirty="0"/>
            </a:br>
            <a:r>
              <a:rPr lang="en-US" dirty="0"/>
              <a:t>	4 +</a:t>
            </a:r>
            <a:br>
              <a:rPr lang="en-US" dirty="0"/>
            </a:br>
            <a:r>
              <a:rPr lang="en-US" dirty="0"/>
              <a:t>	2 * # of grad students</a:t>
            </a:r>
            <a:br>
              <a:rPr lang="en-US" dirty="0"/>
            </a:br>
            <a:r>
              <a:rPr lang="en-US" dirty="0"/>
              <a:t>	- 0.1 * (# of grad students)</a:t>
            </a:r>
            <a:r>
              <a:rPr lang="en-US" baseline="30000" dirty="0"/>
              <a:t>2</a:t>
            </a:r>
          </a:p>
          <a:p>
            <a:endParaRPr lang="en-US" baseline="30000" dirty="0"/>
          </a:p>
          <a:p>
            <a:r>
              <a:rPr lang="en-US" dirty="0"/>
              <a:t>But does that actually mean that </a:t>
            </a:r>
            <a:br>
              <a:rPr lang="en-US" dirty="0"/>
            </a:br>
            <a:r>
              <a:rPr lang="en-US" dirty="0"/>
              <a:t> (# of grad students)</a:t>
            </a:r>
            <a:r>
              <a:rPr lang="en-US" baseline="30000" dirty="0"/>
              <a:t>2 </a:t>
            </a:r>
            <a:r>
              <a:rPr lang="en-US" dirty="0"/>
              <a:t>is associated with less publication?</a:t>
            </a:r>
          </a:p>
          <a:p>
            <a:pPr>
              <a:buNone/>
            </a:pPr>
            <a:endParaRPr lang="en-US" dirty="0" smtClean="0"/>
          </a:p>
          <a:p>
            <a:r>
              <a:rPr lang="en-US" dirty="0" smtClean="0"/>
              <a:t>No!</a:t>
            </a:r>
            <a:endParaRPr lang="en-US" dirty="0"/>
          </a:p>
        </p:txBody>
      </p:sp>
    </p:spTree>
    <p:extLst>
      <p:ext uri="{BB962C8B-B14F-4D97-AF65-F5344CB8AC3E}">
        <p14:creationId xmlns:p14="http://schemas.microsoft.com/office/powerpoint/2010/main" val="9087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Caveat</a:t>
            </a:r>
            <a:endParaRPr lang="en-US" dirty="0"/>
          </a:p>
        </p:txBody>
      </p:sp>
      <p:sp>
        <p:nvSpPr>
          <p:cNvPr id="3" name="Content Placeholder 2"/>
          <p:cNvSpPr>
            <a:spLocks noGrp="1"/>
          </p:cNvSpPr>
          <p:nvPr>
            <p:ph sz="quarter" idx="1"/>
          </p:nvPr>
        </p:nvSpPr>
        <p:spPr>
          <a:xfrm>
            <a:off x="1485900" y="1600200"/>
            <a:ext cx="6172200" cy="5105400"/>
          </a:xfrm>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of grad students)</a:t>
            </a:r>
            <a:r>
              <a:rPr lang="en-US" baseline="30000" dirty="0" smtClean="0"/>
              <a:t>2 </a:t>
            </a:r>
            <a:r>
              <a:rPr lang="en-US" dirty="0" smtClean="0"/>
              <a:t>is actually positively correlated with publications!</a:t>
            </a:r>
          </a:p>
          <a:p>
            <a:pPr lvl="1"/>
            <a:r>
              <a:rPr lang="en-US" dirty="0" smtClean="0"/>
              <a:t>r=0.46</a:t>
            </a:r>
          </a:p>
          <a:p>
            <a:endParaRPr lang="en-US" dirty="0" smtClean="0"/>
          </a:p>
        </p:txBody>
      </p:sp>
      <p:graphicFrame>
        <p:nvGraphicFramePr>
          <p:cNvPr id="5" name="Chart 4"/>
          <p:cNvGraphicFramePr>
            <a:graphicFrameLocks/>
          </p:cNvGraphicFramePr>
          <p:nvPr>
            <p:extLst>
              <p:ext uri="{D42A27DB-BD31-4B8C-83A1-F6EECF244321}">
                <p14:modId xmlns:p14="http://schemas.microsoft.com/office/powerpoint/2010/main" val="1687040446"/>
              </p:ext>
            </p:extLst>
          </p:nvPr>
        </p:nvGraphicFramePr>
        <p:xfrm>
          <a:off x="1943100" y="1524000"/>
          <a:ext cx="5086350"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44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Caveat</a:t>
            </a:r>
            <a:endParaRPr lang="en-US" dirty="0"/>
          </a:p>
        </p:txBody>
      </p:sp>
      <p:sp>
        <p:nvSpPr>
          <p:cNvPr id="3" name="Content Placeholder 2"/>
          <p:cNvSpPr>
            <a:spLocks noGrp="1"/>
          </p:cNvSpPr>
          <p:nvPr>
            <p:ph sz="quarter" idx="1"/>
          </p:nvPr>
        </p:nvSpPr>
        <p:spPr>
          <a:xfrm>
            <a:off x="1485900" y="1600200"/>
            <a:ext cx="6172200" cy="5105400"/>
          </a:xfrm>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relationship is only in the negative direction when the number of graduate students is already in the model…</a:t>
            </a:r>
          </a:p>
        </p:txBody>
      </p:sp>
      <p:graphicFrame>
        <p:nvGraphicFramePr>
          <p:cNvPr id="5" name="Chart 4"/>
          <p:cNvGraphicFramePr>
            <a:graphicFrameLocks/>
          </p:cNvGraphicFramePr>
          <p:nvPr>
            <p:extLst>
              <p:ext uri="{D42A27DB-BD31-4B8C-83A1-F6EECF244321}">
                <p14:modId xmlns:p14="http://schemas.microsoft.com/office/powerpoint/2010/main" val="2151602311"/>
              </p:ext>
            </p:extLst>
          </p:nvPr>
        </p:nvGraphicFramePr>
        <p:xfrm>
          <a:off x="1943100" y="1524000"/>
          <a:ext cx="5086350"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170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deal with this?</a:t>
            </a:r>
            <a:endParaRPr lang="en-US" dirty="0"/>
          </a:p>
        </p:txBody>
      </p:sp>
      <p:sp>
        <p:nvSpPr>
          <p:cNvPr id="3" name="Content Placeholder 2"/>
          <p:cNvSpPr>
            <a:spLocks noGrp="1"/>
          </p:cNvSpPr>
          <p:nvPr>
            <p:ph idx="1"/>
          </p:nvPr>
        </p:nvSpPr>
        <p:spPr/>
        <p:txBody>
          <a:bodyPr/>
          <a:lstStyle/>
          <a:p>
            <a:r>
              <a:rPr lang="en-US" dirty="0" smtClean="0"/>
              <a:t>How can we interpret individual features in a comprehensive model?</a:t>
            </a:r>
            <a:endParaRPr lang="en-US" dirty="0"/>
          </a:p>
        </p:txBody>
      </p:sp>
    </p:spTree>
    <p:extLst>
      <p:ext uri="{BB962C8B-B14F-4D97-AF65-F5344CB8AC3E}">
        <p14:creationId xmlns:p14="http://schemas.microsoft.com/office/powerpoint/2010/main" val="1878640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questions, comments, concerns about lecture?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786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Used to Be</a:t>
            </a:r>
            <a:endParaRPr lang="en-US" dirty="0"/>
          </a:p>
        </p:txBody>
      </p:sp>
      <p:sp>
        <p:nvSpPr>
          <p:cNvPr id="3" name="Content Placeholder 2"/>
          <p:cNvSpPr>
            <a:spLocks noGrp="1"/>
          </p:cNvSpPr>
          <p:nvPr>
            <p:ph idx="1"/>
          </p:nvPr>
        </p:nvSpPr>
        <p:spPr/>
        <p:txBody>
          <a:bodyPr/>
          <a:lstStyle/>
          <a:p>
            <a:r>
              <a:rPr lang="en-US" dirty="0" smtClean="0"/>
              <a:t>Dispersed</a:t>
            </a:r>
          </a:p>
          <a:p>
            <a:r>
              <a:rPr lang="en-US" dirty="0" smtClean="0"/>
              <a:t>Hard to Collect</a:t>
            </a:r>
          </a:p>
          <a:p>
            <a:r>
              <a:rPr lang="en-US" dirty="0" smtClean="0"/>
              <a:t>Small-Scale</a:t>
            </a:r>
          </a:p>
          <a:p>
            <a:endParaRPr lang="en-US" dirty="0"/>
          </a:p>
          <a:p>
            <a:r>
              <a:rPr lang="en-US" dirty="0" smtClean="0"/>
              <a:t>Collecting sizable amounts of data required heroic efforts</a:t>
            </a:r>
          </a:p>
        </p:txBody>
      </p:sp>
    </p:spTree>
    <p:extLst>
      <p:ext uri="{BB962C8B-B14F-4D97-AF65-F5344CB8AC3E}">
        <p14:creationId xmlns:p14="http://schemas.microsoft.com/office/powerpoint/2010/main" val="14939369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RapidMiner</a:t>
            </a:r>
            <a:r>
              <a:rPr lang="en-US" dirty="0" smtClean="0"/>
              <a:t> 5.3</a:t>
            </a:r>
            <a:endParaRPr lang="en-US" dirty="0"/>
          </a:p>
        </p:txBody>
      </p:sp>
      <p:sp>
        <p:nvSpPr>
          <p:cNvPr id="3" name="Content Placeholder 2"/>
          <p:cNvSpPr>
            <a:spLocks noGrp="1"/>
          </p:cNvSpPr>
          <p:nvPr>
            <p:ph idx="1"/>
          </p:nvPr>
        </p:nvSpPr>
        <p:spPr/>
        <p:txBody>
          <a:bodyPr/>
          <a:lstStyle/>
          <a:p>
            <a:r>
              <a:rPr lang="en-US" dirty="0" smtClean="0"/>
              <a:t>Who has gotten </a:t>
            </a:r>
            <a:r>
              <a:rPr lang="en-US" dirty="0" err="1" smtClean="0"/>
              <a:t>RapidMiner</a:t>
            </a:r>
            <a:r>
              <a:rPr lang="en-US" dirty="0" smtClean="0"/>
              <a:t> 5.3 installed?</a:t>
            </a:r>
            <a:endParaRPr lang="en-US" dirty="0"/>
          </a:p>
          <a:p>
            <a:r>
              <a:rPr lang="en-US" dirty="0" smtClean="0"/>
              <a:t>Who has completed a </a:t>
            </a:r>
            <a:r>
              <a:rPr lang="en-US" dirty="0" err="1" smtClean="0"/>
              <a:t>RapidMiner</a:t>
            </a:r>
            <a:r>
              <a:rPr lang="en-US" dirty="0" smtClean="0"/>
              <a:t> tutorial?</a:t>
            </a:r>
          </a:p>
          <a:p>
            <a:r>
              <a:rPr lang="en-US" dirty="0" smtClean="0"/>
              <a:t>Who has completed the </a:t>
            </a:r>
            <a:r>
              <a:rPr lang="en-US" dirty="0" err="1" smtClean="0"/>
              <a:t>RapidMiner</a:t>
            </a:r>
            <a:r>
              <a:rPr lang="en-US" dirty="0" smtClean="0"/>
              <a:t> walkthrough?</a:t>
            </a:r>
            <a:endParaRPr lang="en-US" dirty="0"/>
          </a:p>
        </p:txBody>
      </p:sp>
    </p:spTree>
    <p:extLst>
      <p:ext uri="{BB962C8B-B14F-4D97-AF65-F5344CB8AC3E}">
        <p14:creationId xmlns:p14="http://schemas.microsoft.com/office/powerpoint/2010/main" val="2122784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RapidMiner</a:t>
            </a:r>
            <a:r>
              <a:rPr lang="en-US" dirty="0" smtClean="0"/>
              <a:t> 5.3 exercise</a:t>
            </a:r>
            <a:endParaRPr lang="en-US" dirty="0"/>
          </a:p>
        </p:txBody>
      </p:sp>
      <p:sp>
        <p:nvSpPr>
          <p:cNvPr id="3" name="Content Placeholder 2"/>
          <p:cNvSpPr>
            <a:spLocks noGrp="1"/>
          </p:cNvSpPr>
          <p:nvPr>
            <p:ph idx="1"/>
          </p:nvPr>
        </p:nvSpPr>
        <p:spPr/>
        <p:txBody>
          <a:bodyPr/>
          <a:lstStyle/>
          <a:p>
            <a:r>
              <a:rPr lang="en-US" dirty="0" smtClean="0"/>
              <a:t>Go to the course website and download </a:t>
            </a:r>
          </a:p>
          <a:p>
            <a:r>
              <a:rPr lang="en-US" dirty="0" smtClean="0"/>
              <a:t>Sep10dataset.csv</a:t>
            </a:r>
          </a:p>
          <a:p>
            <a:endParaRPr lang="en-US" dirty="0"/>
          </a:p>
          <a:p>
            <a:r>
              <a:rPr lang="en-US" dirty="0" smtClean="0"/>
              <a:t>Data on the probability that a student error is careless</a:t>
            </a:r>
          </a:p>
          <a:p>
            <a:r>
              <a:rPr lang="en-US" dirty="0" smtClean="0"/>
              <a:t>Calculated as in (Baker, Corbett, &amp; </a:t>
            </a:r>
            <a:r>
              <a:rPr lang="en-US" dirty="0" err="1" smtClean="0"/>
              <a:t>Aleven</a:t>
            </a:r>
            <a:r>
              <a:rPr lang="en-US" dirty="0" smtClean="0"/>
              <a:t>, 2008)</a:t>
            </a:r>
          </a:p>
          <a:p>
            <a:r>
              <a:rPr lang="en-US" dirty="0" smtClean="0"/>
              <a:t>Try to predict from other variables</a:t>
            </a:r>
            <a:endParaRPr lang="en-US" dirty="0"/>
          </a:p>
        </p:txBody>
      </p:sp>
    </p:spTree>
    <p:extLst>
      <p:ext uri="{BB962C8B-B14F-4D97-AF65-F5344CB8AC3E}">
        <p14:creationId xmlns:p14="http://schemas.microsoft.com/office/powerpoint/2010/main" val="3701566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RapidMiner</a:t>
            </a:r>
            <a:r>
              <a:rPr lang="en-US" dirty="0" smtClean="0"/>
              <a:t> tasks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Build </a:t>
            </a:r>
            <a:r>
              <a:rPr lang="en-US" dirty="0" err="1" smtClean="0"/>
              <a:t>regressor</a:t>
            </a:r>
            <a:r>
              <a:rPr lang="en-US" dirty="0" smtClean="0"/>
              <a:t> to predict P(SLIP|TRIO)</a:t>
            </a:r>
          </a:p>
          <a:p>
            <a:r>
              <a:rPr lang="en-US" dirty="0"/>
              <a:t>Look at model goodness</a:t>
            </a:r>
          </a:p>
          <a:p>
            <a:r>
              <a:rPr lang="en-US" dirty="0" smtClean="0"/>
              <a:t>Look at model</a:t>
            </a:r>
          </a:p>
          <a:p>
            <a:r>
              <a:rPr lang="en-US" dirty="0"/>
              <a:t>Look at </a:t>
            </a:r>
            <a:r>
              <a:rPr lang="en-US" dirty="0" smtClean="0"/>
              <a:t>actual data and refine model</a:t>
            </a:r>
          </a:p>
          <a:p>
            <a:r>
              <a:rPr lang="en-US" dirty="0" smtClean="0"/>
              <a:t>Look at model goodness</a:t>
            </a:r>
          </a:p>
          <a:p>
            <a:r>
              <a:rPr lang="en-US" dirty="0" smtClean="0"/>
              <a:t>Build flat cross-validation</a:t>
            </a:r>
            <a:endParaRPr lang="en-US" dirty="0"/>
          </a:p>
          <a:p>
            <a:r>
              <a:rPr lang="en-US" dirty="0"/>
              <a:t>Look at model </a:t>
            </a:r>
            <a:r>
              <a:rPr lang="en-US" dirty="0" smtClean="0"/>
              <a:t>goodness</a:t>
            </a:r>
            <a:endParaRPr lang="en-US" dirty="0"/>
          </a:p>
          <a:p>
            <a:r>
              <a:rPr lang="en-US" dirty="0"/>
              <a:t>Build </a:t>
            </a:r>
            <a:r>
              <a:rPr lang="en-US" dirty="0" smtClean="0"/>
              <a:t>student-level cross-validation</a:t>
            </a:r>
            <a:endParaRPr lang="en-US" dirty="0"/>
          </a:p>
          <a:p>
            <a:r>
              <a:rPr lang="en-US" dirty="0"/>
              <a:t>Look at model goodness</a:t>
            </a:r>
          </a:p>
          <a:p>
            <a:endParaRPr lang="en-US" dirty="0"/>
          </a:p>
          <a:p>
            <a:endParaRPr lang="en-US" dirty="0"/>
          </a:p>
        </p:txBody>
      </p:sp>
    </p:spTree>
    <p:extLst>
      <p:ext uri="{BB962C8B-B14F-4D97-AF65-F5344CB8AC3E}">
        <p14:creationId xmlns:p14="http://schemas.microsoft.com/office/powerpoint/2010/main" val="2718131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 Concerns?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5952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Basic HW 1?</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25467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r>
              <a:rPr lang="en-US" dirty="0" smtClean="0"/>
              <a:t>You don’t have to do it perfectly, you just have to do it</a:t>
            </a:r>
          </a:p>
          <a:p>
            <a:endParaRPr lang="en-US" dirty="0"/>
          </a:p>
          <a:p>
            <a:r>
              <a:rPr lang="en-US" dirty="0" smtClean="0"/>
              <a:t>If you run into trouble, feel free to email me or, better yet, use the </a:t>
            </a:r>
            <a:r>
              <a:rPr lang="en-US" dirty="0" err="1" smtClean="0"/>
              <a:t>moodle</a:t>
            </a:r>
            <a:r>
              <a:rPr lang="en-US" dirty="0" smtClean="0"/>
              <a:t> discussion forum</a:t>
            </a:r>
          </a:p>
        </p:txBody>
      </p:sp>
    </p:spTree>
    <p:extLst>
      <p:ext uri="{BB962C8B-B14F-4D97-AF65-F5344CB8AC3E}">
        <p14:creationId xmlns:p14="http://schemas.microsoft.com/office/powerpoint/2010/main" val="222296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Concerns?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01398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questions or comments?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58396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r>
              <a:rPr lang="en-US" dirty="0" smtClean="0"/>
              <a:t>Monday, September </a:t>
            </a:r>
            <a:r>
              <a:rPr lang="en-US" dirty="0" smtClean="0"/>
              <a:t>10</a:t>
            </a:r>
            <a:endParaRPr lang="en-US" dirty="0" smtClean="0"/>
          </a:p>
          <a:p>
            <a:endParaRPr lang="en-US" dirty="0" smtClean="0"/>
          </a:p>
          <a:p>
            <a:r>
              <a:rPr lang="en-US" dirty="0" smtClean="0"/>
              <a:t>Classification Algorithms</a:t>
            </a:r>
            <a:endParaRPr lang="en-US" dirty="0"/>
          </a:p>
          <a:p>
            <a:endParaRPr lang="en-US" dirty="0" smtClean="0"/>
          </a:p>
          <a:p>
            <a:r>
              <a:rPr lang="en-US" dirty="0"/>
              <a:t>Baker, R.S. </a:t>
            </a:r>
            <a:r>
              <a:rPr lang="en-US"/>
              <a:t>(</a:t>
            </a:r>
            <a:r>
              <a:rPr lang="en-US" smtClean="0"/>
              <a:t>2015) </a:t>
            </a:r>
            <a:r>
              <a:rPr lang="en-US" dirty="0"/>
              <a:t>Big Data and Education. Ch. 1, V3, V4, </a:t>
            </a:r>
            <a:r>
              <a:rPr lang="en-US" dirty="0" err="1" smtClean="0"/>
              <a:t>RapidMine</a:t>
            </a:r>
            <a:r>
              <a:rPr lang="en-US" dirty="0" err="1" smtClean="0"/>
              <a:t>r</a:t>
            </a:r>
            <a:r>
              <a:rPr lang="en-US" dirty="0" smtClean="0"/>
              <a:t> Walkthrough</a:t>
            </a:r>
            <a:r>
              <a:rPr lang="en-US" dirty="0" smtClean="0"/>
              <a:t>.</a:t>
            </a:r>
            <a:endParaRPr lang="en-US" dirty="0" smtClean="0"/>
          </a:p>
          <a:p>
            <a:endParaRPr lang="en-US" dirty="0"/>
          </a:p>
          <a:p>
            <a:r>
              <a:rPr lang="en-US" dirty="0"/>
              <a:t>Witten, I.H., Frank, E. (2011) Data Mining: Practical Machine Learning Tools and Techniques. Ch. 4.6, 6.1, 6.2, </a:t>
            </a:r>
            <a:r>
              <a:rPr lang="en-US" dirty="0" smtClean="0"/>
              <a:t>6.4</a:t>
            </a:r>
          </a:p>
          <a:p>
            <a:endParaRPr lang="en-US" dirty="0"/>
          </a:p>
          <a:p>
            <a:r>
              <a:rPr lang="en-US" dirty="0"/>
              <a:t>Hand, D. J. (2006). Classifier technology and the illusion of progress. Statistical science, 21(1), 1-14</a:t>
            </a:r>
            <a:r>
              <a:rPr lang="en-US" dirty="0" smtClean="0"/>
              <a:t>.</a:t>
            </a:r>
          </a:p>
          <a:p>
            <a:endParaRPr lang="en-US" dirty="0"/>
          </a:p>
          <a:p>
            <a:r>
              <a:rPr lang="en-US" dirty="0" err="1"/>
              <a:t>Pardos</a:t>
            </a:r>
            <a:r>
              <a:rPr lang="en-US" dirty="0"/>
              <a:t>, Z.A., Baker, </a:t>
            </a:r>
            <a:r>
              <a:rPr lang="en-US" dirty="0" err="1"/>
              <a:t>R.S.J.d</a:t>
            </a:r>
            <a:r>
              <a:rPr lang="en-US" dirty="0"/>
              <a:t>., Gowda, S.M., Heffernan, N.T. (2011) The Sum is Greater than the Parts: </a:t>
            </a:r>
            <a:r>
              <a:rPr lang="en-US" dirty="0" err="1"/>
              <a:t>Ensembling</a:t>
            </a:r>
            <a:r>
              <a:rPr lang="en-US" dirty="0"/>
              <a:t> Models of Student Knowledge in Educational Software. SIGKDD Explorations, 13 (2), 37-44.</a:t>
            </a:r>
          </a:p>
          <a:p>
            <a:pPr marL="0" indent="0">
              <a:buNone/>
            </a:pPr>
            <a:endParaRPr lang="en-US" dirty="0"/>
          </a:p>
          <a:p>
            <a:r>
              <a:rPr lang="en-US" dirty="0" smtClean="0"/>
              <a:t>Basic HW 1 due</a:t>
            </a:r>
            <a:endParaRPr lang="en-US" dirty="0"/>
          </a:p>
        </p:txBody>
      </p:sp>
    </p:spTree>
    <p:extLst>
      <p:ext uri="{BB962C8B-B14F-4D97-AF65-F5344CB8AC3E}">
        <p14:creationId xmlns:p14="http://schemas.microsoft.com/office/powerpoint/2010/main" val="29547423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Tycho</a:t>
            </a:r>
            <a:r>
              <a:rPr lang="en-US" dirty="0" smtClean="0"/>
              <a:t> Brahe</a:t>
            </a:r>
            <a:endParaRPr lang="en-US" dirty="0"/>
          </a:p>
        </p:txBody>
      </p:sp>
      <p:sp>
        <p:nvSpPr>
          <p:cNvPr id="3" name="Content Placeholder 2"/>
          <p:cNvSpPr>
            <a:spLocks noGrp="1"/>
          </p:cNvSpPr>
          <p:nvPr>
            <p:ph idx="1"/>
          </p:nvPr>
        </p:nvSpPr>
        <p:spPr/>
        <p:txBody>
          <a:bodyPr/>
          <a:lstStyle/>
          <a:p>
            <a:r>
              <a:rPr lang="en-US" dirty="0" smtClean="0"/>
              <a:t>Spent 24 years observing the sky from a custom-built castle on the island of </a:t>
            </a:r>
            <a:r>
              <a:rPr lang="en-US" dirty="0" err="1" smtClean="0"/>
              <a:t>Hven</a:t>
            </a:r>
            <a:endParaRPr lang="en-US" dirty="0" smtClean="0"/>
          </a:p>
          <a:p>
            <a:endParaRPr lang="en-US" dirty="0" smtClean="0"/>
          </a:p>
          <a:p>
            <a:endParaRPr lang="en-US" dirty="0"/>
          </a:p>
          <a:p>
            <a:endParaRPr lang="en-US" dirty="0"/>
          </a:p>
        </p:txBody>
      </p:sp>
      <p:sp>
        <p:nvSpPr>
          <p:cNvPr id="4" name="AutoShape 2" descr="http://upload.wikimedia.org/wikipedia/commons/2/2b/Tycho_Brahe.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4490429"/>
            <a:ext cx="1600200" cy="2376535"/>
          </a:xfrm>
          <a:prstGeom prst="rect">
            <a:avLst/>
          </a:prstGeom>
        </p:spPr>
      </p:pic>
      <p:pic>
        <p:nvPicPr>
          <p:cNvPr id="1026" name="Picture 2" descr="http://www.scaruffi.com/poetry/images/bra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33110"/>
            <a:ext cx="2895600" cy="233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8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Johannes Kepler</a:t>
            </a:r>
            <a:endParaRPr lang="en-US" dirty="0"/>
          </a:p>
        </p:txBody>
      </p:sp>
      <p:sp>
        <p:nvSpPr>
          <p:cNvPr id="3" name="Content Placeholder 2"/>
          <p:cNvSpPr>
            <a:spLocks noGrp="1"/>
          </p:cNvSpPr>
          <p:nvPr>
            <p:ph idx="1"/>
          </p:nvPr>
        </p:nvSpPr>
        <p:spPr/>
        <p:txBody>
          <a:bodyPr/>
          <a:lstStyle/>
          <a:p>
            <a:r>
              <a:rPr lang="en-US" dirty="0" smtClean="0"/>
              <a:t>Had to take a job with Brahe to get Brahe’s data</a:t>
            </a:r>
          </a:p>
          <a:p>
            <a:endParaRPr lang="en-US" dirty="0"/>
          </a:p>
        </p:txBody>
      </p:sp>
      <p:sp>
        <p:nvSpPr>
          <p:cNvPr id="4" name="AutoShape 2" descr="Johannes Kepler 161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556761"/>
            <a:ext cx="1676400" cy="2301240"/>
          </a:xfrm>
          <a:prstGeom prst="rect">
            <a:avLst/>
          </a:prstGeom>
        </p:spPr>
      </p:pic>
    </p:spTree>
    <p:extLst>
      <p:ext uri="{BB962C8B-B14F-4D97-AF65-F5344CB8AC3E}">
        <p14:creationId xmlns:p14="http://schemas.microsoft.com/office/powerpoint/2010/main" val="2525632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Johannes Kepler</a:t>
            </a:r>
            <a:endParaRPr lang="en-US" dirty="0"/>
          </a:p>
        </p:txBody>
      </p:sp>
      <p:sp>
        <p:nvSpPr>
          <p:cNvPr id="3" name="Content Placeholder 2"/>
          <p:cNvSpPr>
            <a:spLocks noGrp="1"/>
          </p:cNvSpPr>
          <p:nvPr>
            <p:ph idx="1"/>
          </p:nvPr>
        </p:nvSpPr>
        <p:spPr/>
        <p:txBody>
          <a:bodyPr/>
          <a:lstStyle/>
          <a:p>
            <a:r>
              <a:rPr lang="en-US" dirty="0" smtClean="0"/>
              <a:t>Had to take a job with Brahe to get Brahe’s data</a:t>
            </a:r>
          </a:p>
          <a:p>
            <a:endParaRPr lang="en-US" dirty="0"/>
          </a:p>
          <a:p>
            <a:r>
              <a:rPr lang="en-US" dirty="0" smtClean="0"/>
              <a:t>Only got unrestricted access to data…</a:t>
            </a:r>
            <a:endParaRPr lang="en-US" dirty="0"/>
          </a:p>
        </p:txBody>
      </p:sp>
      <p:sp>
        <p:nvSpPr>
          <p:cNvPr id="4" name="AutoShape 2" descr="Johannes Kepler 161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556761"/>
            <a:ext cx="1676400" cy="2301240"/>
          </a:xfrm>
          <a:prstGeom prst="rect">
            <a:avLst/>
          </a:prstGeom>
        </p:spPr>
      </p:pic>
    </p:spTree>
    <p:extLst>
      <p:ext uri="{BB962C8B-B14F-4D97-AF65-F5344CB8AC3E}">
        <p14:creationId xmlns:p14="http://schemas.microsoft.com/office/powerpoint/2010/main" val="1338111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TotalTime>
  <Words>1970</Words>
  <Application>Microsoft Office PowerPoint</Application>
  <PresentationFormat>On-screen Show (4:3)</PresentationFormat>
  <Paragraphs>327</Paragraphs>
  <Slides>69</Slides>
  <Notes>8</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Core Methods in  Educational Data Mining</vt:lpstr>
      <vt:lpstr>Welcome</vt:lpstr>
      <vt:lpstr>Administrative Stuff</vt:lpstr>
      <vt:lpstr>Other administrative questions?</vt:lpstr>
      <vt:lpstr>Continuing from first class</vt:lpstr>
      <vt:lpstr>Data Used to Be</vt:lpstr>
      <vt:lpstr>Tycho Brahe</vt:lpstr>
      <vt:lpstr>Johannes Kepler</vt:lpstr>
      <vt:lpstr>Johannes Kepler</vt:lpstr>
      <vt:lpstr>Johannes Kepler</vt:lpstr>
      <vt:lpstr>Johannes Kepler</vt:lpstr>
      <vt:lpstr>Alex Bowers Teachers College, Columbia University</vt:lpstr>
      <vt:lpstr>Data Today</vt:lpstr>
      <vt:lpstr>Data Today</vt:lpstr>
      <vt:lpstr>Data Today</vt:lpstr>
      <vt:lpstr>Data Today</vt:lpstr>
      <vt:lpstr>Data Today</vt:lpstr>
      <vt:lpstr>PowerPoint Presentation</vt:lpstr>
      <vt:lpstr>PSLC DataShop (Koedinger et al, 2008, 2010) </vt:lpstr>
      <vt:lpstr>How much data is big data?</vt:lpstr>
      <vt:lpstr>2004 and 2014</vt:lpstr>
      <vt:lpstr>2004 and 2014</vt:lpstr>
      <vt:lpstr>What’s does it mean to call data  “big data”?</vt:lpstr>
      <vt:lpstr>Some definitions</vt:lpstr>
      <vt:lpstr>What do you do  when you have big data?</vt:lpstr>
      <vt:lpstr>Analytics/Data Mining</vt:lpstr>
      <vt:lpstr>Learning Analytics</vt:lpstr>
      <vt:lpstr>Two communities</vt:lpstr>
      <vt:lpstr>Key Distinctions (Siemens &amp; Baker, 2012)</vt:lpstr>
      <vt:lpstr>Key Distinctions:  Origins</vt:lpstr>
      <vt:lpstr>Key Distinctions:  Modes of Discovery</vt:lpstr>
      <vt:lpstr>Key Distinctions:  Guiding Philosophy</vt:lpstr>
      <vt:lpstr>Key Distinctions:  Adaptation and Personalization</vt:lpstr>
      <vt:lpstr>To Learn More About LA versus EDM</vt:lpstr>
      <vt:lpstr>Questions? Comments?</vt:lpstr>
      <vt:lpstr>Tools</vt:lpstr>
      <vt:lpstr>Today’s Readings</vt:lpstr>
      <vt:lpstr>Today’s Readings</vt:lpstr>
      <vt:lpstr>Questions? Comments? Concerns?</vt:lpstr>
      <vt:lpstr>What is a prediction model?</vt:lpstr>
      <vt:lpstr>What is a regressor?</vt:lpstr>
      <vt:lpstr>What are some things  you might use a regressor for?</vt:lpstr>
      <vt:lpstr>Let’s do an example</vt:lpstr>
      <vt:lpstr>Which of the variables has the largest impact on numhints? (Assume they are scaled the same) </vt:lpstr>
      <vt:lpstr>However…</vt:lpstr>
      <vt:lpstr>Let’s do another example</vt:lpstr>
      <vt:lpstr>Is this plausible?</vt:lpstr>
      <vt:lpstr>What might you want to do if you got this result in a real system?</vt:lpstr>
      <vt:lpstr>Transforms</vt:lpstr>
      <vt:lpstr>Variable Transformation:  EDM versus statistics</vt:lpstr>
      <vt:lpstr>Why don’t violations of assumptions matter in EDM?</vt:lpstr>
      <vt:lpstr>Interpreting Regression Models</vt:lpstr>
      <vt:lpstr>Example of Caveat</vt:lpstr>
      <vt:lpstr>Data</vt:lpstr>
      <vt:lpstr>Model</vt:lpstr>
      <vt:lpstr>Example of Caveat</vt:lpstr>
      <vt:lpstr>Example of Caveat</vt:lpstr>
      <vt:lpstr>How would you deal with this?</vt:lpstr>
      <vt:lpstr>Other questions, comments, concerns about lecture?</vt:lpstr>
      <vt:lpstr>RapidMiner 5.3</vt:lpstr>
      <vt:lpstr>RapidMiner 5.3 exercise</vt:lpstr>
      <vt:lpstr>RapidMiner tasks</vt:lpstr>
      <vt:lpstr>Questions? Comments? Concerns?</vt:lpstr>
      <vt:lpstr>Questions about Basic HW 1?</vt:lpstr>
      <vt:lpstr>Reminders</vt:lpstr>
      <vt:lpstr>Questions? Concerns?</vt:lpstr>
      <vt:lpstr>Other questions or comments?</vt:lpstr>
      <vt:lpstr>Next Class</vt:lpstr>
      <vt:lpstr>The End</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for the Learning Sciences</dc:title>
  <dc:creator>rsbaker</dc:creator>
  <cp:lastModifiedBy>Ryan S. Baker</cp:lastModifiedBy>
  <cp:revision>363</cp:revision>
  <dcterms:created xsi:type="dcterms:W3CDTF">2010-01-07T20:34:12Z</dcterms:created>
  <dcterms:modified xsi:type="dcterms:W3CDTF">2015-09-05T09:02:37Z</dcterms:modified>
</cp:coreProperties>
</file>