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860" r:id="rId3"/>
    <p:sldId id="863" r:id="rId4"/>
    <p:sldId id="862" r:id="rId5"/>
    <p:sldId id="861" r:id="rId6"/>
    <p:sldId id="864" r:id="rId7"/>
    <p:sldId id="865" r:id="rId8"/>
    <p:sldId id="866" r:id="rId9"/>
    <p:sldId id="881" r:id="rId10"/>
    <p:sldId id="868" r:id="rId11"/>
    <p:sldId id="880" r:id="rId12"/>
    <p:sldId id="869" r:id="rId13"/>
    <p:sldId id="870" r:id="rId14"/>
    <p:sldId id="871" r:id="rId15"/>
    <p:sldId id="874" r:id="rId16"/>
    <p:sldId id="877" r:id="rId17"/>
    <p:sldId id="882" r:id="rId18"/>
    <p:sldId id="883" r:id="rId19"/>
    <p:sldId id="884" r:id="rId20"/>
    <p:sldId id="885" r:id="rId21"/>
    <p:sldId id="886" r:id="rId22"/>
    <p:sldId id="887" r:id="rId23"/>
    <p:sldId id="888" r:id="rId24"/>
    <p:sldId id="890" r:id="rId25"/>
    <p:sldId id="891" r:id="rId26"/>
    <p:sldId id="892" r:id="rId27"/>
    <p:sldId id="893" r:id="rId28"/>
    <p:sldId id="894" r:id="rId29"/>
    <p:sldId id="897" r:id="rId30"/>
    <p:sldId id="895" r:id="rId31"/>
    <p:sldId id="896" r:id="rId32"/>
    <p:sldId id="791" r:id="rId33"/>
    <p:sldId id="30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2BB8E8-32CF-4D36-94A9-863ED0E276C7}">
          <p14:sldIdLst>
            <p14:sldId id="256"/>
            <p14:sldId id="860"/>
            <p14:sldId id="863"/>
            <p14:sldId id="862"/>
            <p14:sldId id="861"/>
            <p14:sldId id="864"/>
            <p14:sldId id="865"/>
            <p14:sldId id="866"/>
            <p14:sldId id="881"/>
            <p14:sldId id="868"/>
            <p14:sldId id="880"/>
            <p14:sldId id="869"/>
            <p14:sldId id="870"/>
            <p14:sldId id="871"/>
            <p14:sldId id="874"/>
            <p14:sldId id="877"/>
            <p14:sldId id="882"/>
            <p14:sldId id="883"/>
            <p14:sldId id="884"/>
            <p14:sldId id="885"/>
            <p14:sldId id="886"/>
            <p14:sldId id="887"/>
            <p14:sldId id="888"/>
            <p14:sldId id="890"/>
            <p14:sldId id="891"/>
            <p14:sldId id="892"/>
            <p14:sldId id="893"/>
            <p14:sldId id="894"/>
            <p14:sldId id="897"/>
            <p14:sldId id="895"/>
            <p14:sldId id="896"/>
            <p14:sldId id="791"/>
            <p14:sldId id="30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er, Ryan Shaun" initials="RY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2" autoAdjust="0"/>
    <p:restoredTop sz="82396" autoAdjust="0"/>
  </p:normalViewPr>
  <p:slideViewPr>
    <p:cSldViewPr>
      <p:cViewPr>
        <p:scale>
          <a:sx n="64" d="100"/>
          <a:sy n="64" d="100"/>
        </p:scale>
        <p:origin x="-19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20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p2011\graphs-for-stanford-tal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p2011\graphs-for-stanford-tal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5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20288"/>
        <c:axId val="145421824"/>
      </c:lineChart>
      <c:catAx>
        <c:axId val="14542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45421824"/>
        <c:crosses val="autoZero"/>
        <c:auto val="1"/>
        <c:lblAlgn val="ctr"/>
        <c:lblOffset val="100"/>
        <c:noMultiLvlLbl val="0"/>
      </c:catAx>
      <c:valAx>
        <c:axId val="14542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42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val>
            <c:numRef>
              <c:f>Sheet2!$B$20:$B$46</c:f>
              <c:numCache>
                <c:formatCode>General</c:formatCode>
                <c:ptCount val="27"/>
                <c:pt idx="0">
                  <c:v>2.327268931078549</c:v>
                </c:pt>
                <c:pt idx="1">
                  <c:v>2.1261190577101332</c:v>
                </c:pt>
                <c:pt idx="2">
                  <c:v>1.3060812799725661</c:v>
                </c:pt>
                <c:pt idx="3">
                  <c:v>1.6261801679561361</c:v>
                </c:pt>
                <c:pt idx="4">
                  <c:v>1.96255619337085</c:v>
                </c:pt>
                <c:pt idx="5">
                  <c:v>0.57446558293119099</c:v>
                </c:pt>
                <c:pt idx="6">
                  <c:v>1.111790659813362</c:v>
                </c:pt>
                <c:pt idx="7">
                  <c:v>0.78183009250796398</c:v>
                </c:pt>
                <c:pt idx="8">
                  <c:v>0.57113801700918998</c:v>
                </c:pt>
                <c:pt idx="9">
                  <c:v>0.65157299097432897</c:v>
                </c:pt>
                <c:pt idx="10">
                  <c:v>1.4105836058997621</c:v>
                </c:pt>
                <c:pt idx="11">
                  <c:v>0.16967196304454299</c:v>
                </c:pt>
                <c:pt idx="12">
                  <c:v>1.3537558981491951</c:v>
                </c:pt>
                <c:pt idx="13">
                  <c:v>1.572912717026995</c:v>
                </c:pt>
                <c:pt idx="14">
                  <c:v>0.232922374042837</c:v>
                </c:pt>
                <c:pt idx="15">
                  <c:v>0.65797231750421903</c:v>
                </c:pt>
                <c:pt idx="16">
                  <c:v>0.96836275807451799</c:v>
                </c:pt>
                <c:pt idx="17">
                  <c:v>0.98969700870598798</c:v>
                </c:pt>
                <c:pt idx="18">
                  <c:v>1.3774753986857711</c:v>
                </c:pt>
                <c:pt idx="19">
                  <c:v>1.3784543743028741</c:v>
                </c:pt>
                <c:pt idx="20">
                  <c:v>0.15368208506373801</c:v>
                </c:pt>
                <c:pt idx="21">
                  <c:v>0.74164682040304097</c:v>
                </c:pt>
                <c:pt idx="22">
                  <c:v>0</c:v>
                </c:pt>
                <c:pt idx="23">
                  <c:v>1.170277781357725</c:v>
                </c:pt>
                <c:pt idx="24">
                  <c:v>0.40999001558014903</c:v>
                </c:pt>
                <c:pt idx="25">
                  <c:v>1.2053000344490901</c:v>
                </c:pt>
                <c:pt idx="26">
                  <c:v>0.28165632490909398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267200"/>
        <c:axId val="149268736"/>
      </c:lineChart>
      <c:catAx>
        <c:axId val="149267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9268736"/>
        <c:crosses val="autoZero"/>
        <c:auto val="1"/>
        <c:lblAlgn val="ctr"/>
        <c:lblOffset val="100"/>
        <c:noMultiLvlLbl val="0"/>
      </c:catAx>
      <c:valAx>
        <c:axId val="14926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49267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val>
            <c:numRef>
              <c:f>Sheet4!$B$10:$B$46</c:f>
              <c:numCache>
                <c:formatCode>General</c:formatCode>
                <c:ptCount val="37"/>
                <c:pt idx="0">
                  <c:v>24.708954595366659</c:v>
                </c:pt>
                <c:pt idx="1">
                  <c:v>14.66761938108468</c:v>
                </c:pt>
                <c:pt idx="2">
                  <c:v>11.629358443325801</c:v>
                </c:pt>
                <c:pt idx="3">
                  <c:v>10.4747830125941</c:v>
                </c:pt>
                <c:pt idx="4">
                  <c:v>8.9736848928114572</c:v>
                </c:pt>
                <c:pt idx="5">
                  <c:v>8.0607153688604924</c:v>
                </c:pt>
                <c:pt idx="6">
                  <c:v>8.2778153231225442</c:v>
                </c:pt>
                <c:pt idx="7">
                  <c:v>7.9930679684734756</c:v>
                </c:pt>
                <c:pt idx="8">
                  <c:v>7.5029388107555999</c:v>
                </c:pt>
                <c:pt idx="9">
                  <c:v>7.3448903809623944</c:v>
                </c:pt>
                <c:pt idx="10">
                  <c:v>6.727516753932278</c:v>
                </c:pt>
                <c:pt idx="11">
                  <c:v>6.3443895050561059</c:v>
                </c:pt>
                <c:pt idx="12">
                  <c:v>6.6100403590079058</c:v>
                </c:pt>
                <c:pt idx="13">
                  <c:v>6.8149403729806668</c:v>
                </c:pt>
                <c:pt idx="14">
                  <c:v>6.725660383166308</c:v>
                </c:pt>
                <c:pt idx="15">
                  <c:v>6.6676645873724798</c:v>
                </c:pt>
                <c:pt idx="16">
                  <c:v>5.7226261379159444</c:v>
                </c:pt>
                <c:pt idx="17">
                  <c:v>5.9304403240875523</c:v>
                </c:pt>
                <c:pt idx="18">
                  <c:v>3.4021531506263401</c:v>
                </c:pt>
                <c:pt idx="19">
                  <c:v>2.4346254105458738</c:v>
                </c:pt>
                <c:pt idx="20">
                  <c:v>1.3417537378450231</c:v>
                </c:pt>
                <c:pt idx="21">
                  <c:v>1.344106301127491</c:v>
                </c:pt>
                <c:pt idx="22">
                  <c:v>0.787276413398599</c:v>
                </c:pt>
                <c:pt idx="23">
                  <c:v>0.43497585011577999</c:v>
                </c:pt>
                <c:pt idx="24">
                  <c:v>1.203642877949884</c:v>
                </c:pt>
                <c:pt idx="25">
                  <c:v>0.41229764941636599</c:v>
                </c:pt>
                <c:pt idx="26">
                  <c:v>0.99510665480649496</c:v>
                </c:pt>
                <c:pt idx="27">
                  <c:v>0.79820723739039801</c:v>
                </c:pt>
                <c:pt idx="28">
                  <c:v>0.930046587975907</c:v>
                </c:pt>
                <c:pt idx="29">
                  <c:v>0.97445042758273104</c:v>
                </c:pt>
                <c:pt idx="30">
                  <c:v>1.100452087762724</c:v>
                </c:pt>
                <c:pt idx="31">
                  <c:v>1.058538787168132</c:v>
                </c:pt>
                <c:pt idx="32">
                  <c:v>1.061695088486621</c:v>
                </c:pt>
                <c:pt idx="33">
                  <c:v>0.62524884290460103</c:v>
                </c:pt>
                <c:pt idx="34">
                  <c:v>0.520377745951212</c:v>
                </c:pt>
                <c:pt idx="35">
                  <c:v>0.29825717688909398</c:v>
                </c:pt>
                <c:pt idx="36">
                  <c:v>0.24012226116983701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73856"/>
        <c:axId val="149675392"/>
      </c:lineChart>
      <c:catAx>
        <c:axId val="14967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49675392"/>
        <c:crosses val="autoZero"/>
        <c:auto val="1"/>
        <c:lblAlgn val="ctr"/>
        <c:lblOffset val="100"/>
        <c:noMultiLvlLbl val="0"/>
      </c:catAx>
      <c:valAx>
        <c:axId val="14967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49673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Sheet5!$B$9</c:f>
              <c:strCache>
                <c:ptCount val="1"/>
                <c:pt idx="0">
                  <c:v>Tadj</c:v>
                </c:pt>
              </c:strCache>
            </c:strRef>
          </c:tx>
          <c:val>
            <c:numRef>
              <c:f>Sheet5!$B$10:$B$29</c:f>
              <c:numCache>
                <c:formatCode>General</c:formatCode>
                <c:ptCount val="20"/>
                <c:pt idx="0">
                  <c:v>20.302938923314041</c:v>
                </c:pt>
                <c:pt idx="1">
                  <c:v>9.3895409242234908</c:v>
                </c:pt>
                <c:pt idx="2">
                  <c:v>6.8051844391501879</c:v>
                </c:pt>
                <c:pt idx="3">
                  <c:v>17</c:v>
                </c:pt>
                <c:pt idx="4">
                  <c:v>10</c:v>
                </c:pt>
                <c:pt idx="5">
                  <c:v>8</c:v>
                </c:pt>
                <c:pt idx="6">
                  <c:v>4.5</c:v>
                </c:pt>
                <c:pt idx="7">
                  <c:v>2.513056238388514</c:v>
                </c:pt>
                <c:pt idx="8">
                  <c:v>1.6951222652138449</c:v>
                </c:pt>
                <c:pt idx="9">
                  <c:v>2.363377654617103</c:v>
                </c:pt>
                <c:pt idx="10">
                  <c:v>1.9161610880519611</c:v>
                </c:pt>
                <c:pt idx="11">
                  <c:v>1.6474581608711729</c:v>
                </c:pt>
                <c:pt idx="12">
                  <c:v>1.321536982499498</c:v>
                </c:pt>
                <c:pt idx="13">
                  <c:v>1.115218627369321</c:v>
                </c:pt>
                <c:pt idx="14">
                  <c:v>1.699822596123391</c:v>
                </c:pt>
                <c:pt idx="15">
                  <c:v>0.32007555626003698</c:v>
                </c:pt>
                <c:pt idx="16">
                  <c:v>1.616980895027295</c:v>
                </c:pt>
                <c:pt idx="17">
                  <c:v>0.99360052110377395</c:v>
                </c:pt>
                <c:pt idx="18">
                  <c:v>0.85861883948976503</c:v>
                </c:pt>
                <c:pt idx="19">
                  <c:v>0.15486600704329401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76512"/>
        <c:axId val="183378304"/>
      </c:lineChart>
      <c:catAx>
        <c:axId val="18337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83378304"/>
        <c:crosses val="autoZero"/>
        <c:auto val="1"/>
        <c:lblAlgn val="ctr"/>
        <c:lblOffset val="100"/>
        <c:noMultiLvlLbl val="0"/>
      </c:catAx>
      <c:valAx>
        <c:axId val="18337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8337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Sheet1!$C$16:$C$81</c:f>
              <c:numCache>
                <c:formatCode>General</c:formatCode>
                <c:ptCount val="66"/>
                <c:pt idx="0">
                  <c:v>0.58335141795586731</c:v>
                </c:pt>
                <c:pt idx="1">
                  <c:v>0.61680532647314423</c:v>
                </c:pt>
                <c:pt idx="2">
                  <c:v>0.50396401695685322</c:v>
                </c:pt>
                <c:pt idx="3">
                  <c:v>0.4251904881130395</c:v>
                </c:pt>
                <c:pt idx="4">
                  <c:v>0.30623256230766227</c:v>
                </c:pt>
                <c:pt idx="5">
                  <c:v>0.47799483044895574</c:v>
                </c:pt>
                <c:pt idx="6">
                  <c:v>0.31303744437904357</c:v>
                </c:pt>
                <c:pt idx="7">
                  <c:v>0.35108852610755653</c:v>
                </c:pt>
                <c:pt idx="8">
                  <c:v>0.2242468163666384</c:v>
                </c:pt>
                <c:pt idx="9">
                  <c:v>5.5940434060166133E-2</c:v>
                </c:pt>
                <c:pt idx="10">
                  <c:v>0.15208247759632404</c:v>
                </c:pt>
                <c:pt idx="11">
                  <c:v>0.69707456519953581</c:v>
                </c:pt>
                <c:pt idx="12">
                  <c:v>0.56825139839390981</c:v>
                </c:pt>
                <c:pt idx="13">
                  <c:v>0.67480403863591609</c:v>
                </c:pt>
                <c:pt idx="14">
                  <c:v>0.81585534016860128</c:v>
                </c:pt>
                <c:pt idx="15">
                  <c:v>0.89988080579790819</c:v>
                </c:pt>
                <c:pt idx="16">
                  <c:v>0.93854425600805036</c:v>
                </c:pt>
                <c:pt idx="17">
                  <c:v>0.89091994303502731</c:v>
                </c:pt>
                <c:pt idx="18">
                  <c:v>0.98565018392701498</c:v>
                </c:pt>
                <c:pt idx="19">
                  <c:v>0.98171957277803146</c:v>
                </c:pt>
                <c:pt idx="20">
                  <c:v>1.0332525630463834</c:v>
                </c:pt>
                <c:pt idx="21">
                  <c:v>1.0756905024308379</c:v>
                </c:pt>
                <c:pt idx="22">
                  <c:v>0.68180683212510895</c:v>
                </c:pt>
                <c:pt idx="23">
                  <c:v>0.62786744754257207</c:v>
                </c:pt>
                <c:pt idx="24">
                  <c:v>0.50070981733789266</c:v>
                </c:pt>
                <c:pt idx="25">
                  <c:v>0.5512992742743974</c:v>
                </c:pt>
                <c:pt idx="26">
                  <c:v>0.34034310215909103</c:v>
                </c:pt>
                <c:pt idx="27">
                  <c:v>0.28226806903039858</c:v>
                </c:pt>
                <c:pt idx="28">
                  <c:v>0.28649737971712463</c:v>
                </c:pt>
                <c:pt idx="29">
                  <c:v>0.22222118466327734</c:v>
                </c:pt>
                <c:pt idx="30">
                  <c:v>0.12131649718894083</c:v>
                </c:pt>
                <c:pt idx="31">
                  <c:v>0.16820814997952094</c:v>
                </c:pt>
                <c:pt idx="32">
                  <c:v>0.17156916140105605</c:v>
                </c:pt>
                <c:pt idx="33">
                  <c:v>0.50190022239481702</c:v>
                </c:pt>
                <c:pt idx="34">
                  <c:v>0.61230160358200103</c:v>
                </c:pt>
                <c:pt idx="35">
                  <c:v>0.6929257359060087</c:v>
                </c:pt>
                <c:pt idx="36">
                  <c:v>0.73526322349414808</c:v>
                </c:pt>
                <c:pt idx="37">
                  <c:v>0.89280425922681772</c:v>
                </c:pt>
                <c:pt idx="38">
                  <c:v>0.75239959280966495</c:v>
                </c:pt>
                <c:pt idx="39">
                  <c:v>0.9343524613025781</c:v>
                </c:pt>
                <c:pt idx="40">
                  <c:v>1.0395825198441899</c:v>
                </c:pt>
                <c:pt idx="41">
                  <c:v>1.1150273775833381</c:v>
                </c:pt>
                <c:pt idx="42">
                  <c:v>0.97290868138420261</c:v>
                </c:pt>
                <c:pt idx="43">
                  <c:v>1.1555889209309202</c:v>
                </c:pt>
                <c:pt idx="44">
                  <c:v>0.56890739021908265</c:v>
                </c:pt>
                <c:pt idx="45">
                  <c:v>0.58063151601495722</c:v>
                </c:pt>
                <c:pt idx="46">
                  <c:v>0.62866501083634774</c:v>
                </c:pt>
                <c:pt idx="47">
                  <c:v>0.54021369797051899</c:v>
                </c:pt>
                <c:pt idx="48">
                  <c:v>0.30847077156272718</c:v>
                </c:pt>
                <c:pt idx="49">
                  <c:v>0.37416016167086974</c:v>
                </c:pt>
                <c:pt idx="50">
                  <c:v>0.39755958477497216</c:v>
                </c:pt>
                <c:pt idx="51">
                  <c:v>0.32681206196512275</c:v>
                </c:pt>
                <c:pt idx="52">
                  <c:v>0.3027002133984229</c:v>
                </c:pt>
                <c:pt idx="53">
                  <c:v>9.1417856431708411E-2</c:v>
                </c:pt>
                <c:pt idx="54">
                  <c:v>0.12616981018778189</c:v>
                </c:pt>
                <c:pt idx="55">
                  <c:v>0.70007629080225753</c:v>
                </c:pt>
                <c:pt idx="56">
                  <c:v>0.69569649118269328</c:v>
                </c:pt>
                <c:pt idx="57">
                  <c:v>0.83371104517519024</c:v>
                </c:pt>
                <c:pt idx="58">
                  <c:v>0.76688992388081623</c:v>
                </c:pt>
                <c:pt idx="59">
                  <c:v>0.84663059600631174</c:v>
                </c:pt>
                <c:pt idx="60">
                  <c:v>0.82148677133135273</c:v>
                </c:pt>
                <c:pt idx="61">
                  <c:v>0.90135343300336501</c:v>
                </c:pt>
                <c:pt idx="62">
                  <c:v>0.90621143778819346</c:v>
                </c:pt>
                <c:pt idx="63">
                  <c:v>1.0842303552793915</c:v>
                </c:pt>
                <c:pt idx="64">
                  <c:v>0.96827704615500587</c:v>
                </c:pt>
                <c:pt idx="65">
                  <c:v>1.0280066750332706</c:v>
                </c:pt>
              </c:numCache>
            </c:numRef>
          </c:xVal>
          <c:yVal>
            <c:numRef>
              <c:f>Sheet1!$D$16:$D$81</c:f>
              <c:numCache>
                <c:formatCode>General</c:formatCode>
                <c:ptCount val="66"/>
                <c:pt idx="0">
                  <c:v>0.60217042732447157</c:v>
                </c:pt>
                <c:pt idx="1">
                  <c:v>0.67156125800789812</c:v>
                </c:pt>
                <c:pt idx="2">
                  <c:v>0.58815230472440516</c:v>
                </c:pt>
                <c:pt idx="3">
                  <c:v>0.43463228149935207</c:v>
                </c:pt>
                <c:pt idx="4">
                  <c:v>0.46385171723678947</c:v>
                </c:pt>
                <c:pt idx="5">
                  <c:v>0.44681447891464526</c:v>
                </c:pt>
                <c:pt idx="6">
                  <c:v>0.38907292945134481</c:v>
                </c:pt>
                <c:pt idx="7">
                  <c:v>0.24783492176491068</c:v>
                </c:pt>
                <c:pt idx="8">
                  <c:v>0.18116932930680585</c:v>
                </c:pt>
                <c:pt idx="9">
                  <c:v>0.26023680294571538</c:v>
                </c:pt>
                <c:pt idx="10">
                  <c:v>0.10465242833889032</c:v>
                </c:pt>
                <c:pt idx="11">
                  <c:v>0.52607121459462935</c:v>
                </c:pt>
                <c:pt idx="12">
                  <c:v>0.76553180428187906</c:v>
                </c:pt>
                <c:pt idx="13">
                  <c:v>0.8212479704610639</c:v>
                </c:pt>
                <c:pt idx="14">
                  <c:v>0.6524038751702399</c:v>
                </c:pt>
                <c:pt idx="15">
                  <c:v>0.93783704086900888</c:v>
                </c:pt>
                <c:pt idx="16">
                  <c:v>0.85109654230392962</c:v>
                </c:pt>
                <c:pt idx="17">
                  <c:v>0.88377961332204891</c:v>
                </c:pt>
                <c:pt idx="18">
                  <c:v>0.89798065354960066</c:v>
                </c:pt>
                <c:pt idx="19">
                  <c:v>1.0159093853087113</c:v>
                </c:pt>
                <c:pt idx="20">
                  <c:v>0.95629160542152081</c:v>
                </c:pt>
                <c:pt idx="21">
                  <c:v>1.1419666968220445</c:v>
                </c:pt>
                <c:pt idx="22">
                  <c:v>0.56752021642868566</c:v>
                </c:pt>
                <c:pt idx="23">
                  <c:v>0.58887172697389156</c:v>
                </c:pt>
                <c:pt idx="24">
                  <c:v>0.43620248188160493</c:v>
                </c:pt>
                <c:pt idx="25">
                  <c:v>0.46117150556176639</c:v>
                </c:pt>
                <c:pt idx="26">
                  <c:v>0.34289351012506009</c:v>
                </c:pt>
                <c:pt idx="27">
                  <c:v>0.32627337866426931</c:v>
                </c:pt>
                <c:pt idx="28">
                  <c:v>0.41726620594757258</c:v>
                </c:pt>
                <c:pt idx="29">
                  <c:v>0.18120820696987033</c:v>
                </c:pt>
                <c:pt idx="30">
                  <c:v>0.21135381601121062</c:v>
                </c:pt>
                <c:pt idx="31">
                  <c:v>0.27637608969160632</c:v>
                </c:pt>
                <c:pt idx="32">
                  <c:v>0.20603479893254806</c:v>
                </c:pt>
                <c:pt idx="33">
                  <c:v>0.59184223380960121</c:v>
                </c:pt>
                <c:pt idx="34">
                  <c:v>0.72509899873663008</c:v>
                </c:pt>
                <c:pt idx="35">
                  <c:v>0.70842411791778837</c:v>
                </c:pt>
                <c:pt idx="36">
                  <c:v>0.71348149189253429</c:v>
                </c:pt>
                <c:pt idx="37">
                  <c:v>0.88606505661958912</c:v>
                </c:pt>
                <c:pt idx="38">
                  <c:v>0.87332905801080352</c:v>
                </c:pt>
                <c:pt idx="39">
                  <c:v>0.90992660416882032</c:v>
                </c:pt>
                <c:pt idx="40">
                  <c:v>0.9137652539619967</c:v>
                </c:pt>
                <c:pt idx="41">
                  <c:v>0.90143202251805787</c:v>
                </c:pt>
                <c:pt idx="42">
                  <c:v>0.97832657019892522</c:v>
                </c:pt>
                <c:pt idx="43">
                  <c:v>1.2349938955479518</c:v>
                </c:pt>
                <c:pt idx="44">
                  <c:v>0.55670573207929419</c:v>
                </c:pt>
                <c:pt idx="45">
                  <c:v>0.45005695728216349</c:v>
                </c:pt>
                <c:pt idx="46">
                  <c:v>0.47042314362239779</c:v>
                </c:pt>
                <c:pt idx="47">
                  <c:v>0.45700882522199276</c:v>
                </c:pt>
                <c:pt idx="48">
                  <c:v>0.54098615435942243</c:v>
                </c:pt>
                <c:pt idx="49">
                  <c:v>0.4194282948345518</c:v>
                </c:pt>
                <c:pt idx="50">
                  <c:v>0.26645841136812143</c:v>
                </c:pt>
                <c:pt idx="51">
                  <c:v>0.344430290687541</c:v>
                </c:pt>
                <c:pt idx="52">
                  <c:v>0.31219272904753492</c:v>
                </c:pt>
                <c:pt idx="53">
                  <c:v>0.13609770164748902</c:v>
                </c:pt>
                <c:pt idx="54">
                  <c:v>0.16756266664266412</c:v>
                </c:pt>
                <c:pt idx="55">
                  <c:v>0.51587659568069988</c:v>
                </c:pt>
                <c:pt idx="56">
                  <c:v>0.74559089519416144</c:v>
                </c:pt>
                <c:pt idx="57">
                  <c:v>0.64081582647195057</c:v>
                </c:pt>
                <c:pt idx="58">
                  <c:v>0.74704211587365632</c:v>
                </c:pt>
                <c:pt idx="59">
                  <c:v>0.70373959623884996</c:v>
                </c:pt>
                <c:pt idx="60">
                  <c:v>0.92407292285944442</c:v>
                </c:pt>
                <c:pt idx="61">
                  <c:v>1.0217780070478946</c:v>
                </c:pt>
                <c:pt idx="62">
                  <c:v>0.8621360378372086</c:v>
                </c:pt>
                <c:pt idx="63">
                  <c:v>0.90926759789004652</c:v>
                </c:pt>
                <c:pt idx="64">
                  <c:v>1.0633930782842624</c:v>
                </c:pt>
                <c:pt idx="65">
                  <c:v>1.2308510463731661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202816"/>
        <c:axId val="149234432"/>
      </c:scatterChart>
      <c:valAx>
        <c:axId val="1492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234432"/>
        <c:crosses val="autoZero"/>
        <c:crossBetween val="midCat"/>
      </c:valAx>
      <c:valAx>
        <c:axId val="14923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2028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Sheet1!$B$1:$B$2</c:f>
              <c:strCache>
                <c:ptCount val="2"/>
                <c:pt idx="0">
                  <c:v>People who like pie charts</c:v>
                </c:pt>
                <c:pt idx="1">
                  <c:v>People who hate pie charts</c:v>
                </c:pt>
              </c:strCache>
            </c:strRef>
          </c:cat>
          <c:val>
            <c:numRef>
              <c:f>Sheet1!$A$1:$A$2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</c:strCache>
            </c:strRef>
          </c:tx>
          <c:invertIfNegative val="0"/>
          <c:val>
            <c:numRef>
              <c:f>Sheet1!$A$28:$A$30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085760"/>
        <c:axId val="149274624"/>
        <c:axId val="0"/>
      </c:bar3DChart>
      <c:catAx>
        <c:axId val="148085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49274624"/>
        <c:crosses val="autoZero"/>
        <c:auto val="1"/>
        <c:lblAlgn val="ctr"/>
        <c:lblOffset val="100"/>
        <c:noMultiLvlLbl val="0"/>
      </c:catAx>
      <c:valAx>
        <c:axId val="14927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085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ED6F-7A84-44C9-B17B-E3EDBF527E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3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Core Methods in </a:t>
            </a:r>
            <a:br>
              <a:rPr lang="en-US" b="1" dirty="0" smtClean="0"/>
            </a:br>
            <a:r>
              <a:rPr lang="en-US" b="1" dirty="0" smtClean="0"/>
              <a:t>Educational </a:t>
            </a:r>
            <a:r>
              <a:rPr lang="en-US" b="1" dirty="0"/>
              <a:t>Data Mining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HUDK4050</a:t>
            </a:r>
            <a:br>
              <a:rPr lang="en-US" dirty="0" smtClean="0"/>
            </a:br>
            <a:r>
              <a:rPr lang="en-US" dirty="0" smtClean="0"/>
              <a:t>Fall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a learning curve (typically) show?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the following curves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828800"/>
            <a:ext cx="82296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6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2057400"/>
            <a:ext cx="82296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3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72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4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9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learning curves used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 between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curves?</a:t>
            </a:r>
          </a:p>
          <a:p>
            <a:r>
              <a:rPr lang="en-US" dirty="0" smtClean="0"/>
              <a:t>Moment-by-moment learning graphs?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Scatterplots and Heat Maps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68151"/>
              </p:ext>
            </p:extLst>
          </p:nvPr>
        </p:nvGraphicFramePr>
        <p:xfrm>
          <a:off x="152400" y="1371600"/>
          <a:ext cx="4800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4573974"/>
            <a:ext cx="5923613" cy="22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9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Project Presentations</a:t>
            </a:r>
            <a:br>
              <a:rPr lang="en-US" dirty="0" smtClean="0"/>
            </a:br>
            <a:r>
              <a:rPr lang="en-US" dirty="0" smtClean="0"/>
              <a:t>Part 1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Scatterplots and Heat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advantages of scatterplots relative to heat maps?</a:t>
            </a:r>
          </a:p>
          <a:p>
            <a:endParaRPr lang="en-US" dirty="0"/>
          </a:p>
          <a:p>
            <a:r>
              <a:rPr lang="en-US" dirty="0" smtClean="0"/>
              <a:t>What are the advantages of heat maps relative </a:t>
            </a:r>
            <a:r>
              <a:rPr lang="en-US" smtClean="0"/>
              <a:t>to scatterplots?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9" y="1510259"/>
            <a:ext cx="7545421" cy="50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7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 used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Learnograms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What ar</a:t>
            </a:r>
            <a:r>
              <a:rPr lang="en-US" dirty="0" smtClean="0"/>
              <a:t>e they good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Hershkovitz</a:t>
            </a:r>
            <a:r>
              <a:rPr lang="en-US" dirty="0" smtClean="0"/>
              <a:t> &amp; </a:t>
            </a:r>
            <a:r>
              <a:rPr lang="en-US" dirty="0" err="1" smtClean="0"/>
              <a:t>Nachmias</a:t>
            </a:r>
            <a:r>
              <a:rPr lang="en-US" dirty="0" smtClean="0"/>
              <a:t>, 2009)</a:t>
            </a:r>
            <a:endParaRPr lang="en-US" dirty="0"/>
          </a:p>
        </p:txBody>
      </p:sp>
      <p:pic>
        <p:nvPicPr>
          <p:cNvPr id="6" name="Picture 2" descr="http://tau.ac.il/~arnonhe/ArnonHershkovit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815" y="5656113"/>
            <a:ext cx="839585" cy="12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use.tau.ac.il/rafi/raf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114" y="5656113"/>
            <a:ext cx="969264" cy="12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1000"/>
            <a:ext cx="8353425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6324600" y="3225800"/>
            <a:ext cx="685800" cy="914400"/>
          </a:xfrm>
          <a:prstGeom prst="ellipse">
            <a:avLst/>
          </a:prstGeom>
          <a:noFill/>
          <a:ln w="57150">
            <a:solidFill>
              <a:srgbClr val="07F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</a:t>
            </a:r>
            <a:r>
              <a:rPr lang="en-US" dirty="0"/>
              <a:t>Radar:</a:t>
            </a:r>
            <a:br>
              <a:rPr lang="en-US" dirty="0"/>
            </a:br>
            <a:r>
              <a:rPr lang="en-US" dirty="0"/>
              <a:t>What are they good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(Kay, </a:t>
            </a:r>
            <a:r>
              <a:rPr lang="en-US" dirty="0" err="1" smtClean="0"/>
              <a:t>Maisonneuve</a:t>
            </a:r>
            <a:r>
              <a:rPr lang="en-US" dirty="0" smtClean="0"/>
              <a:t>, </a:t>
            </a:r>
            <a:r>
              <a:rPr lang="en-US" dirty="0" err="1" smtClean="0"/>
              <a:t>Yacef</a:t>
            </a:r>
            <a:r>
              <a:rPr lang="en-US" dirty="0" smtClean="0"/>
              <a:t>, &amp; </a:t>
            </a:r>
            <a:r>
              <a:rPr lang="en-US" dirty="0" err="1" smtClean="0"/>
              <a:t>Reimann</a:t>
            </a:r>
            <a:r>
              <a:rPr lang="en-US" dirty="0" smtClean="0"/>
              <a:t>, 2006)</a:t>
            </a:r>
            <a:endParaRPr lang="en-US" dirty="0"/>
          </a:p>
        </p:txBody>
      </p:sp>
      <p:pic>
        <p:nvPicPr>
          <p:cNvPr id="2050" name="Picture 2" descr="http://rp-www.cs.usyd.edu.au/~judy/Images/Judy/Judy20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29" y="3352800"/>
            <a:ext cx="1147261" cy="1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hai.it.usyd.edu.au/Images/People/KalinaYac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178" y="4589780"/>
            <a:ext cx="991870" cy="12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hai.it.usyd.edu.au/Images/People/PeterReim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59" y="5766262"/>
            <a:ext cx="1134687" cy="11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78765"/>
            <a:ext cx="6511534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Gaze </a:t>
            </a:r>
            <a:r>
              <a:rPr lang="en-US" dirty="0" smtClean="0"/>
              <a:t>Plots: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are they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good </a:t>
            </a:r>
            <a:r>
              <a:rPr lang="en-US" dirty="0"/>
              <a:t>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Das, McEwan, &amp; Douglas,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2008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6" y="-127829"/>
            <a:ext cx="2981325" cy="712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1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Usage </a:t>
            </a:r>
            <a:r>
              <a:rPr lang="en-US" dirty="0"/>
              <a:t>Maps:</a:t>
            </a:r>
            <a:br>
              <a:rPr lang="en-US" dirty="0"/>
            </a:br>
            <a:r>
              <a:rPr lang="en-US" dirty="0"/>
              <a:t>What are they good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Borner</a:t>
            </a:r>
            <a:r>
              <a:rPr lang="en-US" dirty="0" smtClean="0"/>
              <a:t> &amp; </a:t>
            </a:r>
            <a:r>
              <a:rPr lang="en-US" dirty="0" err="1" smtClean="0"/>
              <a:t>Penumarthy</a:t>
            </a:r>
            <a:r>
              <a:rPr lang="en-US" dirty="0" smtClean="0"/>
              <a:t>, 2003)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52" y="2413000"/>
            <a:ext cx="355130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6" y="2425701"/>
            <a:ext cx="3305175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Pie Charts: Are they as bad as some folks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24007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4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wrong with this visualization?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240779"/>
              </p:ext>
            </p:extLst>
          </p:nvPr>
        </p:nvGraphicFramePr>
        <p:xfrm>
          <a:off x="457200" y="1600200"/>
          <a:ext cx="830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6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Visualizations don’t have to be fancy to be effective</a:t>
            </a:r>
            <a:endParaRPr lang="en-US" dirty="0"/>
          </a:p>
        </p:txBody>
      </p:sp>
      <p:pic>
        <p:nvPicPr>
          <p:cNvPr id="1026" name="Picture 2" descr="http://tutormatematicas.cti.espol.edu.ec/2010/120682/branches/localization/cthelp/html/Skillometer_files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3" y="1752600"/>
            <a:ext cx="46386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r.educause.edu/~/media/images/articles/2010/3/eqm10110_f3.jpg?la=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5305732" cy="43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Presentations of ideas for how educational data mining can be used to positively impact the world</a:t>
            </a:r>
          </a:p>
          <a:p>
            <a:endParaRPr lang="en-US" dirty="0"/>
          </a:p>
          <a:p>
            <a:r>
              <a:rPr lang="en-US" dirty="0" smtClean="0"/>
              <a:t>Some of you may decide to carry out these project ideas in Feature Engineering Studio, or as your capstone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visualizations you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comments or questions on visualizations?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C5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Due Tuesday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Email me your visualizations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Remember: you have 5 minutes to present</a:t>
            </a:r>
          </a:p>
          <a:p>
            <a:r>
              <a:rPr lang="en-US" dirty="0" smtClean="0"/>
              <a:t>There will be 2 minutes for questions between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#1 </a:t>
            </a:r>
            <a:r>
              <a:rPr lang="en-US" dirty="0" err="1"/>
              <a:t>Nishant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#2 </a:t>
            </a:r>
            <a:r>
              <a:rPr lang="en-US" dirty="0" err="1"/>
              <a:t>Miggy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#3 </a:t>
            </a:r>
            <a:r>
              <a:rPr lang="en-US" dirty="0" smtClean="0"/>
              <a:t>Xiang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#4 </a:t>
            </a:r>
            <a:r>
              <a:rPr lang="en-US" dirty="0"/>
              <a:t>Yang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#5 </a:t>
            </a:r>
            <a:r>
              <a:rPr lang="en-US" dirty="0"/>
              <a:t>Nathaniel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#6</a:t>
            </a:r>
            <a:r>
              <a:rPr lang="en-US" dirty="0"/>
              <a:t> </a:t>
            </a:r>
            <a:r>
              <a:rPr lang="en-US" dirty="0" err="1" smtClean="0"/>
              <a:t>Sonam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#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/>
              <a:t>John Saul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these ideas has the highest potential for impact on the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Impacting Practice OR</a:t>
            </a:r>
          </a:p>
          <a:p>
            <a:r>
              <a:rPr lang="en-US" dirty="0" smtClean="0"/>
              <a:t>Impacting Scientific Understanding</a:t>
            </a:r>
          </a:p>
          <a:p>
            <a:endParaRPr lang="en-US" dirty="0"/>
          </a:p>
          <a:p>
            <a:r>
              <a:rPr lang="en-US" dirty="0" smtClean="0"/>
              <a:t>#</a:t>
            </a:r>
            <a:r>
              <a:rPr lang="en-US" dirty="0"/>
              <a:t>1 </a:t>
            </a:r>
            <a:r>
              <a:rPr lang="en-US" dirty="0" err="1"/>
              <a:t>Nishant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#2 </a:t>
            </a:r>
            <a:r>
              <a:rPr lang="en-US" dirty="0" err="1"/>
              <a:t>Miggy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#3 </a:t>
            </a:r>
            <a:r>
              <a:rPr lang="en-US" dirty="0" smtClean="0"/>
              <a:t>Xiang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#4 </a:t>
            </a:r>
            <a:r>
              <a:rPr lang="en-US" dirty="0"/>
              <a:t>Yang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#5 </a:t>
            </a:r>
            <a:r>
              <a:rPr lang="en-US" dirty="0"/>
              <a:t>Nathaniel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#6</a:t>
            </a:r>
            <a:r>
              <a:rPr lang="en-US" dirty="0"/>
              <a:t> </a:t>
            </a:r>
            <a:r>
              <a:rPr lang="en-US" dirty="0" err="1" smtClean="0"/>
              <a:t>Sonam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#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/>
              <a:t>John Saul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Displaying information in a meaningful fashion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 Should…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Tufte</a:t>
            </a:r>
            <a:r>
              <a:rPr lang="en-US" dirty="0" smtClean="0"/>
              <a:t>, 1983)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Show the data</a:t>
            </a:r>
          </a:p>
          <a:p>
            <a:r>
              <a:rPr lang="en-US" dirty="0" smtClean="0"/>
              <a:t>Induce the viewer to think about the substance</a:t>
            </a:r>
          </a:p>
          <a:p>
            <a:r>
              <a:rPr lang="en-US" dirty="0" smtClean="0"/>
              <a:t>Avoid distorting what the data have to say</a:t>
            </a:r>
          </a:p>
          <a:p>
            <a:r>
              <a:rPr lang="en-US" dirty="0" smtClean="0"/>
              <a:t>Make large data sets coherent</a:t>
            </a:r>
          </a:p>
          <a:p>
            <a:r>
              <a:rPr lang="en-US" dirty="0" smtClean="0"/>
              <a:t>Encourage the eye to compare different pieces of data</a:t>
            </a:r>
          </a:p>
          <a:p>
            <a:r>
              <a:rPr lang="en-US" dirty="0" smtClean="0"/>
              <a:t>Reveal the data at several levels</a:t>
            </a:r>
          </a:p>
          <a:p>
            <a:r>
              <a:rPr lang="en-US" dirty="0" smtClean="0"/>
              <a:t>(And other stuff too)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7641</TotalTime>
  <Words>328</Words>
  <Application>Microsoft Office PowerPoint</Application>
  <PresentationFormat>On-screen Show (4:3)</PresentationFormat>
  <Paragraphs>67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Core Methods in  Educational Data Mining</vt:lpstr>
      <vt:lpstr>Final Project Presentations Part 1 of 3</vt:lpstr>
      <vt:lpstr>Final Projects</vt:lpstr>
      <vt:lpstr>Timing</vt:lpstr>
      <vt:lpstr>Presenters</vt:lpstr>
      <vt:lpstr>Which of these ideas has the highest potential for impact on the world?</vt:lpstr>
      <vt:lpstr>Visualization</vt:lpstr>
      <vt:lpstr>Visualization</vt:lpstr>
      <vt:lpstr>Visualization Should… (Tufte, 1983)</vt:lpstr>
      <vt:lpstr>Learning Curve</vt:lpstr>
      <vt:lpstr>Learning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learning curves used for?</vt:lpstr>
      <vt:lpstr>What is the difference between</vt:lpstr>
      <vt:lpstr>Scatterplots and Heat Maps</vt:lpstr>
      <vt:lpstr>Scatterplots and Heat Maps</vt:lpstr>
      <vt:lpstr>State Space Graphs</vt:lpstr>
      <vt:lpstr>State Space Graphs</vt:lpstr>
      <vt:lpstr>Learnograms: What are they good for?</vt:lpstr>
      <vt:lpstr>Activity Radar: What are they good for?</vt:lpstr>
      <vt:lpstr>Gaze Plots: What are they  good for?</vt:lpstr>
      <vt:lpstr>Spatial Usage Maps: What are they good for?</vt:lpstr>
      <vt:lpstr>Pie Charts: Are they as bad as some folks say?</vt:lpstr>
      <vt:lpstr>What’s wrong with this visualization?</vt:lpstr>
      <vt:lpstr>Visualizations don’t have to be fancy to be effective</vt:lpstr>
      <vt:lpstr>Other visualizations you like?</vt:lpstr>
      <vt:lpstr>Other comments or questions on visualizations?</vt:lpstr>
      <vt:lpstr>Assignment C5</vt:lpstr>
      <vt:lpstr>The End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Ryan S. Baker</cp:lastModifiedBy>
  <cp:revision>636</cp:revision>
  <dcterms:created xsi:type="dcterms:W3CDTF">2010-01-07T20:34:12Z</dcterms:created>
  <dcterms:modified xsi:type="dcterms:W3CDTF">2015-12-09T02:06:17Z</dcterms:modified>
</cp:coreProperties>
</file>