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686" r:id="rId3"/>
    <p:sldId id="572" r:id="rId4"/>
    <p:sldId id="693" r:id="rId5"/>
    <p:sldId id="659" r:id="rId6"/>
    <p:sldId id="663" r:id="rId7"/>
    <p:sldId id="664" r:id="rId8"/>
    <p:sldId id="675" r:id="rId9"/>
    <p:sldId id="676" r:id="rId10"/>
    <p:sldId id="677" r:id="rId11"/>
    <p:sldId id="678" r:id="rId12"/>
    <p:sldId id="679" r:id="rId13"/>
    <p:sldId id="683" r:id="rId14"/>
    <p:sldId id="680" r:id="rId15"/>
    <p:sldId id="684" r:id="rId16"/>
    <p:sldId id="667" r:id="rId17"/>
    <p:sldId id="658" r:id="rId18"/>
    <p:sldId id="657" r:id="rId19"/>
    <p:sldId id="662" r:id="rId20"/>
    <p:sldId id="665" r:id="rId21"/>
    <p:sldId id="666" r:id="rId22"/>
    <p:sldId id="694" r:id="rId23"/>
    <p:sldId id="412" r:id="rId24"/>
    <p:sldId id="688" r:id="rId25"/>
    <p:sldId id="689" r:id="rId26"/>
    <p:sldId id="690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11411-5A74-4285-AB94-913E11AEAFC3}">
          <p14:sldIdLst>
            <p14:sldId id="256"/>
            <p14:sldId id="686"/>
            <p14:sldId id="572"/>
            <p14:sldId id="693"/>
            <p14:sldId id="659"/>
            <p14:sldId id="663"/>
            <p14:sldId id="664"/>
            <p14:sldId id="675"/>
            <p14:sldId id="676"/>
            <p14:sldId id="677"/>
            <p14:sldId id="678"/>
            <p14:sldId id="679"/>
            <p14:sldId id="683"/>
            <p14:sldId id="680"/>
            <p14:sldId id="684"/>
            <p14:sldId id="667"/>
            <p14:sldId id="658"/>
            <p14:sldId id="657"/>
            <p14:sldId id="662"/>
            <p14:sldId id="665"/>
            <p14:sldId id="666"/>
            <p14:sldId id="694"/>
          </p14:sldIdLst>
        </p14:section>
        <p14:section name="Untitled Section" id="{7C0EC489-2797-4695-99E6-50127CBBF94C}">
          <p14:sldIdLst>
            <p14:sldId id="412"/>
            <p14:sldId id="688"/>
            <p14:sldId id="689"/>
            <p14:sldId id="690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>
        <p:scale>
          <a:sx n="88" d="100"/>
          <a:sy n="88" d="100"/>
        </p:scale>
        <p:origin x="-34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981MeKFA4W8" TargetMode="External"/><Relationship Id="rId2" Type="http://schemas.openxmlformats.org/officeDocument/2006/relationships/hyperlink" Target="http://www.howtogeek.com/howto/13780/using-vlookup-in-exce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readsheets.about.com/od/datamanagementinexcel/ss/8912pivot_table.htm" TargetMode="External"/><Relationship Id="rId4" Type="http://schemas.openxmlformats.org/officeDocument/2006/relationships/hyperlink" Target="http://www.excel-easy.com/data-analysis/pivot-tables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could it be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 tips for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</a:t>
            </a:r>
            <a:r>
              <a:rPr lang="en-US" b="1" dirty="0" smtClean="0"/>
              <a:t>judgment</a:t>
            </a:r>
          </a:p>
          <a:p>
            <a:pPr marL="0" indent="0">
              <a:buNone/>
            </a:pPr>
            <a:r>
              <a:rPr lang="en-US" b="1" dirty="0"/>
              <a:t>2. Encourage wild </a:t>
            </a:r>
            <a:r>
              <a:rPr lang="en-US" b="1" dirty="0" smtClean="0"/>
              <a:t>ideas</a:t>
            </a:r>
          </a:p>
          <a:p>
            <a:pPr marL="0" indent="0">
              <a:buNone/>
            </a:pPr>
            <a:r>
              <a:rPr lang="en-US" b="1" dirty="0"/>
              <a:t>3. Build on the ideas of </a:t>
            </a:r>
            <a:r>
              <a:rPr lang="en-US" b="1" dirty="0" smtClean="0"/>
              <a:t>others</a:t>
            </a:r>
          </a:p>
          <a:p>
            <a:pPr marL="0" indent="0">
              <a:buNone/>
            </a:pPr>
            <a:r>
              <a:rPr lang="en-US" b="1" dirty="0"/>
              <a:t>4. Stay focused on the </a:t>
            </a:r>
            <a:r>
              <a:rPr lang="en-US" b="1" dirty="0" smtClean="0"/>
              <a:t>topic</a:t>
            </a:r>
          </a:p>
          <a:p>
            <a:pPr marL="0" indent="0">
              <a:buNone/>
            </a:pPr>
            <a:r>
              <a:rPr lang="en-US" b="1" dirty="0"/>
              <a:t>5. One conversation at a </a:t>
            </a:r>
            <a:r>
              <a:rPr lang="en-US" b="1" dirty="0" smtClean="0"/>
              <a:t>time</a:t>
            </a:r>
          </a:p>
          <a:p>
            <a:pPr marL="0" indent="0">
              <a:buNone/>
            </a:pPr>
            <a:r>
              <a:rPr lang="en-US" b="1" dirty="0"/>
              <a:t>6. Be </a:t>
            </a:r>
            <a:r>
              <a:rPr lang="en-US" b="1" dirty="0" smtClean="0"/>
              <a:t>visual</a:t>
            </a:r>
          </a:p>
          <a:p>
            <a:pPr marL="0" indent="0">
              <a:buNone/>
            </a:pPr>
            <a:r>
              <a:rPr lang="en-US" b="1" dirty="0"/>
              <a:t>7. Go for </a:t>
            </a:r>
            <a:r>
              <a:rPr lang="en-US" b="1" dirty="0" smtClean="0"/>
              <a:t>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</a:t>
            </a:r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Trade-off between the effort to create a feature and how likely it is to be useful</a:t>
            </a:r>
          </a:p>
          <a:p>
            <a:r>
              <a:rPr lang="en-US" dirty="0" smtClean="0"/>
              <a:t>Worth biasing in favor of features that are different than anything else you’ve tried before</a:t>
            </a:r>
          </a:p>
          <a:p>
            <a:pPr lvl="1"/>
            <a:r>
              <a:rPr lang="en-US" dirty="0" smtClean="0"/>
              <a:t>Explores a different part of the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thoughts about feature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Rules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Votes</a:t>
            </a:r>
          </a:p>
          <a:p>
            <a:r>
              <a:rPr lang="en-US" dirty="0" smtClean="0"/>
              <a:t>Everyone Participates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features </a:t>
            </a:r>
            <a:br>
              <a:rPr lang="en-US" dirty="0" smtClean="0"/>
            </a:br>
            <a:r>
              <a:rPr lang="en-US" dirty="0" smtClean="0"/>
              <a:t>used in real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about any metrics?</a:t>
            </a:r>
          </a:p>
          <a:p>
            <a:endParaRPr lang="en-US" dirty="0"/>
          </a:p>
          <a:p>
            <a:r>
              <a:rPr lang="en-US" dirty="0" smtClean="0"/>
              <a:t>Does anyone want to go through any of the problems together?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9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features </a:t>
            </a:r>
            <a:br>
              <a:rPr lang="en-US" dirty="0" smtClean="0"/>
            </a:br>
            <a:r>
              <a:rPr lang="en-US" dirty="0" smtClean="0"/>
              <a:t>used in real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Split into 6 groups</a:t>
            </a:r>
          </a:p>
          <a:p>
            <a:endParaRPr lang="en-US" dirty="0" smtClean="0"/>
          </a:p>
          <a:p>
            <a:r>
              <a:rPr lang="en-US" dirty="0" smtClean="0"/>
              <a:t>Take a sheet of features</a:t>
            </a:r>
          </a:p>
          <a:p>
            <a:endParaRPr lang="en-US" dirty="0"/>
          </a:p>
          <a:p>
            <a:r>
              <a:rPr lang="en-US" dirty="0" smtClean="0"/>
              <a:t>Which features (or combinations) can you come up with “just so” stories for why they might predict the construct?</a:t>
            </a:r>
          </a:p>
          <a:p>
            <a:endParaRPr lang="en-US" dirty="0"/>
          </a:p>
          <a:p>
            <a:r>
              <a:rPr lang="en-US" dirty="0" smtClean="0"/>
              <a:t>Are there any features that seem utterly irrelevant?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Tell us what your construct is</a:t>
            </a:r>
          </a:p>
          <a:p>
            <a:endParaRPr lang="en-US" dirty="0"/>
          </a:p>
          <a:p>
            <a:r>
              <a:rPr lang="en-US" dirty="0" smtClean="0"/>
              <a:t>Tell us your favorite “just so story” (or two) from your features</a:t>
            </a:r>
          </a:p>
          <a:p>
            <a:endParaRPr lang="en-US" dirty="0"/>
          </a:p>
          <a:p>
            <a:r>
              <a:rPr lang="en-US" dirty="0" smtClean="0"/>
              <a:t>Tell us which features look like junk</a:t>
            </a:r>
          </a:p>
          <a:p>
            <a:endParaRPr lang="en-US" dirty="0"/>
          </a:p>
          <a:p>
            <a:r>
              <a:rPr lang="en-US" dirty="0" smtClean="0"/>
              <a:t>Everyone else: you have to give the feature a thumbs-up or thumbs-down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 print-out of your Assignment C2 solution to class on the day it’s due</a:t>
            </a:r>
          </a:p>
          <a:p>
            <a:pPr lvl="1"/>
            <a:r>
              <a:rPr lang="en-US" dirty="0" smtClean="0"/>
              <a:t>Next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Thursday, September 24</a:t>
            </a:r>
          </a:p>
          <a:p>
            <a:endParaRPr lang="en-US" dirty="0" smtClean="0"/>
          </a:p>
          <a:p>
            <a:r>
              <a:rPr lang="en-US" dirty="0" smtClean="0"/>
              <a:t>Feature Engineering – How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(2014) Big Data and Education. Ch. 3, V4, V5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>
                <a:hlinkClick r:id="rId2"/>
              </a:rPr>
              <a:t>vlookup</a:t>
            </a:r>
            <a:r>
              <a:rPr lang="en-US" dirty="0">
                <a:hlinkClick r:id="rId2"/>
              </a:rPr>
              <a:t> Tutorial 1</a:t>
            </a:r>
            <a:endParaRPr lang="en-US" dirty="0"/>
          </a:p>
          <a:p>
            <a:r>
              <a:rPr lang="en-US" dirty="0" err="1">
                <a:hlinkClick r:id="rId3"/>
              </a:rPr>
              <a:t>vlookup</a:t>
            </a:r>
            <a:r>
              <a:rPr lang="en-US" dirty="0">
                <a:hlinkClick r:id="rId3"/>
              </a:rPr>
              <a:t> Tutorial 2</a:t>
            </a:r>
            <a:endParaRPr lang="en-US" dirty="0"/>
          </a:p>
          <a:p>
            <a:r>
              <a:rPr lang="en-US" dirty="0">
                <a:hlinkClick r:id="rId4"/>
              </a:rPr>
              <a:t>Pivot Table Tutorial 1</a:t>
            </a:r>
            <a:endParaRPr lang="en-US" dirty="0"/>
          </a:p>
          <a:p>
            <a:r>
              <a:rPr lang="en-US" dirty="0">
                <a:hlinkClick r:id="rId5"/>
              </a:rPr>
              <a:t>Pivot Table Tutorial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 9/24 3pm-430pm, Grace Dodge Hall 545</a:t>
            </a:r>
          </a:p>
          <a:p>
            <a:endParaRPr lang="en-US" dirty="0"/>
          </a:p>
          <a:p>
            <a:r>
              <a:rPr lang="en-US" dirty="0" smtClean="0"/>
              <a:t>An Inappropriately Brief Introduction to Frequentist Statistics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82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can’t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me; I will send you the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06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you attend?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mandatory</a:t>
            </a:r>
          </a:p>
          <a:p>
            <a:endParaRPr lang="en-US" dirty="0"/>
          </a:p>
          <a:p>
            <a:r>
              <a:rPr lang="en-US" dirty="0" smtClean="0"/>
              <a:t>Not necessary if you’ve taken a stats class that covers topics like Z, F, and Chi-squared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74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Pelanek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W002V004v5</a:t>
            </a:r>
          </a:p>
          <a:p>
            <a:endParaRPr lang="en-US" dirty="0"/>
          </a:p>
          <a:p>
            <a:r>
              <a:rPr lang="en-US" dirty="0" smtClean="0"/>
              <a:t>Who would like me to </a:t>
            </a:r>
            <a:r>
              <a:rPr lang="en-US" smtClean="0"/>
              <a:t>review this?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2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throwing spaghetti at the wall and seeing what sticks</a:t>
            </a:r>
            <a:endParaRPr lang="en-US" dirty="0"/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 Matters!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Crap features will give you crap models</a:t>
            </a:r>
          </a:p>
          <a:p>
            <a:endParaRPr lang="en-US" dirty="0"/>
          </a:p>
          <a:p>
            <a:r>
              <a:rPr lang="en-US" dirty="0" smtClean="0"/>
              <a:t>Crap features = reduced generalizability/more over-fitting</a:t>
            </a:r>
          </a:p>
          <a:p>
            <a:endParaRPr lang="en-US" dirty="0"/>
          </a:p>
          <a:p>
            <a:r>
              <a:rPr lang="en-US" dirty="0" smtClean="0"/>
              <a:t>Nice discussion of this in the Sao Pedro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good feature?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feature that is potentially meaningfully linked to the construct you want to identify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Baker’s feature engineering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useful?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5573</TotalTime>
  <Words>537</Words>
  <Application>Microsoft Office PowerPoint</Application>
  <PresentationFormat>On-screen Show (4:3)</PresentationFormat>
  <Paragraphs>106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Core Methods in  Educational Data Mining</vt:lpstr>
      <vt:lpstr>Basic Assignment 2</vt:lpstr>
      <vt:lpstr>Textbook</vt:lpstr>
      <vt:lpstr>Pelanek example</vt:lpstr>
      <vt:lpstr>Feature Engineering </vt:lpstr>
      <vt:lpstr>Construct Validity Matters!</vt:lpstr>
      <vt:lpstr>What’s a good feature?</vt:lpstr>
      <vt:lpstr>Baker’s feature engineering process</vt:lpstr>
      <vt:lpstr>What’s useful?</vt:lpstr>
      <vt:lpstr>What’s missing?</vt:lpstr>
      <vt:lpstr>How else could it be improved?</vt:lpstr>
      <vt:lpstr>IDEO tips for Brainstorming</vt:lpstr>
      <vt:lpstr>Your thoughts?</vt:lpstr>
      <vt:lpstr>Deciding what features to create</vt:lpstr>
      <vt:lpstr>General thoughts about feature engineering?</vt:lpstr>
      <vt:lpstr>Other questions, comments, concerns about textbook?</vt:lpstr>
      <vt:lpstr>Activity</vt:lpstr>
      <vt:lpstr>Special Rules for Today</vt:lpstr>
      <vt:lpstr>Let’s look at some features  used in real models</vt:lpstr>
      <vt:lpstr>Let’s look at some features  used in real models</vt:lpstr>
      <vt:lpstr>Each group</vt:lpstr>
      <vt:lpstr>Special Request</vt:lpstr>
      <vt:lpstr>Next Class</vt:lpstr>
      <vt:lpstr>Special Session</vt:lpstr>
      <vt:lpstr>What if you can’t attend?</vt:lpstr>
      <vt:lpstr>Should you attend?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443</cp:revision>
  <dcterms:created xsi:type="dcterms:W3CDTF">2010-01-07T20:34:12Z</dcterms:created>
  <dcterms:modified xsi:type="dcterms:W3CDTF">2015-09-22T21:36:22Z</dcterms:modified>
</cp:coreProperties>
</file>