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709" r:id="rId3"/>
    <p:sldId id="710" r:id="rId4"/>
    <p:sldId id="711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572" r:id="rId13"/>
    <p:sldId id="696" r:id="rId14"/>
    <p:sldId id="697" r:id="rId15"/>
    <p:sldId id="698" r:id="rId16"/>
    <p:sldId id="706" r:id="rId17"/>
    <p:sldId id="700" r:id="rId18"/>
    <p:sldId id="701" r:id="rId19"/>
    <p:sldId id="702" r:id="rId20"/>
    <p:sldId id="704" r:id="rId21"/>
    <p:sldId id="703" r:id="rId22"/>
    <p:sldId id="705" r:id="rId23"/>
    <p:sldId id="707" r:id="rId24"/>
    <p:sldId id="667" r:id="rId25"/>
    <p:sldId id="695" r:id="rId26"/>
    <p:sldId id="719" r:id="rId27"/>
    <p:sldId id="720" r:id="rId28"/>
    <p:sldId id="721" r:id="rId29"/>
    <p:sldId id="412" r:id="rId30"/>
    <p:sldId id="30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4" autoAdjust="0"/>
    <p:restoredTop sz="82396" autoAdjust="0"/>
  </p:normalViewPr>
  <p:slideViewPr>
    <p:cSldViewPr>
      <p:cViewPr varScale="1">
        <p:scale>
          <a:sx n="79" d="100"/>
          <a:sy n="79" d="100"/>
        </p:scale>
        <p:origin x="-5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a print-out of your Assignment C2 solution to class on the day it’s due</a:t>
            </a:r>
          </a:p>
          <a:p>
            <a:pPr lvl="1"/>
            <a:r>
              <a:rPr lang="en-US" dirty="0" smtClean="0"/>
              <a:t>Next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Feature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of automated feature generation, as compared to feature engineering?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65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of automated feature selection, as compared to having a domain expert decide? </a:t>
            </a:r>
            <a:br>
              <a:rPr lang="en-US" dirty="0" smtClean="0"/>
            </a:br>
            <a:r>
              <a:rPr lang="en-US" dirty="0" smtClean="0"/>
              <a:t>(as in Sao Pedro paper from Monday)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2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connection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92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connection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filtering</a:t>
            </a:r>
          </a:p>
          <a:p>
            <a:endParaRPr lang="en-US" dirty="0"/>
          </a:p>
          <a:p>
            <a:r>
              <a:rPr lang="en-US" dirty="0" smtClean="0"/>
              <a:t>Eliminating </a:t>
            </a:r>
            <a:r>
              <a:rPr lang="en-US" dirty="0" err="1" smtClean="0"/>
              <a:t>collinearity</a:t>
            </a:r>
            <a:r>
              <a:rPr lang="en-US" dirty="0" smtClean="0"/>
              <a:t> in statistics</a:t>
            </a:r>
          </a:p>
          <a:p>
            <a:endParaRPr lang="en-US" dirty="0"/>
          </a:p>
          <a:p>
            <a:r>
              <a:rPr lang="en-US" dirty="0" smtClean="0"/>
              <a:t>In this case, increasing interpretability and reducing over-fitting go together</a:t>
            </a:r>
          </a:p>
          <a:p>
            <a:pPr lvl="1"/>
            <a:r>
              <a:rPr lang="en-US" dirty="0" smtClean="0"/>
              <a:t>At least to some positive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09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Outer-loop forward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to doing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18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knowledge 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35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knowledge engineering and EDM?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2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of using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54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good knowledge engineering and bad </a:t>
            </a:r>
            <a:r>
              <a:rPr lang="en-US" dirty="0"/>
              <a:t>knowledge </a:t>
            </a:r>
            <a:r>
              <a:rPr lang="en-US" dirty="0" smtClean="0"/>
              <a:t>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42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 smtClean="0"/>
              <a:t>What are the advantages and disadvantages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6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they be integrated?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0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FCBF: What Variables will be kept? (Cutoff = 0.65)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variables emerge from this table?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66070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733425"/>
                <a:gridCol w="762000"/>
                <a:gridCol w="990600"/>
                <a:gridCol w="990600"/>
                <a:gridCol w="914400"/>
                <a:gridCol w="990600"/>
                <a:gridCol w="1752600"/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Predicted</a:t>
                      </a:r>
                      <a:endParaRPr lang="en-US" sz="2800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.4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.72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.6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.4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.82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.1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.65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.42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67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enjoyed today’s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fall, </a:t>
            </a:r>
            <a:r>
              <a:rPr lang="en-US" dirty="0"/>
              <a:t>I</a:t>
            </a:r>
            <a:r>
              <a:rPr lang="en-US" dirty="0" smtClean="0"/>
              <a:t>’ll be offering a Feature Engineering Design Studio course…</a:t>
            </a:r>
          </a:p>
          <a:p>
            <a:endParaRPr lang="en-US" dirty="0"/>
          </a:p>
          <a:p>
            <a:r>
              <a:rPr lang="en-US" dirty="0" smtClean="0"/>
              <a:t>Learn the feature engineering process in detail</a:t>
            </a:r>
          </a:p>
          <a:p>
            <a:endParaRPr lang="en-US" dirty="0"/>
          </a:p>
          <a:p>
            <a:r>
              <a:rPr lang="en-US" dirty="0" smtClean="0"/>
              <a:t>Create a model important to your research</a:t>
            </a:r>
          </a:p>
          <a:p>
            <a:endParaRPr lang="en-US" dirty="0"/>
          </a:p>
          <a:p>
            <a:r>
              <a:rPr lang="en-US" dirty="0" smtClean="0"/>
              <a:t>Submit a journal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21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 9/24 3pm-430pm, Grace Dodge Hall 545</a:t>
            </a:r>
          </a:p>
          <a:p>
            <a:endParaRPr lang="en-US" dirty="0"/>
          </a:p>
          <a:p>
            <a:r>
              <a:rPr lang="en-US" dirty="0" smtClean="0"/>
              <a:t>An Inappropriately Brief Introduction to Frequentist Statistics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18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attend?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me; I will send you the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02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attend?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mandatory</a:t>
            </a:r>
          </a:p>
          <a:p>
            <a:endParaRPr lang="en-US" dirty="0"/>
          </a:p>
          <a:p>
            <a:r>
              <a:rPr lang="en-US" dirty="0" smtClean="0"/>
              <a:t>Not necessary if you’ve taken a stats class that covers topics like Z, F, and Chi-squared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30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Tuesday, September 29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Advanced Detector Evaluation and Validation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(2015) Big Data and Education. Ch. 2, V5, V6.</a:t>
            </a:r>
          </a:p>
          <a:p>
            <a:r>
              <a:rPr lang="en-US" dirty="0"/>
              <a:t>Rosenthal, R., </a:t>
            </a:r>
            <a:r>
              <a:rPr lang="en-US" dirty="0" err="1"/>
              <a:t>Rosnow</a:t>
            </a:r>
            <a:r>
              <a:rPr lang="en-US" dirty="0"/>
              <a:t>, R.L. (1991) </a:t>
            </a:r>
            <a:r>
              <a:rPr lang="en-US" i="1" dirty="0"/>
              <a:t>Essentials of Behavioral Research: Methods and Data Analysis, 2nd edition.</a:t>
            </a:r>
            <a:r>
              <a:rPr lang="en-US" dirty="0"/>
              <a:t> Ch. 22: Meta-Analysis.</a:t>
            </a:r>
          </a:p>
          <a:p>
            <a:r>
              <a:rPr lang="en-US" dirty="0"/>
              <a:t>Rupp, A.A., </a:t>
            </a:r>
            <a:r>
              <a:rPr lang="en-US" dirty="0" err="1"/>
              <a:t>Gushta</a:t>
            </a:r>
            <a:r>
              <a:rPr lang="en-US" dirty="0"/>
              <a:t>, M., </a:t>
            </a:r>
            <a:r>
              <a:rPr lang="en-US" dirty="0" err="1"/>
              <a:t>Mislevy</a:t>
            </a:r>
            <a:r>
              <a:rPr lang="en-US" dirty="0"/>
              <a:t>, R.J., Shaffer, D.W. (2010) Evidence-Centered Design of Epistemic Games: Measurement Principles for Complex Learning </a:t>
            </a:r>
            <a:r>
              <a:rPr lang="en-US" dirty="0" err="1"/>
              <a:t>Environments.</a:t>
            </a:r>
            <a:r>
              <a:rPr lang="en-US" i="1" dirty="0" err="1"/>
              <a:t>The</a:t>
            </a:r>
            <a:r>
              <a:rPr lang="en-US" i="1" dirty="0"/>
              <a:t> Journal of Technology, Learning, and Assessment, 8</a:t>
            </a:r>
            <a:r>
              <a:rPr lang="en-US" dirty="0"/>
              <a:t> (4), 4-47.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into *different* 3-4 person groups than last time</a:t>
            </a:r>
          </a:p>
          <a:p>
            <a:endParaRPr lang="en-US" dirty="0"/>
          </a:p>
          <a:p>
            <a:r>
              <a:rPr lang="en-US" dirty="0" smtClean="0"/>
              <a:t>No overlap allowed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5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quick look at homework C2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5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up features for </a:t>
            </a:r>
            <a:r>
              <a:rPr lang="en-US" dirty="0" smtClean="0"/>
              <a:t>Assignment C2</a:t>
            </a:r>
          </a:p>
          <a:p>
            <a:endParaRPr lang="en-US" dirty="0"/>
          </a:p>
          <a:p>
            <a:r>
              <a:rPr lang="en-US" dirty="0"/>
              <a:t>You need to</a:t>
            </a:r>
          </a:p>
          <a:p>
            <a:pPr lvl="1"/>
            <a:r>
              <a:rPr lang="en-US" dirty="0"/>
              <a:t>Come up with a new feature</a:t>
            </a:r>
          </a:p>
          <a:p>
            <a:pPr lvl="1"/>
            <a:r>
              <a:rPr lang="en-US" dirty="0"/>
              <a:t>Justify how you can would it from the data set</a:t>
            </a:r>
          </a:p>
          <a:p>
            <a:pPr lvl="1"/>
            <a:r>
              <a:rPr lang="en-US" dirty="0"/>
              <a:t>Justify why it would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a volunteer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</a:t>
            </a:r>
            <a:r>
              <a:rPr lang="en-US" smtClean="0"/>
              <a:t>a volunteer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to write down the features suggested</a:t>
            </a:r>
          </a:p>
          <a:p>
            <a:endParaRPr lang="en-US" dirty="0"/>
          </a:p>
          <a:p>
            <a:r>
              <a:rPr lang="en-US" dirty="0" smtClean="0"/>
              <a:t>And the counts for thumbs up/thumbs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group needs to read their favorite feature to the class and justify it</a:t>
            </a:r>
          </a:p>
          <a:p>
            <a:endParaRPr lang="en-US" dirty="0"/>
          </a:p>
          <a:p>
            <a:r>
              <a:rPr lang="en-US" dirty="0" smtClean="0"/>
              <a:t>Who thinks this feature will improve prediction of off-task behavior?</a:t>
            </a:r>
          </a:p>
          <a:p>
            <a:endParaRPr lang="en-US" dirty="0"/>
          </a:p>
          <a:p>
            <a:r>
              <a:rPr lang="en-US" dirty="0" smtClean="0"/>
              <a:t>Who doesn’t?</a:t>
            </a:r>
          </a:p>
          <a:p>
            <a:endParaRPr lang="en-US" dirty="0"/>
          </a:p>
          <a:p>
            <a:r>
              <a:rPr lang="en-US" dirty="0" smtClean="0"/>
              <a:t>Thumbs up, thumbs down!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5583</TotalTime>
  <Words>525</Words>
  <Application>Microsoft Office PowerPoint</Application>
  <PresentationFormat>On-screen Show (4:3)</PresentationFormat>
  <Paragraphs>128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Core Methods in  Educational Data Mining</vt:lpstr>
      <vt:lpstr>Demo of using Java</vt:lpstr>
      <vt:lpstr>Activity</vt:lpstr>
      <vt:lpstr>Second task</vt:lpstr>
      <vt:lpstr>Second task</vt:lpstr>
      <vt:lpstr>Second task</vt:lpstr>
      <vt:lpstr>I need a volunteer</vt:lpstr>
      <vt:lpstr>I need a volunteer</vt:lpstr>
      <vt:lpstr>Now…</vt:lpstr>
      <vt:lpstr>Questions or comments?</vt:lpstr>
      <vt:lpstr>Special Request</vt:lpstr>
      <vt:lpstr>Textbook</vt:lpstr>
      <vt:lpstr>Automated Feature Generation</vt:lpstr>
      <vt:lpstr>Automated Feature Selection</vt:lpstr>
      <vt:lpstr>A connection to make</vt:lpstr>
      <vt:lpstr>A connection to make</vt:lpstr>
      <vt:lpstr>Outer-loop forward selection</vt:lpstr>
      <vt:lpstr>Knowledge Engineering</vt:lpstr>
      <vt:lpstr>Knowledge Engineering</vt:lpstr>
      <vt:lpstr>Knowledge Engineering</vt:lpstr>
      <vt:lpstr>Knowledge Engineering</vt:lpstr>
      <vt:lpstr>How can they be integrated?</vt:lpstr>
      <vt:lpstr>FCBF: What Variables will be kept? (Cutoff = 0.65)</vt:lpstr>
      <vt:lpstr>Other questions, comments, concerns about textbook?</vt:lpstr>
      <vt:lpstr>If you enjoyed today’s class…</vt:lpstr>
      <vt:lpstr>Special Session</vt:lpstr>
      <vt:lpstr>What if you can’t attend?</vt:lpstr>
      <vt:lpstr>Should you attend?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456</cp:revision>
  <dcterms:created xsi:type="dcterms:W3CDTF">2010-01-07T20:34:12Z</dcterms:created>
  <dcterms:modified xsi:type="dcterms:W3CDTF">2015-09-22T21:36:21Z</dcterms:modified>
</cp:coreProperties>
</file>