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706" r:id="rId3"/>
    <p:sldId id="707" r:id="rId4"/>
    <p:sldId id="708" r:id="rId5"/>
    <p:sldId id="714" r:id="rId6"/>
    <p:sldId id="715" r:id="rId7"/>
    <p:sldId id="716" r:id="rId8"/>
    <p:sldId id="709" r:id="rId9"/>
    <p:sldId id="710" r:id="rId10"/>
    <p:sldId id="711" r:id="rId11"/>
    <p:sldId id="712" r:id="rId12"/>
    <p:sldId id="713" r:id="rId13"/>
    <p:sldId id="572" r:id="rId14"/>
    <p:sldId id="718" r:id="rId15"/>
    <p:sldId id="719" r:id="rId16"/>
    <p:sldId id="720" r:id="rId17"/>
    <p:sldId id="721" r:id="rId18"/>
    <p:sldId id="722" r:id="rId19"/>
    <p:sldId id="686" r:id="rId20"/>
    <p:sldId id="688" r:id="rId21"/>
    <p:sldId id="689" r:id="rId22"/>
    <p:sldId id="702" r:id="rId23"/>
    <p:sldId id="690" r:id="rId24"/>
    <p:sldId id="691" r:id="rId25"/>
    <p:sldId id="692" r:id="rId26"/>
    <p:sldId id="693" r:id="rId27"/>
    <p:sldId id="694" r:id="rId28"/>
    <p:sldId id="695" r:id="rId29"/>
    <p:sldId id="696" r:id="rId30"/>
    <p:sldId id="697" r:id="rId31"/>
    <p:sldId id="698" r:id="rId32"/>
    <p:sldId id="699" r:id="rId33"/>
    <p:sldId id="700" r:id="rId34"/>
    <p:sldId id="703" r:id="rId35"/>
    <p:sldId id="704" r:id="rId36"/>
    <p:sldId id="705" r:id="rId37"/>
    <p:sldId id="701" r:id="rId38"/>
    <p:sldId id="667" r:id="rId39"/>
    <p:sldId id="717" r:id="rId40"/>
    <p:sldId id="412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06"/>
            <p14:sldId id="707"/>
            <p14:sldId id="708"/>
            <p14:sldId id="714"/>
            <p14:sldId id="715"/>
            <p14:sldId id="716"/>
            <p14:sldId id="709"/>
            <p14:sldId id="710"/>
            <p14:sldId id="711"/>
            <p14:sldId id="712"/>
            <p14:sldId id="713"/>
            <p14:sldId id="572"/>
            <p14:sldId id="718"/>
            <p14:sldId id="719"/>
            <p14:sldId id="720"/>
            <p14:sldId id="721"/>
            <p14:sldId id="722"/>
            <p14:sldId id="686"/>
            <p14:sldId id="688"/>
            <p14:sldId id="689"/>
            <p14:sldId id="702"/>
            <p14:sldId id="690"/>
            <p14:sldId id="691"/>
            <p14:sldId id="692"/>
            <p14:sldId id="693"/>
            <p14:sldId id="694"/>
            <p14:sldId id="695"/>
            <p14:sldId id="696"/>
            <p14:sldId id="697"/>
            <p14:sldId id="698"/>
            <p14:sldId id="699"/>
            <p14:sldId id="700"/>
            <p14:sldId id="703"/>
            <p14:sldId id="704"/>
            <p14:sldId id="705"/>
            <p14:sldId id="701"/>
            <p14:sldId id="667"/>
            <p14:sldId id="717"/>
            <p14:sldId id="41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798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through how you created features</a:t>
            </a:r>
          </a:p>
          <a:p>
            <a:pPr lvl="1"/>
            <a:r>
              <a:rPr lang="en-US" dirty="0" smtClean="0"/>
              <a:t>Actually do it… Re-create it in real-time, or show us your code…</a:t>
            </a:r>
          </a:p>
          <a:p>
            <a:endParaRPr lang="en-US" dirty="0"/>
          </a:p>
          <a:p>
            <a:r>
              <a:rPr lang="en-US" dirty="0" smtClean="0"/>
              <a:t>We’ll have multiple volunteers</a:t>
            </a:r>
          </a:p>
          <a:p>
            <a:pPr lvl="1"/>
            <a:r>
              <a:rPr lang="en-US" dirty="0" smtClean="0"/>
              <a:t>One feature per customer, please…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7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feature engineering beneficial?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39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 or comments about assignment?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2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knowledge engineering?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16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knowledge engineering and EDM?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11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good knowledge engineering and bad </a:t>
            </a:r>
            <a:r>
              <a:rPr lang="en-US" dirty="0"/>
              <a:t>knowledge </a:t>
            </a:r>
            <a:r>
              <a:rPr lang="en-US" dirty="0" smtClean="0"/>
              <a:t>engineering?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44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 smtClean="0"/>
              <a:t>What are the advantages and disadvantages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37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they be integrated?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39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cross-validation?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1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55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and</a:t>
            </a:r>
            <a:br>
              <a:rPr lang="en-US" dirty="0" smtClean="0"/>
            </a:br>
            <a:r>
              <a:rPr lang="en-US" dirty="0" smtClean="0"/>
              <a:t>disadvantages?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CV</a:t>
            </a:r>
          </a:p>
          <a:p>
            <a:r>
              <a:rPr lang="en-US" dirty="0" smtClean="0"/>
              <a:t>Stratified 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98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and</a:t>
            </a:r>
            <a:br>
              <a:rPr lang="en-US" dirty="0" smtClean="0"/>
            </a:br>
            <a:r>
              <a:rPr lang="en-US" dirty="0" smtClean="0"/>
              <a:t>disadvantages?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CV</a:t>
            </a:r>
          </a:p>
          <a:p>
            <a:r>
              <a:rPr lang="en-US" dirty="0" smtClean="0"/>
              <a:t>Student-Level CV</a:t>
            </a:r>
          </a:p>
        </p:txBody>
      </p:sp>
    </p:spTree>
    <p:extLst>
      <p:ext uri="{BB962C8B-B14F-4D97-AF65-F5344CB8AC3E}">
        <p14:creationId xmlns:p14="http://schemas.microsoft.com/office/powerpoint/2010/main" val="1948552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43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07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Ecological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25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80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Predictive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81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Substantive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24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10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other validity concerns?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tools did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Packages (i.e. Excel)</a:t>
            </a:r>
          </a:p>
          <a:p>
            <a:r>
              <a:rPr lang="en-US" dirty="0" smtClean="0"/>
              <a:t>Features of Packages (i.e. Pivot Tables)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76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3</a:t>
            </a:r>
          </a:p>
          <a:p>
            <a:endParaRPr lang="en-US" dirty="0"/>
          </a:p>
          <a:p>
            <a:r>
              <a:rPr lang="en-US" dirty="0" smtClean="0"/>
              <a:t>Write the abstract of the worst behavior detector paper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653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5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different groups of 3</a:t>
            </a:r>
          </a:p>
          <a:p>
            <a:endParaRPr lang="en-US" dirty="0"/>
          </a:p>
          <a:p>
            <a:r>
              <a:rPr lang="en-US" dirty="0" smtClean="0"/>
              <a:t>Now write the abstract of the best behavior detector paper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03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95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of these </a:t>
            </a:r>
            <a:br>
              <a:rPr lang="en-US" dirty="0" smtClean="0"/>
            </a:br>
            <a:r>
              <a:rPr lang="en-US" dirty="0" smtClean="0"/>
              <a:t>were actually feasible?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914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EDM involves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749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EDM </a:t>
            </a:r>
            <a:r>
              <a:rPr lang="en-US" smtClean="0"/>
              <a:t>involves tradeoffs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types of validity do </a:t>
            </a:r>
            <a:r>
              <a:rPr lang="en-US" dirty="0"/>
              <a:t>you want to optimize?</a:t>
            </a:r>
          </a:p>
          <a:p>
            <a:r>
              <a:rPr lang="en-US" dirty="0"/>
              <a:t>Which types of validity </a:t>
            </a:r>
            <a:r>
              <a:rPr lang="en-US" dirty="0" smtClean="0"/>
              <a:t>do </a:t>
            </a:r>
            <a:r>
              <a:rPr lang="en-US" dirty="0"/>
              <a:t>you want to satisfice?</a:t>
            </a:r>
          </a:p>
          <a:p>
            <a:r>
              <a:rPr lang="en-US" dirty="0"/>
              <a:t>Can any be safely ignored completely? (at least in some cases)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075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 or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validity issues?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1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</a:t>
            </a:r>
            <a:r>
              <a:rPr lang="en-US" dirty="0" smtClean="0"/>
              <a:t>readings?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on </a:t>
            </a:r>
            <a:r>
              <a:rPr lang="en-US" dirty="0" err="1" smtClean="0"/>
              <a:t>TutorShop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back to the list of features from the 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read features off</a:t>
            </a:r>
          </a:p>
          <a:p>
            <a:endParaRPr lang="en-US" dirty="0"/>
          </a:p>
          <a:p>
            <a:r>
              <a:rPr lang="en-US" dirty="0" smtClean="0"/>
              <a:t>If you used this feature (or something very similar), raise your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238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Wednesday, October 15</a:t>
            </a:r>
          </a:p>
          <a:p>
            <a:endParaRPr lang="en-US" dirty="0" smtClean="0"/>
          </a:p>
          <a:p>
            <a:r>
              <a:rPr lang="en-US" dirty="0" smtClean="0"/>
              <a:t>B3: Bayesian Knowledge Tracing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 4, V1, V2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Most important</a:t>
            </a:r>
            <a:endParaRPr lang="en-US" dirty="0"/>
          </a:p>
          <a:p>
            <a:r>
              <a:rPr lang="en-US" dirty="0"/>
              <a:t>Corbett, A.T., Anderson, J.R. (1995) Knowledge Tracing: Modeling the Acquisition of Procedural Knowledge. User Modeling and User-Adapted Interaction, 4, 253-278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Mostly supplemental to video lecture</a:t>
            </a:r>
          </a:p>
          <a:p>
            <a:r>
              <a:rPr lang="en-US" dirty="0" err="1" smtClean="0"/>
              <a:t>Gweon</a:t>
            </a:r>
            <a:r>
              <a:rPr lang="en-US" dirty="0"/>
              <a:t>, G. H., Lee, H. S., Dorsey, C., Tinker, R., </a:t>
            </a:r>
            <a:r>
              <a:rPr lang="en-US" dirty="0" err="1"/>
              <a:t>Finzer</a:t>
            </a:r>
            <a:r>
              <a:rPr lang="en-US" dirty="0"/>
              <a:t>, W., &amp; </a:t>
            </a:r>
            <a:r>
              <a:rPr lang="en-US" dirty="0" err="1"/>
              <a:t>Damelin</a:t>
            </a:r>
            <a:r>
              <a:rPr lang="en-US" dirty="0"/>
              <a:t>, D. (2015). Tracking student progress in a game-like learning environment with a Monte Carlo Bayesian knowledge tracing model. Proceedings of the Fifth International Conference on Learning Analytics And Knowledge, 166-170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Only if you have time and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748"/>
            <a:ext cx="9144000" cy="6861748"/>
          </a:xfrm>
        </p:spPr>
        <p:txBody>
          <a:bodyPr/>
          <a:lstStyle/>
          <a:p>
            <a:r>
              <a:rPr lang="en-US" dirty="0"/>
              <a:t>1.	last3ednormed-timesdnormed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50%ile </a:t>
            </a:r>
            <a:r>
              <a:rPr lang="en-US" dirty="0"/>
              <a:t>in the last three problems, moved up to 75th percentile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shift </a:t>
            </a:r>
            <a:r>
              <a:rPr lang="en-US" dirty="0"/>
              <a:t>and direction of shift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 </a:t>
            </a:r>
            <a:r>
              <a:rPr lang="en-US" dirty="0"/>
              <a:t>—&gt; 19	down —&gt; </a:t>
            </a:r>
            <a:r>
              <a:rPr lang="en-US" dirty="0" smtClean="0"/>
              <a:t>0</a:t>
            </a:r>
          </a:p>
          <a:p>
            <a:endParaRPr lang="en-US" dirty="0"/>
          </a:p>
          <a:p>
            <a:r>
              <a:rPr lang="en-US" dirty="0"/>
              <a:t>2.	</a:t>
            </a:r>
            <a:r>
              <a:rPr lang="en-US" dirty="0" err="1"/>
              <a:t>timeperactions</a:t>
            </a:r>
            <a:r>
              <a:rPr lang="en-US" dirty="0"/>
              <a:t> is low, last5wrong is high	indicator variable, y/n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clicking </a:t>
            </a:r>
            <a:r>
              <a:rPr lang="en-US" dirty="0"/>
              <a:t>absent-mindedly or rushing through it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 </a:t>
            </a:r>
            <a:r>
              <a:rPr lang="en-US" dirty="0"/>
              <a:t>—&gt; 17	down —&gt; 5</a:t>
            </a:r>
          </a:p>
        </p:txBody>
      </p:sp>
    </p:spTree>
    <p:extLst>
      <p:ext uri="{BB962C8B-B14F-4D97-AF65-F5344CB8AC3E}">
        <p14:creationId xmlns:p14="http://schemas.microsoft.com/office/powerpoint/2010/main" val="274951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748"/>
            <a:ext cx="9144000" cy="6861748"/>
          </a:xfrm>
        </p:spPr>
        <p:txBody>
          <a:bodyPr/>
          <a:lstStyle/>
          <a:p>
            <a:r>
              <a:rPr lang="en-US" dirty="0"/>
              <a:t>3.	</a:t>
            </a:r>
            <a:r>
              <a:rPr lang="en-US" dirty="0" err="1"/>
              <a:t>mult</a:t>
            </a:r>
            <a:r>
              <a:rPr lang="en-US" dirty="0"/>
              <a:t> of pknow2 and </a:t>
            </a:r>
            <a:r>
              <a:rPr lang="en-US" dirty="0" err="1"/>
              <a:t>notright</a:t>
            </a:r>
            <a:r>
              <a:rPr lang="en-US" dirty="0"/>
              <a:t>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percent </a:t>
            </a:r>
            <a:r>
              <a:rPr lang="en-US" dirty="0"/>
              <a:t>of knowing is high, but wrong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could </a:t>
            </a:r>
            <a:r>
              <a:rPr lang="en-US" dirty="0"/>
              <a:t>be careless or off-task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 </a:t>
            </a:r>
            <a:r>
              <a:rPr lang="en-US" dirty="0"/>
              <a:t>—&gt; 15	down —&gt; </a:t>
            </a:r>
            <a:r>
              <a:rPr lang="en-US" dirty="0" smtClean="0"/>
              <a:t>5</a:t>
            </a:r>
          </a:p>
          <a:p>
            <a:endParaRPr lang="en-US" dirty="0"/>
          </a:p>
          <a:p>
            <a:r>
              <a:rPr lang="en-US" dirty="0"/>
              <a:t>4.	pknow2 * </a:t>
            </a:r>
            <a:r>
              <a:rPr lang="en-US" dirty="0" err="1"/>
              <a:t>timeofactions</a:t>
            </a:r>
            <a:r>
              <a:rPr lang="en-US" dirty="0"/>
              <a:t> 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normalize </a:t>
            </a:r>
            <a:r>
              <a:rPr lang="en-US" dirty="0"/>
              <a:t>— if you don’t know action, you will take more time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brings </a:t>
            </a:r>
            <a:r>
              <a:rPr lang="en-US" dirty="0"/>
              <a:t>it back down to someone who actually knew the material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 </a:t>
            </a:r>
            <a:r>
              <a:rPr lang="en-US" dirty="0"/>
              <a:t>—&gt; 18	down —&gt; 0</a:t>
            </a:r>
          </a:p>
        </p:txBody>
      </p:sp>
    </p:spTree>
    <p:extLst>
      <p:ext uri="{BB962C8B-B14F-4D97-AF65-F5344CB8AC3E}">
        <p14:creationId xmlns:p14="http://schemas.microsoft.com/office/powerpoint/2010/main" val="297087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748"/>
            <a:ext cx="9144000" cy="6861748"/>
          </a:xfrm>
        </p:spPr>
        <p:txBody>
          <a:bodyPr/>
          <a:lstStyle/>
          <a:p>
            <a:r>
              <a:rPr lang="en-US" dirty="0" smtClean="0"/>
              <a:t>5. ran </a:t>
            </a:r>
            <a:r>
              <a:rPr lang="en-US" dirty="0"/>
              <a:t>out of time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difference </a:t>
            </a:r>
            <a:r>
              <a:rPr lang="en-US" dirty="0"/>
              <a:t>between timelast3ed and timelast5ed,	what would you get out of it?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 </a:t>
            </a:r>
            <a:r>
              <a:rPr lang="en-US" dirty="0"/>
              <a:t>—&gt; 6	down —&gt; </a:t>
            </a:r>
            <a:r>
              <a:rPr lang="en-US" dirty="0" smtClean="0"/>
              <a:t>3</a:t>
            </a:r>
          </a:p>
          <a:p>
            <a:endParaRPr lang="en-US" dirty="0"/>
          </a:p>
          <a:p>
            <a:r>
              <a:rPr lang="en-US" dirty="0"/>
              <a:t>6.	time interact / how many wrongs * pknow2	spend a lot of time but still get answer wrong, he’s off-task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 </a:t>
            </a:r>
            <a:r>
              <a:rPr lang="en-US" dirty="0"/>
              <a:t>—&gt; 4	down —&gt; </a:t>
            </a:r>
            <a:r>
              <a:rPr lang="en-US" dirty="0" smtClean="0"/>
              <a:t>6</a:t>
            </a:r>
          </a:p>
          <a:p>
            <a:endParaRPr lang="en-US" dirty="0"/>
          </a:p>
          <a:p>
            <a:r>
              <a:rPr lang="en-US" dirty="0"/>
              <a:t>7.	how many wrong up / time per action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 </a:t>
            </a:r>
            <a:r>
              <a:rPr lang="en-US" dirty="0"/>
              <a:t>—&gt; 7	down —&gt; 2</a:t>
            </a:r>
          </a:p>
        </p:txBody>
      </p:sp>
    </p:spTree>
    <p:extLst>
      <p:ext uri="{BB962C8B-B14F-4D97-AF65-F5344CB8AC3E}">
        <p14:creationId xmlns:p14="http://schemas.microsoft.com/office/powerpoint/2010/main" val="287117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features that got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it end up in your final model?</a:t>
            </a:r>
          </a:p>
          <a:p>
            <a:endParaRPr lang="en-US" dirty="0"/>
          </a:p>
          <a:p>
            <a:r>
              <a:rPr lang="en-US" dirty="0" smtClean="0"/>
              <a:t>In what direction?</a:t>
            </a:r>
          </a:p>
          <a:p>
            <a:endParaRPr lang="en-US" dirty="0"/>
          </a:p>
          <a:p>
            <a:r>
              <a:rPr lang="en-US" dirty="0" smtClean="0"/>
              <a:t>Does this match the class’s overall intuition?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5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created a feature </a:t>
            </a:r>
            <a:r>
              <a:rPr lang="en-US" b="1" i="1" dirty="0" smtClean="0"/>
              <a:t>not </a:t>
            </a:r>
            <a:r>
              <a:rPr lang="en-US" dirty="0" smtClean="0"/>
              <a:t>discussed in Monday’s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feature?</a:t>
            </a:r>
          </a:p>
          <a:p>
            <a:endParaRPr lang="en-US" dirty="0" smtClean="0"/>
          </a:p>
          <a:p>
            <a:r>
              <a:rPr lang="en-US" dirty="0" smtClean="0"/>
              <a:t>Did it improve </a:t>
            </a:r>
            <a:r>
              <a:rPr lang="en-US" smtClean="0"/>
              <a:t>your model?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48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5603</TotalTime>
  <Words>547</Words>
  <Application>Microsoft Office PowerPoint</Application>
  <PresentationFormat>On-screen Show (4:3)</PresentationFormat>
  <Paragraphs>106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Core Methods in  Educational Data Mining</vt:lpstr>
      <vt:lpstr>Assignment C2</vt:lpstr>
      <vt:lpstr>What tools did you use?</vt:lpstr>
      <vt:lpstr>Let’s go back to the list of features from the last class</vt:lpstr>
      <vt:lpstr>PowerPoint Presentation</vt:lpstr>
      <vt:lpstr>PowerPoint Presentation</vt:lpstr>
      <vt:lpstr>PowerPoint Presentation</vt:lpstr>
      <vt:lpstr>For the features that got used</vt:lpstr>
      <vt:lpstr>Who created a feature not discussed in Monday’s class?</vt:lpstr>
      <vt:lpstr>Let’s…</vt:lpstr>
      <vt:lpstr>Was feature engineering beneficial?</vt:lpstr>
      <vt:lpstr>Other questions or comments about assignment?</vt:lpstr>
      <vt:lpstr>Textbook</vt:lpstr>
      <vt:lpstr>Knowledge Engineering</vt:lpstr>
      <vt:lpstr>Knowledge Engineering</vt:lpstr>
      <vt:lpstr>Knowledge Engineering</vt:lpstr>
      <vt:lpstr>Knowledge Engineering</vt:lpstr>
      <vt:lpstr>How can they be integrated?</vt:lpstr>
      <vt:lpstr>Any questions about cross-validation?</vt:lpstr>
      <vt:lpstr>What are the advantages and disadvantages?</vt:lpstr>
      <vt:lpstr>What are the advantages and disadvantages?</vt:lpstr>
      <vt:lpstr>Validity</vt:lpstr>
      <vt:lpstr>What is…</vt:lpstr>
      <vt:lpstr>What is…</vt:lpstr>
      <vt:lpstr>What is…</vt:lpstr>
      <vt:lpstr>What is…</vt:lpstr>
      <vt:lpstr>What is…</vt:lpstr>
      <vt:lpstr>What is…</vt:lpstr>
      <vt:lpstr>What are…</vt:lpstr>
      <vt:lpstr>Exercise</vt:lpstr>
      <vt:lpstr>Any group want to share?</vt:lpstr>
      <vt:lpstr>Exercise #2</vt:lpstr>
      <vt:lpstr>Any group want to share?</vt:lpstr>
      <vt:lpstr>How many of these  were actually feasible?</vt:lpstr>
      <vt:lpstr>Real-world EDM involves tradeoffs</vt:lpstr>
      <vt:lpstr>Real-world EDM involves tradeoffs</vt:lpstr>
      <vt:lpstr>Other comments or questions</vt:lpstr>
      <vt:lpstr>Other questions, comments, concerns about readings?</vt:lpstr>
      <vt:lpstr>Assignment B3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471</cp:revision>
  <dcterms:created xsi:type="dcterms:W3CDTF">2010-01-07T20:34:12Z</dcterms:created>
  <dcterms:modified xsi:type="dcterms:W3CDTF">2015-09-29T10:32:08Z</dcterms:modified>
</cp:coreProperties>
</file>