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708" r:id="rId3"/>
    <p:sldId id="709" r:id="rId4"/>
    <p:sldId id="712" r:id="rId5"/>
    <p:sldId id="713" r:id="rId6"/>
    <p:sldId id="714" r:id="rId7"/>
    <p:sldId id="715" r:id="rId8"/>
    <p:sldId id="716" r:id="rId9"/>
    <p:sldId id="717" r:id="rId10"/>
    <p:sldId id="710" r:id="rId11"/>
    <p:sldId id="725" r:id="rId12"/>
    <p:sldId id="726" r:id="rId13"/>
    <p:sldId id="727" r:id="rId14"/>
    <p:sldId id="728" r:id="rId15"/>
    <p:sldId id="729" r:id="rId16"/>
    <p:sldId id="730" r:id="rId17"/>
    <p:sldId id="731" r:id="rId18"/>
    <p:sldId id="732" r:id="rId19"/>
    <p:sldId id="733" r:id="rId20"/>
    <p:sldId id="734" r:id="rId21"/>
    <p:sldId id="735" r:id="rId22"/>
    <p:sldId id="736" r:id="rId23"/>
    <p:sldId id="711" r:id="rId24"/>
    <p:sldId id="719" r:id="rId25"/>
    <p:sldId id="720" r:id="rId26"/>
    <p:sldId id="722" r:id="rId27"/>
    <p:sldId id="718" r:id="rId28"/>
    <p:sldId id="724" r:id="rId29"/>
    <p:sldId id="667" r:id="rId30"/>
    <p:sldId id="707" r:id="rId31"/>
    <p:sldId id="412" r:id="rId32"/>
    <p:sldId id="30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08"/>
            <p14:sldId id="709"/>
            <p14:sldId id="712"/>
            <p14:sldId id="713"/>
            <p14:sldId id="714"/>
            <p14:sldId id="715"/>
            <p14:sldId id="716"/>
            <p14:sldId id="717"/>
            <p14:sldId id="710"/>
            <p14:sldId id="725"/>
            <p14:sldId id="726"/>
            <p14:sldId id="727"/>
            <p14:sldId id="728"/>
            <p14:sldId id="729"/>
            <p14:sldId id="730"/>
            <p14:sldId id="731"/>
            <p14:sldId id="732"/>
            <p14:sldId id="733"/>
            <p14:sldId id="734"/>
            <p14:sldId id="735"/>
            <p14:sldId id="736"/>
            <p14:sldId id="711"/>
            <p14:sldId id="719"/>
            <p14:sldId id="720"/>
            <p14:sldId id="722"/>
            <p14:sldId id="718"/>
            <p14:sldId id="724"/>
            <p14:sldId id="667"/>
            <p14:sldId id="707"/>
            <p14:sldId id="412"/>
            <p14:sldId id="30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p:scale>
          <a:sx n="64" d="100"/>
          <a:sy n="64" d="100"/>
        </p:scale>
        <p:origin x="-798" y="-486"/>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9/30/2015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9/30/2015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dirty="0" smtClean="0"/>
              <a:t>HUDK4050</a:t>
            </a:r>
            <a:br>
              <a:rPr lang="en-US" dirty="0" smtClean="0"/>
            </a:br>
            <a:r>
              <a:rPr lang="en-US" dirty="0" smtClean="0"/>
              <a:t>Fall </a:t>
            </a:r>
            <a:r>
              <a:rPr lang="en-US" dirty="0" smtClean="0"/>
              <a:t>2015</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3B</a:t>
            </a:r>
            <a:endParaRPr lang="en-US" dirty="0"/>
          </a:p>
        </p:txBody>
      </p:sp>
      <p:sp>
        <p:nvSpPr>
          <p:cNvPr id="3" name="Content Placeholder 2"/>
          <p:cNvSpPr>
            <a:spLocks noGrp="1"/>
          </p:cNvSpPr>
          <p:nvPr>
            <p:ph idx="1"/>
          </p:nvPr>
        </p:nvSpPr>
        <p:spPr/>
        <p:txBody>
          <a:bodyPr/>
          <a:lstStyle/>
          <a:p>
            <a:r>
              <a:rPr lang="en-US" dirty="0" smtClean="0"/>
              <a:t>Let’s go through the assignment together</a:t>
            </a:r>
            <a:endParaRPr lang="en-US" dirty="0"/>
          </a:p>
        </p:txBody>
      </p:sp>
    </p:spTree>
    <p:extLst>
      <p:ext uri="{BB962C8B-B14F-4D97-AF65-F5344CB8AC3E}">
        <p14:creationId xmlns:p14="http://schemas.microsoft.com/office/powerpoint/2010/main" val="262612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Filter out all actions from (a copy of) the data set, until you only have actions for KC “VALUING-CAT-FEATURES”. How many rows of data remain?</a:t>
            </a:r>
          </a:p>
        </p:txBody>
      </p:sp>
      <p:sp>
        <p:nvSpPr>
          <p:cNvPr id="3" name="Content Placeholder 2"/>
          <p:cNvSpPr>
            <a:spLocks noGrp="1"/>
          </p:cNvSpPr>
          <p:nvPr>
            <p:ph idx="1"/>
          </p:nvPr>
        </p:nvSpPr>
        <p:spPr>
          <a:xfrm>
            <a:off x="533400" y="2971800"/>
            <a:ext cx="8229600" cy="3611563"/>
          </a:xfrm>
        </p:spPr>
        <p:txBody>
          <a:bodyPr/>
          <a:lstStyle/>
          <a:p>
            <a:endParaRPr lang="en-US" dirty="0"/>
          </a:p>
        </p:txBody>
      </p:sp>
    </p:spTree>
    <p:extLst>
      <p:ext uri="{BB962C8B-B14F-4D97-AF65-F5344CB8AC3E}">
        <p14:creationId xmlns:p14="http://schemas.microsoft.com/office/powerpoint/2010/main" val="246262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Filter out all actions from (a copy of) the data set, until you only have actions for KC “VALUING-CAT-FEATURES”. How many rows of data remain?</a:t>
            </a:r>
          </a:p>
        </p:txBody>
      </p:sp>
      <p:sp>
        <p:nvSpPr>
          <p:cNvPr id="3" name="Content Placeholder 2"/>
          <p:cNvSpPr>
            <a:spLocks noGrp="1"/>
          </p:cNvSpPr>
          <p:nvPr>
            <p:ph idx="1"/>
          </p:nvPr>
        </p:nvSpPr>
        <p:spPr>
          <a:xfrm>
            <a:off x="533400" y="2971800"/>
            <a:ext cx="8229600" cy="3611563"/>
          </a:xfrm>
        </p:spPr>
        <p:txBody>
          <a:bodyPr>
            <a:normAutofit fontScale="92500" lnSpcReduction="20000"/>
          </a:bodyPr>
          <a:lstStyle/>
          <a:p>
            <a:r>
              <a:rPr lang="en-US" dirty="0"/>
              <a:t>Correct answer: 2473</a:t>
            </a:r>
            <a:br>
              <a:rPr lang="en-US" dirty="0"/>
            </a:br>
            <a:r>
              <a:rPr lang="en-US" dirty="0"/>
              <a:t>Other known answer: 2474 (“Almost. You have also included the header row. What is the total when you eliminate that?”) </a:t>
            </a:r>
            <a:br>
              <a:rPr lang="en-US" dirty="0"/>
            </a:br>
            <a:r>
              <a:rPr lang="en-US" dirty="0"/>
              <a:t>Other known answer:  124370 or 124371 (“You haven’t removed anything.”)</a:t>
            </a:r>
            <a:br>
              <a:rPr lang="en-US" dirty="0"/>
            </a:br>
            <a:r>
              <a:rPr lang="en-US" dirty="0"/>
              <a:t>Other known answer:  121897 or 121898 (“Oops! You deleted VALUING-CAT-FEATURES instead of keeping that.”)</a:t>
            </a:r>
          </a:p>
        </p:txBody>
      </p:sp>
    </p:spTree>
    <p:extLst>
      <p:ext uri="{BB962C8B-B14F-4D97-AF65-F5344CB8AC3E}">
        <p14:creationId xmlns:p14="http://schemas.microsoft.com/office/powerpoint/2010/main" val="386315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smtClean="0"/>
              <a:t>We </a:t>
            </a:r>
            <a:r>
              <a:rPr lang="en-US" sz="3600" dirty="0"/>
              <a:t>need to delete some rows, based on the assumptions of Bayesian Knowledge Tracing.  With reference to the </a:t>
            </a:r>
            <a:r>
              <a:rPr lang="en-US" sz="3600" dirty="0" err="1"/>
              <a:t>firstattempt</a:t>
            </a:r>
            <a:r>
              <a:rPr lang="en-US" sz="3600" dirty="0"/>
              <a:t> column, which rows do we need to delete?</a:t>
            </a:r>
          </a:p>
        </p:txBody>
      </p:sp>
      <p:sp>
        <p:nvSpPr>
          <p:cNvPr id="3" name="Content Placeholder 2"/>
          <p:cNvSpPr>
            <a:spLocks noGrp="1"/>
          </p:cNvSpPr>
          <p:nvPr>
            <p:ph idx="1"/>
          </p:nvPr>
        </p:nvSpPr>
        <p:spPr>
          <a:xfrm>
            <a:off x="533400" y="2971800"/>
            <a:ext cx="8229600" cy="3611563"/>
          </a:xfrm>
        </p:spPr>
        <p:txBody>
          <a:bodyPr>
            <a:normAutofit/>
          </a:bodyPr>
          <a:lstStyle/>
          <a:p>
            <a:pPr lvl="0"/>
            <a:r>
              <a:rPr lang="en-US" dirty="0" err="1"/>
              <a:t>Firstattempt</a:t>
            </a:r>
            <a:r>
              <a:rPr lang="en-US" dirty="0"/>
              <a:t> = 1</a:t>
            </a:r>
          </a:p>
          <a:p>
            <a:pPr lvl="0"/>
            <a:r>
              <a:rPr lang="en-US" dirty="0" err="1"/>
              <a:t>Firstattempt</a:t>
            </a:r>
            <a:r>
              <a:rPr lang="en-US" dirty="0"/>
              <a:t> = 0</a:t>
            </a:r>
          </a:p>
          <a:p>
            <a:pPr lvl="0"/>
            <a:r>
              <a:rPr lang="en-US" dirty="0"/>
              <a:t>No rows</a:t>
            </a:r>
          </a:p>
          <a:p>
            <a:pPr lvl="0"/>
            <a:r>
              <a:rPr lang="en-US" dirty="0"/>
              <a:t>All rows</a:t>
            </a:r>
          </a:p>
        </p:txBody>
      </p:sp>
    </p:spTree>
    <p:extLst>
      <p:ext uri="{BB962C8B-B14F-4D97-AF65-F5344CB8AC3E}">
        <p14:creationId xmlns:p14="http://schemas.microsoft.com/office/powerpoint/2010/main" val="1005322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smtClean="0"/>
              <a:t>We </a:t>
            </a:r>
            <a:r>
              <a:rPr lang="en-US" sz="3600" dirty="0"/>
              <a:t>need to delete some rows, based on the assumptions of Bayesian Knowledge Tracing.  With reference to the </a:t>
            </a:r>
            <a:r>
              <a:rPr lang="en-US" sz="3600" dirty="0" err="1"/>
              <a:t>firstattempt</a:t>
            </a:r>
            <a:r>
              <a:rPr lang="en-US" sz="3600" dirty="0"/>
              <a:t> column, which rows do we need to delete?</a:t>
            </a:r>
          </a:p>
        </p:txBody>
      </p:sp>
      <p:sp>
        <p:nvSpPr>
          <p:cNvPr id="3" name="Content Placeholder 2"/>
          <p:cNvSpPr>
            <a:spLocks noGrp="1"/>
          </p:cNvSpPr>
          <p:nvPr>
            <p:ph idx="1"/>
          </p:nvPr>
        </p:nvSpPr>
        <p:spPr>
          <a:xfrm>
            <a:off x="533400" y="2971800"/>
            <a:ext cx="8229600" cy="3611563"/>
          </a:xfrm>
        </p:spPr>
        <p:txBody>
          <a:bodyPr>
            <a:normAutofit/>
          </a:bodyPr>
          <a:lstStyle/>
          <a:p>
            <a:pPr lvl="0"/>
            <a:r>
              <a:rPr lang="en-US" dirty="0" err="1"/>
              <a:t>Firstattempt</a:t>
            </a:r>
            <a:r>
              <a:rPr lang="en-US" dirty="0"/>
              <a:t> = 1</a:t>
            </a:r>
          </a:p>
          <a:p>
            <a:pPr lvl="0"/>
            <a:r>
              <a:rPr lang="en-US" b="1" dirty="0" err="1"/>
              <a:t>Firstattempt</a:t>
            </a:r>
            <a:r>
              <a:rPr lang="en-US" b="1" dirty="0"/>
              <a:t> = 0</a:t>
            </a:r>
            <a:endParaRPr lang="en-US" dirty="0"/>
          </a:p>
          <a:p>
            <a:pPr lvl="0"/>
            <a:r>
              <a:rPr lang="en-US" dirty="0"/>
              <a:t>No rows</a:t>
            </a:r>
          </a:p>
          <a:p>
            <a:pPr lvl="0"/>
            <a:r>
              <a:rPr lang="en-US" dirty="0"/>
              <a:t>All rows</a:t>
            </a:r>
          </a:p>
        </p:txBody>
      </p:sp>
    </p:spTree>
    <p:extLst>
      <p:ext uri="{BB962C8B-B14F-4D97-AF65-F5344CB8AC3E}">
        <p14:creationId xmlns:p14="http://schemas.microsoft.com/office/powerpoint/2010/main" val="3980894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Go ahead and delete the rows you indicated in question 2. How many rows of data remain?</a:t>
            </a:r>
          </a:p>
        </p:txBody>
      </p:sp>
      <p:sp>
        <p:nvSpPr>
          <p:cNvPr id="3" name="Content Placeholder 2"/>
          <p:cNvSpPr>
            <a:spLocks noGrp="1"/>
          </p:cNvSpPr>
          <p:nvPr>
            <p:ph idx="1"/>
          </p:nvPr>
        </p:nvSpPr>
        <p:spPr>
          <a:xfrm>
            <a:off x="533400" y="2971800"/>
            <a:ext cx="8229600" cy="3611563"/>
          </a:xfrm>
        </p:spPr>
        <p:txBody>
          <a:bodyPr>
            <a:normAutofit/>
          </a:bodyPr>
          <a:lstStyle/>
          <a:p>
            <a:r>
              <a:rPr lang="en-US" dirty="0"/>
              <a:t>Correct answer: </a:t>
            </a:r>
            <a:r>
              <a:rPr lang="en-US" dirty="0" smtClean="0"/>
              <a:t>1791</a:t>
            </a:r>
            <a:endParaRPr lang="en-US" dirty="0"/>
          </a:p>
        </p:txBody>
      </p:sp>
    </p:spTree>
    <p:extLst>
      <p:ext uri="{BB962C8B-B14F-4D97-AF65-F5344CB8AC3E}">
        <p14:creationId xmlns:p14="http://schemas.microsoft.com/office/powerpoint/2010/main" val="1739433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3081598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a:t>
            </a:r>
          </a:p>
        </p:txBody>
      </p:sp>
      <p:sp>
        <p:nvSpPr>
          <p:cNvPr id="3" name="Content Placeholder 2"/>
          <p:cNvSpPr>
            <a:spLocks noGrp="1"/>
          </p:cNvSpPr>
          <p:nvPr>
            <p:ph idx="1"/>
          </p:nvPr>
        </p:nvSpPr>
        <p:spPr>
          <a:xfrm>
            <a:off x="533400" y="5943600"/>
            <a:ext cx="8229600" cy="3611563"/>
          </a:xfrm>
        </p:spPr>
        <p:txBody>
          <a:bodyPr>
            <a:normAutofit/>
          </a:bodyPr>
          <a:lstStyle/>
          <a:p>
            <a:r>
              <a:rPr lang="en-US" dirty="0"/>
              <a:t>Correct answer: </a:t>
            </a:r>
            <a:r>
              <a:rPr lang="en-US" dirty="0" smtClean="0"/>
              <a:t>0.2</a:t>
            </a:r>
            <a:endParaRPr lang="en-US" dirty="0"/>
          </a:p>
        </p:txBody>
      </p:sp>
    </p:spTree>
    <p:extLst>
      <p:ext uri="{BB962C8B-B14F-4D97-AF65-F5344CB8AC3E}">
        <p14:creationId xmlns:p14="http://schemas.microsoft.com/office/powerpoint/2010/main" val="2560233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Just temporarily, set K3 to have = I2+0.1, and propagate that formula all the way down (using copy-and-paste, for example), so that K4 has = I3+0.1, and so on (this pretends that the student always gets 10% better each time, even going over 100%, which is clearly wrong… we’ll fix it later). What should the formula be for Column I, P(Ln-1)? If you’re not sure which of these is right, try them each in Excel. Now, what should the formula for cell I2 be?</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121432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Propagate the correct formula for column I all the way down (using copy-and-paste). Just temporarily, set J2 to have =I2, and propagate that formula all the way down (this eliminates Bayesian updating, which is not correct within BKT… we’ll fix it later).  Now, what should the formula for cell K2 be, to correctly represent learning based on the P(T) parameter?</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193024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
            </a:r>
            <a:br>
              <a:rPr lang="en-US" dirty="0" smtClean="0"/>
            </a:br>
            <a:r>
              <a:rPr lang="en-US" dirty="0" smtClean="0"/>
              <a:t>Goal of Knowledge Inference?</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27797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What should the formula for cell K2 be?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345610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If a student starts the tutor and then gets 3 problems right in a row for the skill, what is his/her final P(Ln) after these three problems?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2165125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 y="2133600"/>
            <a:ext cx="9144000" cy="1143000"/>
          </a:xfrm>
        </p:spPr>
        <p:txBody>
          <a:bodyPr>
            <a:noAutofit/>
          </a:bodyPr>
          <a:lstStyle/>
          <a:p>
            <a:r>
              <a:rPr lang="en-US" sz="3200" dirty="0"/>
              <a:t>If a student starts the tutor and then gets 3 problems wrong in a row for the skill, what is his/her final P(Ln)? </a:t>
            </a:r>
          </a:p>
        </p:txBody>
      </p:sp>
      <p:sp>
        <p:nvSpPr>
          <p:cNvPr id="3" name="Content Placeholder 2"/>
          <p:cNvSpPr>
            <a:spLocks noGrp="1"/>
          </p:cNvSpPr>
          <p:nvPr>
            <p:ph idx="1"/>
          </p:nvPr>
        </p:nvSpPr>
        <p:spPr>
          <a:xfrm>
            <a:off x="533400" y="5943600"/>
            <a:ext cx="8229600" cy="3611563"/>
          </a:xfrm>
        </p:spPr>
        <p:txBody>
          <a:bodyPr>
            <a:normAutofit/>
          </a:bodyPr>
          <a:lstStyle/>
          <a:p>
            <a:endParaRPr lang="en-US" dirty="0"/>
          </a:p>
        </p:txBody>
      </p:sp>
    </p:spTree>
    <p:extLst>
      <p:ext uri="{BB962C8B-B14F-4D97-AF65-F5344CB8AC3E}">
        <p14:creationId xmlns:p14="http://schemas.microsoft.com/office/powerpoint/2010/main" val="2082248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3B</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732163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Fitting</a:t>
            </a:r>
            <a:endParaRPr lang="en-US" dirty="0"/>
          </a:p>
        </p:txBody>
      </p:sp>
      <p:sp>
        <p:nvSpPr>
          <p:cNvPr id="3" name="Content Placeholder 2"/>
          <p:cNvSpPr>
            <a:spLocks noGrp="1"/>
          </p:cNvSpPr>
          <p:nvPr>
            <p:ph idx="1"/>
          </p:nvPr>
        </p:nvSpPr>
        <p:spPr/>
        <p:txBody>
          <a:bodyPr/>
          <a:lstStyle/>
          <a:p>
            <a:r>
              <a:rPr lang="en-US" dirty="0" smtClean="0"/>
              <a:t>Picking the parameters that best predict future performance</a:t>
            </a:r>
          </a:p>
          <a:p>
            <a:endParaRPr lang="en-US" dirty="0"/>
          </a:p>
          <a:p>
            <a:r>
              <a:rPr lang="en-US" dirty="0" smtClean="0"/>
              <a:t>Any questions or comments on this?</a:t>
            </a:r>
            <a:endParaRPr lang="en-US" dirty="0"/>
          </a:p>
        </p:txBody>
      </p:sp>
    </p:spTree>
    <p:extLst>
      <p:ext uri="{BB962C8B-B14F-4D97-AF65-F5344CB8AC3E}">
        <p14:creationId xmlns:p14="http://schemas.microsoft.com/office/powerpoint/2010/main" val="1494522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Overparameterization</a:t>
            </a:r>
            <a:endParaRPr lang="en-US" dirty="0"/>
          </a:p>
        </p:txBody>
      </p:sp>
      <p:sp>
        <p:nvSpPr>
          <p:cNvPr id="3" name="Content Placeholder 2"/>
          <p:cNvSpPr>
            <a:spLocks noGrp="1"/>
          </p:cNvSpPr>
          <p:nvPr>
            <p:ph idx="1"/>
          </p:nvPr>
        </p:nvSpPr>
        <p:spPr/>
        <p:txBody>
          <a:bodyPr/>
          <a:lstStyle/>
          <a:p>
            <a:r>
              <a:rPr lang="en-US" dirty="0" smtClean="0"/>
              <a:t>BKT is </a:t>
            </a:r>
            <a:r>
              <a:rPr lang="en-US" dirty="0" err="1" smtClean="0"/>
              <a:t>overparameterized</a:t>
            </a:r>
            <a:r>
              <a:rPr lang="en-US" dirty="0" smtClean="0"/>
              <a:t> (Beck et al., 2008)</a:t>
            </a:r>
          </a:p>
          <a:p>
            <a:endParaRPr lang="en-US" dirty="0"/>
          </a:p>
          <a:p>
            <a:r>
              <a:rPr lang="en-US" dirty="0" smtClean="0"/>
              <a:t>Which means there are multiple sets of parameters that can fit any data</a:t>
            </a:r>
            <a:endParaRPr lang="en-US" dirty="0"/>
          </a:p>
        </p:txBody>
      </p:sp>
    </p:spTree>
    <p:extLst>
      <p:ext uri="{BB962C8B-B14F-4D97-AF65-F5344CB8AC3E}">
        <p14:creationId xmlns:p14="http://schemas.microsoft.com/office/powerpoint/2010/main" val="86791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Degenerate Space</a:t>
            </a:r>
            <a:br>
              <a:rPr lang="en-US" dirty="0" smtClean="0"/>
            </a:br>
            <a:r>
              <a:rPr lang="en-US" dirty="0" smtClean="0"/>
              <a:t>(</a:t>
            </a:r>
            <a:r>
              <a:rPr lang="en-US" dirty="0" err="1" smtClean="0"/>
              <a:t>Pardos</a:t>
            </a:r>
            <a:r>
              <a:rPr lang="en-US" dirty="0" smtClean="0"/>
              <a:t> et al., 2010)</a:t>
            </a:r>
            <a:endParaRPr lang="en-US" dirty="0"/>
          </a:p>
        </p:txBody>
      </p:sp>
      <p:sp>
        <p:nvSpPr>
          <p:cNvPr id="3" name="Content Placeholder 2"/>
          <p:cNvSpPr>
            <a:spLocks noGrp="1"/>
          </p:cNvSpPr>
          <p:nvPr>
            <p:ph idx="1"/>
          </p:nvPr>
        </p:nvSpPr>
        <p:spPr/>
        <p:txBody>
          <a:bodyPr/>
          <a:lstStyle/>
          <a:p>
            <a:endParaRPr lang="en-US"/>
          </a:p>
        </p:txBody>
      </p:sp>
      <p:pic>
        <p:nvPicPr>
          <p:cNvPr id="4" name="Picture 3" descr="KT_converge_2d.emf"/>
          <p:cNvPicPr>
            <a:picLocks noChangeAspect="1"/>
          </p:cNvPicPr>
          <p:nvPr/>
        </p:nvPicPr>
        <p:blipFill>
          <a:blip r:embed="rId2" cstate="print"/>
          <a:srcRect l="7619" t="3955" r="8381" b="3955"/>
          <a:stretch>
            <a:fillRect/>
          </a:stretch>
        </p:blipFill>
        <p:spPr>
          <a:xfrm>
            <a:off x="1520177" y="1676400"/>
            <a:ext cx="5947423" cy="5031203"/>
          </a:xfrm>
          <a:prstGeom prst="rect">
            <a:avLst/>
          </a:prstGeom>
        </p:spPr>
      </p:pic>
    </p:spTree>
    <p:extLst>
      <p:ext uri="{BB962C8B-B14F-4D97-AF65-F5344CB8AC3E}">
        <p14:creationId xmlns:p14="http://schemas.microsoft.com/office/powerpoint/2010/main" val="1061267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Constraints Proposed</a:t>
            </a:r>
            <a:endParaRPr lang="en-US" dirty="0"/>
          </a:p>
        </p:txBody>
      </p:sp>
      <p:sp>
        <p:nvSpPr>
          <p:cNvPr id="3" name="Content Placeholder 2"/>
          <p:cNvSpPr>
            <a:spLocks noGrp="1"/>
          </p:cNvSpPr>
          <p:nvPr>
            <p:ph sz="quarter" idx="1"/>
          </p:nvPr>
        </p:nvSpPr>
        <p:spPr/>
        <p:txBody>
          <a:bodyPr/>
          <a:lstStyle/>
          <a:p>
            <a:r>
              <a:rPr lang="en-US" dirty="0" smtClean="0"/>
              <a:t>Beck</a:t>
            </a:r>
          </a:p>
          <a:p>
            <a:pPr lvl="1"/>
            <a:r>
              <a:rPr lang="en-US" dirty="0" smtClean="0"/>
              <a:t>P(G)+P(S)&lt;1.0</a:t>
            </a:r>
          </a:p>
          <a:p>
            <a:r>
              <a:rPr lang="en-US" dirty="0" smtClean="0"/>
              <a:t>Baker, Corbett, &amp; </a:t>
            </a:r>
            <a:r>
              <a:rPr lang="en-US" dirty="0" err="1" smtClean="0"/>
              <a:t>Aleven</a:t>
            </a:r>
            <a:r>
              <a:rPr lang="en-US" dirty="0" smtClean="0"/>
              <a:t> (2008):</a:t>
            </a:r>
          </a:p>
          <a:p>
            <a:pPr lvl="1"/>
            <a:r>
              <a:rPr lang="en-US" dirty="0" smtClean="0"/>
              <a:t>P(G)&lt;0.5, P(S)&lt;0.5</a:t>
            </a:r>
          </a:p>
          <a:p>
            <a:r>
              <a:rPr lang="en-US" dirty="0" smtClean="0"/>
              <a:t>Corbett &amp; Anderson (1995):</a:t>
            </a:r>
          </a:p>
          <a:p>
            <a:pPr lvl="1"/>
            <a:r>
              <a:rPr lang="en-US" dirty="0" smtClean="0"/>
              <a:t>P(G)&lt;0.3, P(S)&lt;0.1</a:t>
            </a:r>
          </a:p>
          <a:p>
            <a:pPr lvl="1"/>
            <a:endParaRPr lang="en-US" dirty="0"/>
          </a:p>
          <a:p>
            <a:r>
              <a:rPr lang="en-US" dirty="0" smtClean="0"/>
              <a:t>Your thoughts?</a:t>
            </a:r>
            <a:endParaRPr lang="en-US" dirty="0"/>
          </a:p>
        </p:txBody>
      </p:sp>
    </p:spTree>
    <p:extLst>
      <p:ext uri="{BB962C8B-B14F-4D97-AF65-F5344CB8AC3E}">
        <p14:creationId xmlns:p14="http://schemas.microsoft.com/office/powerpoint/2010/main" val="208221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it matter what algorithm you use to select parameters?</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EM better than CGD</a:t>
            </a:r>
          </a:p>
          <a:p>
            <a:pPr lvl="1"/>
            <a:r>
              <a:rPr lang="en-US" dirty="0" smtClean="0"/>
              <a:t>Chang et al., 2006	</a:t>
            </a:r>
            <a:r>
              <a:rPr lang="en-US" dirty="0">
                <a:latin typeface="Symbol" pitchFamily="18" charset="2"/>
              </a:rPr>
              <a:t>D</a:t>
            </a:r>
            <a:r>
              <a:rPr lang="en-US" dirty="0"/>
              <a:t>A’= </a:t>
            </a:r>
            <a:r>
              <a:rPr lang="en-US" dirty="0" smtClean="0"/>
              <a:t>0.05</a:t>
            </a:r>
          </a:p>
          <a:p>
            <a:r>
              <a:rPr lang="en-US" dirty="0"/>
              <a:t>CGD better than </a:t>
            </a:r>
            <a:r>
              <a:rPr lang="en-US" dirty="0" smtClean="0"/>
              <a:t>EM</a:t>
            </a:r>
          </a:p>
          <a:p>
            <a:pPr lvl="1"/>
            <a:r>
              <a:rPr lang="en-US" dirty="0" smtClean="0"/>
              <a:t>Baker </a:t>
            </a:r>
            <a:r>
              <a:rPr lang="en-US" dirty="0"/>
              <a:t>et al., </a:t>
            </a:r>
            <a:r>
              <a:rPr lang="en-US" dirty="0" smtClean="0"/>
              <a:t>2008	</a:t>
            </a:r>
            <a:r>
              <a:rPr lang="en-US" dirty="0">
                <a:latin typeface="Symbol" pitchFamily="18" charset="2"/>
              </a:rPr>
              <a:t>D</a:t>
            </a:r>
            <a:r>
              <a:rPr lang="en-US" dirty="0"/>
              <a:t>A’= </a:t>
            </a:r>
            <a:r>
              <a:rPr lang="en-US" dirty="0" smtClean="0"/>
              <a:t>0.01</a:t>
            </a:r>
            <a:endParaRPr lang="en-US" dirty="0"/>
          </a:p>
          <a:p>
            <a:endParaRPr lang="en-US" dirty="0" smtClean="0"/>
          </a:p>
          <a:p>
            <a:r>
              <a:rPr lang="en-US" dirty="0" smtClean="0"/>
              <a:t>EM better than BF</a:t>
            </a:r>
          </a:p>
          <a:p>
            <a:pPr lvl="1"/>
            <a:r>
              <a:rPr lang="en-US" dirty="0" err="1" smtClean="0"/>
              <a:t>Pavlik</a:t>
            </a:r>
            <a:r>
              <a:rPr lang="en-US" dirty="0" smtClean="0"/>
              <a:t> </a:t>
            </a:r>
            <a:r>
              <a:rPr lang="en-US" dirty="0"/>
              <a:t>et al., </a:t>
            </a:r>
            <a:r>
              <a:rPr lang="en-US" dirty="0" smtClean="0"/>
              <a:t>2009	</a:t>
            </a:r>
            <a:r>
              <a:rPr lang="en-US" dirty="0">
                <a:latin typeface="Symbol" pitchFamily="18" charset="2"/>
              </a:rPr>
              <a:t> D</a:t>
            </a:r>
            <a:r>
              <a:rPr lang="en-US" dirty="0"/>
              <a:t>A’= </a:t>
            </a:r>
            <a:r>
              <a:rPr lang="en-US" dirty="0" smtClean="0"/>
              <a:t>0.003, </a:t>
            </a:r>
            <a:r>
              <a:rPr lang="en-US" dirty="0">
                <a:latin typeface="Symbol" pitchFamily="18" charset="2"/>
              </a:rPr>
              <a:t>D</a:t>
            </a:r>
            <a:r>
              <a:rPr lang="en-US" dirty="0"/>
              <a:t>A’= </a:t>
            </a:r>
            <a:r>
              <a:rPr lang="en-US" dirty="0" smtClean="0"/>
              <a:t>0.01</a:t>
            </a:r>
          </a:p>
          <a:p>
            <a:pPr lvl="1"/>
            <a:r>
              <a:rPr lang="en-US" dirty="0" smtClean="0"/>
              <a:t>Gong et al., 2010	</a:t>
            </a:r>
            <a:r>
              <a:rPr lang="en-US" dirty="0" smtClean="0">
                <a:latin typeface="Symbol" pitchFamily="18" charset="2"/>
              </a:rPr>
              <a:t>D</a:t>
            </a:r>
            <a:r>
              <a:rPr lang="en-US" dirty="0" smtClean="0"/>
              <a:t>A</a:t>
            </a:r>
            <a:r>
              <a:rPr lang="en-US" dirty="0"/>
              <a:t>’= </a:t>
            </a:r>
            <a:r>
              <a:rPr lang="en-US" dirty="0" smtClean="0"/>
              <a:t>0.005</a:t>
            </a:r>
          </a:p>
          <a:p>
            <a:pPr lvl="1"/>
            <a:r>
              <a:rPr lang="en-US" dirty="0" smtClean="0"/>
              <a:t>Pardos et al., 2011	</a:t>
            </a:r>
            <a:r>
              <a:rPr lang="en-US" dirty="0" smtClean="0">
                <a:latin typeface="Symbol" pitchFamily="18" charset="2"/>
              </a:rPr>
              <a:t>D</a:t>
            </a:r>
            <a:r>
              <a:rPr lang="en-US" dirty="0"/>
              <a:t> </a:t>
            </a:r>
            <a:r>
              <a:rPr lang="en-US" dirty="0" smtClean="0"/>
              <a:t>RMSE= 0.005</a:t>
            </a:r>
          </a:p>
          <a:p>
            <a:pPr lvl="1"/>
            <a:r>
              <a:rPr lang="en-US" dirty="0" smtClean="0"/>
              <a:t>Gowda et al., 2011	</a:t>
            </a:r>
            <a:r>
              <a:rPr lang="en-US" dirty="0" smtClean="0">
                <a:latin typeface="Symbol" pitchFamily="18" charset="2"/>
              </a:rPr>
              <a:t>D</a:t>
            </a:r>
            <a:r>
              <a:rPr lang="en-US" dirty="0" smtClean="0"/>
              <a:t>A’= 0.02</a:t>
            </a:r>
          </a:p>
          <a:p>
            <a:r>
              <a:rPr lang="en-US" dirty="0" smtClean="0"/>
              <a:t>BF better than EM</a:t>
            </a:r>
          </a:p>
          <a:p>
            <a:pPr lvl="1"/>
            <a:r>
              <a:rPr lang="en-US" dirty="0" err="1"/>
              <a:t>Pavlik</a:t>
            </a:r>
            <a:r>
              <a:rPr lang="en-US" dirty="0"/>
              <a:t> et al., 2009	</a:t>
            </a:r>
            <a:r>
              <a:rPr lang="en-US" dirty="0">
                <a:latin typeface="Symbol" pitchFamily="18" charset="2"/>
              </a:rPr>
              <a:t> D</a:t>
            </a:r>
            <a:r>
              <a:rPr lang="en-US" dirty="0"/>
              <a:t>A’= 0.01, </a:t>
            </a:r>
            <a:r>
              <a:rPr lang="en-US" dirty="0">
                <a:latin typeface="Symbol" pitchFamily="18" charset="2"/>
              </a:rPr>
              <a:t>D</a:t>
            </a:r>
            <a:r>
              <a:rPr lang="en-US" dirty="0"/>
              <a:t>A’= 0.005</a:t>
            </a:r>
          </a:p>
          <a:p>
            <a:pPr lvl="1"/>
            <a:r>
              <a:rPr lang="en-US" dirty="0" smtClean="0"/>
              <a:t>Baker et al., 2011	</a:t>
            </a:r>
            <a:r>
              <a:rPr lang="en-US" dirty="0">
                <a:latin typeface="Symbol" pitchFamily="18" charset="2"/>
              </a:rPr>
              <a:t>D</a:t>
            </a:r>
            <a:r>
              <a:rPr lang="en-US" dirty="0"/>
              <a:t>A’= </a:t>
            </a:r>
            <a:r>
              <a:rPr lang="en-US" dirty="0" smtClean="0"/>
              <a:t>0.001</a:t>
            </a:r>
          </a:p>
          <a:p>
            <a:pPr lvl="1"/>
            <a:endParaRPr lang="en-US" dirty="0" smtClean="0"/>
          </a:p>
          <a:p>
            <a:r>
              <a:rPr lang="en-US" dirty="0" smtClean="0"/>
              <a:t>BF better than CGD </a:t>
            </a:r>
          </a:p>
          <a:p>
            <a:pPr lvl="1"/>
            <a:r>
              <a:rPr lang="en-US" dirty="0" smtClean="0"/>
              <a:t>Baker et al., 2010	</a:t>
            </a:r>
            <a:r>
              <a:rPr lang="en-US" dirty="0">
                <a:latin typeface="Symbol" pitchFamily="18" charset="2"/>
              </a:rPr>
              <a:t>D</a:t>
            </a:r>
            <a:r>
              <a:rPr lang="en-US" dirty="0"/>
              <a:t>A’= 0.02</a:t>
            </a:r>
          </a:p>
          <a:p>
            <a:pPr lvl="1"/>
            <a:endParaRPr lang="en-US" dirty="0" smtClean="0"/>
          </a:p>
        </p:txBody>
      </p:sp>
    </p:spTree>
    <p:extLst>
      <p:ext uri="{BB962C8B-B14F-4D97-AF65-F5344CB8AC3E}">
        <p14:creationId xmlns:p14="http://schemas.microsoft.com/office/powerpoint/2010/main" val="3059448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BKT?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
            </a:r>
            <a:br>
              <a:rPr lang="en-US" dirty="0" smtClean="0"/>
            </a:br>
            <a:r>
              <a:rPr lang="en-US" dirty="0" smtClean="0"/>
              <a:t>Goal of Knowledge Inference?</a:t>
            </a:r>
            <a:endParaRPr lang="en-US" dirty="0"/>
          </a:p>
        </p:txBody>
      </p:sp>
      <p:sp>
        <p:nvSpPr>
          <p:cNvPr id="3" name="Content Placeholder 2"/>
          <p:cNvSpPr>
            <a:spLocks noGrp="1"/>
          </p:cNvSpPr>
          <p:nvPr>
            <p:ph sz="quarter" idx="1"/>
          </p:nvPr>
        </p:nvSpPr>
        <p:spPr/>
        <p:txBody>
          <a:bodyPr/>
          <a:lstStyle/>
          <a:p>
            <a:r>
              <a:rPr lang="en-US" dirty="0"/>
              <a:t>Measuring </a:t>
            </a:r>
            <a:r>
              <a:rPr lang="en-US" dirty="0" smtClean="0"/>
              <a:t>what a student knows at </a:t>
            </a:r>
            <a:r>
              <a:rPr lang="en-US" dirty="0"/>
              <a:t>a specific time</a:t>
            </a:r>
          </a:p>
          <a:p>
            <a:endParaRPr lang="en-US" dirty="0" smtClean="0"/>
          </a:p>
          <a:p>
            <a:r>
              <a:rPr lang="en-US" dirty="0"/>
              <a:t>Measuring what </a:t>
            </a:r>
            <a:r>
              <a:rPr lang="en-US" dirty="0" smtClean="0"/>
              <a:t>relevant knowledge components a </a:t>
            </a:r>
            <a:r>
              <a:rPr lang="en-US" dirty="0"/>
              <a:t>student knows at a specific time</a:t>
            </a:r>
          </a:p>
          <a:p>
            <a:endParaRPr lang="en-US" dirty="0"/>
          </a:p>
        </p:txBody>
      </p:sp>
    </p:spTree>
    <p:extLst>
      <p:ext uri="{BB962C8B-B14F-4D97-AF65-F5344CB8AC3E}">
        <p14:creationId xmlns:p14="http://schemas.microsoft.com/office/powerpoint/2010/main" val="74349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B4</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249980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Tuesday, </a:t>
            </a:r>
            <a:r>
              <a:rPr lang="en-US" dirty="0" smtClean="0"/>
              <a:t>October </a:t>
            </a:r>
            <a:r>
              <a:rPr lang="en-US" dirty="0"/>
              <a:t>6</a:t>
            </a:r>
            <a:endParaRPr lang="en-US" dirty="0" smtClean="0"/>
          </a:p>
          <a:p>
            <a:endParaRPr lang="en-US" dirty="0" smtClean="0"/>
          </a:p>
          <a:p>
            <a:r>
              <a:rPr lang="en-US" dirty="0" smtClean="0"/>
              <a:t>B4: Performance Factors Assessment</a:t>
            </a:r>
            <a:endParaRPr lang="en-US" dirty="0"/>
          </a:p>
          <a:p>
            <a:endParaRPr lang="en-US" dirty="0" smtClean="0"/>
          </a:p>
          <a:p>
            <a:r>
              <a:rPr lang="en-US" dirty="0"/>
              <a:t>Baker, R.S. (2015) Big Data and Education. Ch. 4, V3.</a:t>
            </a:r>
          </a:p>
          <a:p>
            <a:r>
              <a:rPr lang="en-US" dirty="0" err="1"/>
              <a:t>Pavlik</a:t>
            </a:r>
            <a:r>
              <a:rPr lang="en-US" dirty="0"/>
              <a:t>, P.I., Cen, H., Koedinger, K.R. (2009) Performance Factors Analysis -- A New Alternative to Knowledge Tracing. Proceedings of AIED2009</a:t>
            </a:r>
            <a:r>
              <a:rPr lang="en-US" dirty="0" smtClean="0"/>
              <a:t>.</a:t>
            </a:r>
            <a:endParaRPr lang="en-US" dirty="0"/>
          </a:p>
          <a:p>
            <a:r>
              <a:rPr lang="en-US" dirty="0" err="1"/>
              <a:t>Pavlik</a:t>
            </a:r>
            <a:r>
              <a:rPr lang="en-US" dirty="0"/>
              <a:t>, P.I., Cen, H., Koedinger, K.R. (2009) Learning Factors Transfer Analysis: Using Learning Curve Analysis to Automatically Generate Domain Models. Proceedings of the 2nd International Conference on Educational Data Mining</a:t>
            </a:r>
            <a:r>
              <a:rPr lang="en-US" dirty="0" smtClean="0"/>
              <a:t>.</a:t>
            </a:r>
            <a:endParaRPr lang="en-US" dirty="0"/>
          </a:p>
          <a:p>
            <a:r>
              <a:rPr lang="en-US" dirty="0" err="1"/>
              <a:t>Rollinson</a:t>
            </a:r>
            <a:r>
              <a:rPr lang="en-US" dirty="0"/>
              <a:t>, J., &amp; </a:t>
            </a:r>
            <a:r>
              <a:rPr lang="en-US" dirty="0" err="1"/>
              <a:t>Brunskill</a:t>
            </a:r>
            <a:r>
              <a:rPr lang="en-US" dirty="0"/>
              <a:t>, E. (2015). From Predictive Models to Instructional Policies. Proceedings of the International Conference on Educational Data Mining. </a:t>
            </a:r>
            <a:endParaRPr lang="en-US" dirty="0"/>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useful to measure student knowledge?</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412450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 of BKT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 a student’s knowledge of skill/KC X</a:t>
            </a:r>
          </a:p>
          <a:p>
            <a:endParaRPr lang="en-US" dirty="0"/>
          </a:p>
          <a:p>
            <a:r>
              <a:rPr lang="en-US" dirty="0" smtClean="0"/>
              <a:t>Based on a sequence of items that are scored between 0 and 1</a:t>
            </a:r>
          </a:p>
          <a:p>
            <a:pPr lvl="1"/>
            <a:r>
              <a:rPr lang="en-US" dirty="0" smtClean="0"/>
              <a:t>Classically 0 </a:t>
            </a:r>
            <a:r>
              <a:rPr lang="en-US" b="1" i="1" dirty="0" smtClean="0"/>
              <a:t>or</a:t>
            </a:r>
            <a:r>
              <a:rPr lang="en-US" dirty="0" smtClean="0"/>
              <a:t> 1, but there are variants that relax this</a:t>
            </a:r>
          </a:p>
          <a:p>
            <a:pPr lvl="1"/>
            <a:endParaRPr lang="en-US" dirty="0"/>
          </a:p>
          <a:p>
            <a:r>
              <a:rPr lang="en-US" dirty="0" smtClean="0"/>
              <a:t>Where each item corresponds to a single skill</a:t>
            </a:r>
          </a:p>
          <a:p>
            <a:endParaRPr lang="en-US" dirty="0"/>
          </a:p>
          <a:p>
            <a:r>
              <a:rPr lang="en-US" dirty="0"/>
              <a:t>Where the student can learn on each item, due to help, feedback, scaffolding, etc.</a:t>
            </a:r>
          </a:p>
          <a:p>
            <a:endParaRPr lang="en-US" dirty="0"/>
          </a:p>
        </p:txBody>
      </p:sp>
    </p:spTree>
    <p:extLst>
      <p:ext uri="{BB962C8B-B14F-4D97-AF65-F5344CB8AC3E}">
        <p14:creationId xmlns:p14="http://schemas.microsoft.com/office/powerpoint/2010/main" val="33648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assumptions of BKT</a:t>
            </a:r>
          </a:p>
        </p:txBody>
      </p:sp>
      <p:sp>
        <p:nvSpPr>
          <p:cNvPr id="3" name="Content Placeholder 2"/>
          <p:cNvSpPr>
            <a:spLocks noGrp="1"/>
          </p:cNvSpPr>
          <p:nvPr>
            <p:ph idx="1"/>
          </p:nvPr>
        </p:nvSpPr>
        <p:spPr>
          <a:xfrm>
            <a:off x="612648" y="1600200"/>
            <a:ext cx="8153400" cy="5029200"/>
          </a:xfrm>
        </p:spPr>
        <p:txBody>
          <a:bodyPr>
            <a:normAutofit lnSpcReduction="10000"/>
          </a:bodyPr>
          <a:lstStyle/>
          <a:p>
            <a:r>
              <a:rPr lang="en-US" dirty="0" smtClean="0"/>
              <a:t>Each skill has four parameters</a:t>
            </a:r>
            <a:endParaRPr lang="en-US" dirty="0" smtClean="0">
              <a:latin typeface="Symbol" pitchFamily="18" charset="2"/>
            </a:endParaRPr>
          </a:p>
          <a:p>
            <a:pPr marL="0" indent="0">
              <a:buNone/>
            </a:pPr>
            <a:endParaRPr lang="en-US" dirty="0"/>
          </a:p>
          <a:p>
            <a:r>
              <a:rPr lang="en-US" dirty="0" smtClean="0"/>
              <a:t>From these parameters, and the pattern of successes and failures the student has had on each relevant skill so far</a:t>
            </a:r>
          </a:p>
          <a:p>
            <a:endParaRPr lang="en-US" dirty="0" smtClean="0"/>
          </a:p>
          <a:p>
            <a:r>
              <a:rPr lang="en-US" dirty="0" smtClean="0"/>
              <a:t>We can compute </a:t>
            </a:r>
          </a:p>
          <a:p>
            <a:pPr lvl="1"/>
            <a:r>
              <a:rPr lang="en-US" dirty="0" smtClean="0"/>
              <a:t>Latent knowledge P(Ln) </a:t>
            </a:r>
            <a:endParaRPr lang="en-US" dirty="0"/>
          </a:p>
          <a:p>
            <a:pPr lvl="1"/>
            <a:r>
              <a:rPr lang="en-US" dirty="0" smtClean="0"/>
              <a:t>The probability P(CORR) that the learner will get the item correct</a:t>
            </a:r>
            <a:endParaRPr lang="en-US" dirty="0"/>
          </a:p>
        </p:txBody>
      </p:sp>
    </p:spTree>
    <p:extLst>
      <p:ext uri="{BB962C8B-B14F-4D97-AF65-F5344CB8AC3E}">
        <p14:creationId xmlns:p14="http://schemas.microsoft.com/office/powerpoint/2010/main" val="293035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Key assumptions of BKT</a:t>
            </a:r>
          </a:p>
        </p:txBody>
      </p:sp>
      <p:sp>
        <p:nvSpPr>
          <p:cNvPr id="1666051" name="Rectangle 3"/>
          <p:cNvSpPr>
            <a:spLocks noGrp="1" noChangeArrowheads="1"/>
          </p:cNvSpPr>
          <p:nvPr>
            <p:ph type="body" idx="1"/>
          </p:nvPr>
        </p:nvSpPr>
        <p:spPr>
          <a:xfrm>
            <a:off x="457200" y="1600200"/>
            <a:ext cx="8229600" cy="4953000"/>
          </a:xfrm>
        </p:spPr>
        <p:txBody>
          <a:bodyPr rtlCol="0">
            <a:normAutofit/>
          </a:bodyPr>
          <a:lstStyle/>
          <a:p>
            <a:pPr eaLnBrk="1" fontAlgn="auto" hangingPunct="1">
              <a:spcAft>
                <a:spcPts val="0"/>
              </a:spcAft>
              <a:defRPr/>
            </a:pPr>
            <a:r>
              <a:rPr lang="en-US" altLang="en-US" sz="2800" dirty="0" smtClean="0"/>
              <a:t>Two-state learning model</a:t>
            </a:r>
          </a:p>
          <a:p>
            <a:pPr lvl="1" eaLnBrk="1" fontAlgn="auto" hangingPunct="1">
              <a:spcAft>
                <a:spcPts val="0"/>
              </a:spcAft>
              <a:defRPr/>
            </a:pPr>
            <a:r>
              <a:rPr lang="en-US" altLang="en-US" dirty="0" smtClean="0"/>
              <a:t>Each skill is either </a:t>
            </a:r>
            <a:r>
              <a:rPr lang="en-US" altLang="en-US" u="sng" dirty="0" smtClean="0"/>
              <a:t>learned</a:t>
            </a:r>
            <a:r>
              <a:rPr lang="en-US" altLang="en-US" dirty="0" smtClean="0"/>
              <a:t> or </a:t>
            </a:r>
            <a:r>
              <a:rPr lang="en-US" altLang="en-US" u="sng" dirty="0" smtClean="0"/>
              <a:t>unlearned</a:t>
            </a:r>
          </a:p>
          <a:p>
            <a:pPr lvl="1" eaLnBrk="1" fontAlgn="auto" hangingPunct="1">
              <a:spcAft>
                <a:spcPts val="0"/>
              </a:spcAft>
              <a:defRPr/>
            </a:pPr>
            <a:endParaRPr lang="en-US" altLang="en-US" sz="3200" u="sng" dirty="0" smtClean="0"/>
          </a:p>
          <a:p>
            <a:pPr eaLnBrk="1" fontAlgn="auto" hangingPunct="1">
              <a:spcAft>
                <a:spcPts val="0"/>
              </a:spcAft>
              <a:defRPr/>
            </a:pPr>
            <a:r>
              <a:rPr lang="en-US" altLang="en-US" sz="2800" dirty="0" smtClean="0"/>
              <a:t>In problem-solving, the student can learn a skill at each opportunity to apply the skill</a:t>
            </a:r>
          </a:p>
          <a:p>
            <a:pPr eaLnBrk="1" fontAlgn="auto" hangingPunct="1">
              <a:spcAft>
                <a:spcPts val="0"/>
              </a:spcAft>
              <a:defRPr/>
            </a:pPr>
            <a:endParaRPr lang="en-US" altLang="en-US" sz="2800" dirty="0" smtClean="0"/>
          </a:p>
          <a:p>
            <a:pPr eaLnBrk="1" fontAlgn="auto" hangingPunct="1">
              <a:spcAft>
                <a:spcPts val="0"/>
              </a:spcAft>
              <a:defRPr/>
            </a:pPr>
            <a:r>
              <a:rPr lang="en-US" altLang="en-US" sz="2800" dirty="0" smtClean="0"/>
              <a:t>A student does not forget a skill, once he or she knows it</a:t>
            </a:r>
          </a:p>
          <a:p>
            <a:pPr eaLnBrk="1" fontAlgn="auto" hangingPunct="1">
              <a:spcAft>
                <a:spcPts val="0"/>
              </a:spcAft>
              <a:defRPr/>
            </a:pPr>
            <a:endParaRPr lang="en-US" altLang="en-US" sz="2800" dirty="0" smtClean="0"/>
          </a:p>
        </p:txBody>
      </p:sp>
    </p:spTree>
    <p:extLst>
      <p:ext uri="{BB962C8B-B14F-4D97-AF65-F5344CB8AC3E}">
        <p14:creationId xmlns:p14="http://schemas.microsoft.com/office/powerpoint/2010/main" val="350277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6051">
                                            <p:txEl>
                                              <p:pRg st="0" end="0"/>
                                            </p:txEl>
                                          </p:spTgt>
                                        </p:tgtEl>
                                        <p:attrNameLst>
                                          <p:attrName>style.visibility</p:attrName>
                                        </p:attrNameLst>
                                      </p:cBhvr>
                                      <p:to>
                                        <p:strVal val="visible"/>
                                      </p:to>
                                    </p:set>
                                    <p:animEffect transition="in" filter="fade">
                                      <p:cBhvr>
                                        <p:cTn id="7" dur="500"/>
                                        <p:tgtEl>
                                          <p:spTgt spid="16660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66051">
                                            <p:txEl>
                                              <p:pRg st="1" end="1"/>
                                            </p:txEl>
                                          </p:spTgt>
                                        </p:tgtEl>
                                        <p:attrNameLst>
                                          <p:attrName>style.visibility</p:attrName>
                                        </p:attrNameLst>
                                      </p:cBhvr>
                                      <p:to>
                                        <p:strVal val="visible"/>
                                      </p:to>
                                    </p:set>
                                    <p:animEffect transition="in" filter="fade">
                                      <p:cBhvr>
                                        <p:cTn id="10" dur="500"/>
                                        <p:tgtEl>
                                          <p:spTgt spid="1666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66051">
                                            <p:txEl>
                                              <p:pRg st="3" end="3"/>
                                            </p:txEl>
                                          </p:spTgt>
                                        </p:tgtEl>
                                        <p:attrNameLst>
                                          <p:attrName>style.visibility</p:attrName>
                                        </p:attrNameLst>
                                      </p:cBhvr>
                                      <p:to>
                                        <p:strVal val="visible"/>
                                      </p:to>
                                    </p:set>
                                    <p:animEffect transition="in" filter="fade">
                                      <p:cBhvr>
                                        <p:cTn id="15" dur="500"/>
                                        <p:tgtEl>
                                          <p:spTgt spid="166605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66051">
                                            <p:txEl>
                                              <p:pRg st="5" end="5"/>
                                            </p:txEl>
                                          </p:spTgt>
                                        </p:tgtEl>
                                        <p:attrNameLst>
                                          <p:attrName>style.visibility</p:attrName>
                                        </p:attrNameLst>
                                      </p:cBhvr>
                                      <p:to>
                                        <p:strVal val="visible"/>
                                      </p:to>
                                    </p:set>
                                    <p:animEffect transition="in" filter="fade">
                                      <p:cBhvr>
                                        <p:cTn id="20" dur="500"/>
                                        <p:tgtEl>
                                          <p:spTgt spid="1666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Model Performance Assumptions</a:t>
            </a:r>
          </a:p>
        </p:txBody>
      </p:sp>
      <p:sp>
        <p:nvSpPr>
          <p:cNvPr id="23555" name="Rectangle 3"/>
          <p:cNvSpPr>
            <a:spLocks noGrp="1" noChangeArrowheads="1"/>
          </p:cNvSpPr>
          <p:nvPr>
            <p:ph type="body" idx="1"/>
          </p:nvPr>
        </p:nvSpPr>
        <p:spPr/>
        <p:txBody>
          <a:bodyPr/>
          <a:lstStyle/>
          <a:p>
            <a:pPr eaLnBrk="1" hangingPunct="1"/>
            <a:r>
              <a:rPr lang="en-US" altLang="en-US" dirty="0" smtClean="0"/>
              <a:t>If the student knows a skill, there is still some chance the student will </a:t>
            </a:r>
            <a:r>
              <a:rPr lang="en-US" altLang="en-US" u="sng" dirty="0" smtClean="0"/>
              <a:t>slip</a:t>
            </a:r>
            <a:r>
              <a:rPr lang="en-US" altLang="en-US" dirty="0" smtClean="0"/>
              <a:t> and make a mistake.</a:t>
            </a:r>
          </a:p>
          <a:p>
            <a:pPr eaLnBrk="1" hangingPunct="1"/>
            <a:endParaRPr lang="en-US" altLang="en-US" dirty="0" smtClean="0"/>
          </a:p>
          <a:p>
            <a:pPr eaLnBrk="1" hangingPunct="1"/>
            <a:r>
              <a:rPr lang="en-US" altLang="en-US" dirty="0" smtClean="0"/>
              <a:t>If the student does not know a skill, there is still some chance the student will </a:t>
            </a:r>
            <a:r>
              <a:rPr lang="en-US" altLang="en-US" u="sng" dirty="0" smtClean="0"/>
              <a:t>guess</a:t>
            </a:r>
            <a:r>
              <a:rPr lang="en-US" altLang="en-US" dirty="0" smtClean="0"/>
              <a:t> correctly.</a:t>
            </a:r>
          </a:p>
          <a:p>
            <a:pPr eaLnBrk="1" hangingPunct="1"/>
            <a:endParaRPr lang="en-US" altLang="en-US" sz="4000" dirty="0"/>
          </a:p>
        </p:txBody>
      </p:sp>
    </p:spTree>
    <p:extLst>
      <p:ext uri="{BB962C8B-B14F-4D97-AF65-F5344CB8AC3E}">
        <p14:creationId xmlns:p14="http://schemas.microsoft.com/office/powerpoint/2010/main" val="253453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276600" y="3124200"/>
            <a:ext cx="4495800" cy="0"/>
          </a:xfrm>
          <a:prstGeom prst="line">
            <a:avLst/>
          </a:prstGeom>
          <a:noFill/>
          <a:ln w="76200">
            <a:pattFill prst="shingle">
              <a:fgClr>
                <a:schemeClr val="tx1"/>
              </a:fgClr>
              <a:bgClr>
                <a:srgbClr val="FFFFFF"/>
              </a:bgClr>
            </a:pattFill>
            <a:round/>
            <a:headEnd type="none" w="sm" len="sm"/>
            <a:tailEnd type="none" w="sm" len="sm"/>
          </a:ln>
        </p:spPr>
        <p:txBody>
          <a:bodyPr wrap="none" anchor="ctr"/>
          <a:lstStyle/>
          <a:p>
            <a:endParaRPr lang="en-US"/>
          </a:p>
        </p:txBody>
      </p:sp>
      <p:sp>
        <p:nvSpPr>
          <p:cNvPr id="24579" name="Rectangle 3"/>
          <p:cNvSpPr>
            <a:spLocks noGrp="1" noChangeArrowheads="1"/>
          </p:cNvSpPr>
          <p:nvPr>
            <p:ph type="title"/>
          </p:nvPr>
        </p:nvSpPr>
        <p:spPr>
          <a:xfrm>
            <a:off x="0" y="228600"/>
            <a:ext cx="9144000" cy="1104900"/>
          </a:xfrm>
        </p:spPr>
        <p:txBody>
          <a:bodyPr/>
          <a:lstStyle/>
          <a:p>
            <a:pPr eaLnBrk="1" hangingPunct="1"/>
            <a:r>
              <a:rPr lang="en-US" altLang="en-US" sz="3600" dirty="0" smtClean="0"/>
              <a:t>Classical BKT</a:t>
            </a:r>
            <a:endParaRPr lang="en-US" altLang="en-US" dirty="0" smtClean="0"/>
          </a:p>
        </p:txBody>
      </p:sp>
      <p:sp>
        <p:nvSpPr>
          <p:cNvPr id="24580" name="Oval 4"/>
          <p:cNvSpPr>
            <a:spLocks noChangeArrowheads="1"/>
          </p:cNvSpPr>
          <p:nvPr/>
        </p:nvSpPr>
        <p:spPr bwMode="auto">
          <a:xfrm>
            <a:off x="3276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1" name="Text Box 5"/>
          <p:cNvSpPr txBox="1">
            <a:spLocks noChangeArrowheads="1"/>
          </p:cNvSpPr>
          <p:nvPr/>
        </p:nvSpPr>
        <p:spPr bwMode="auto">
          <a:xfrm>
            <a:off x="3124200" y="1752600"/>
            <a:ext cx="1676400" cy="366713"/>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Not learned</a:t>
            </a:r>
            <a:endParaRPr lang="en-US" altLang="en-US" sz="2400">
              <a:solidFill>
                <a:schemeClr val="tx2"/>
              </a:solidFill>
              <a:latin typeface="Times" pitchFamily="18" charset="0"/>
            </a:endParaRPr>
          </a:p>
        </p:txBody>
      </p:sp>
      <p:sp>
        <p:nvSpPr>
          <p:cNvPr id="24582" name="Line 6"/>
          <p:cNvSpPr>
            <a:spLocks noChangeShapeType="1"/>
          </p:cNvSpPr>
          <p:nvPr/>
        </p:nvSpPr>
        <p:spPr bwMode="auto">
          <a:xfrm>
            <a:off x="4648200" y="2209800"/>
            <a:ext cx="1295400" cy="0"/>
          </a:xfrm>
          <a:prstGeom prst="line">
            <a:avLst/>
          </a:prstGeom>
          <a:noFill/>
          <a:ln w="28575">
            <a:solidFill>
              <a:schemeClr val="tx1"/>
            </a:solidFill>
            <a:prstDash val="dash"/>
            <a:round/>
            <a:headEnd type="none" w="sm" len="sm"/>
            <a:tailEnd type="triangle" w="lg" len="lg"/>
          </a:ln>
        </p:spPr>
        <p:txBody>
          <a:bodyPr wrap="none" anchor="ctr"/>
          <a:lstStyle/>
          <a:p>
            <a:endParaRPr lang="en-US"/>
          </a:p>
        </p:txBody>
      </p:sp>
      <p:sp>
        <p:nvSpPr>
          <p:cNvPr id="24583" name="Text Box 7"/>
          <p:cNvSpPr txBox="1">
            <a:spLocks noChangeArrowheads="1"/>
          </p:cNvSpPr>
          <p:nvPr/>
        </p:nvSpPr>
        <p:spPr bwMode="auto">
          <a:xfrm>
            <a:off x="228600" y="3581400"/>
            <a:ext cx="8686800" cy="3117850"/>
          </a:xfrm>
          <a:prstGeom prst="rect">
            <a:avLst/>
          </a:prstGeom>
          <a:solidFill>
            <a:schemeClr val="bg1"/>
          </a:solidFill>
          <a:ln w="12700">
            <a:noFill/>
            <a:miter lim="800000"/>
            <a:headEnd type="none" w="sm" len="sm"/>
            <a:tailEnd type="none" w="sm" len="sm"/>
          </a:ln>
        </p:spPr>
        <p:txBody>
          <a:bodyPr>
            <a:spAutoFit/>
          </a:bodyPr>
          <a:lstStyle/>
          <a:p>
            <a:pPr eaLnBrk="0" hangingPunct="0">
              <a:spcBef>
                <a:spcPct val="50000"/>
              </a:spcBef>
            </a:pPr>
            <a:r>
              <a:rPr lang="en-US" altLang="en-US" u="sng">
                <a:latin typeface="Times" pitchFamily="18" charset="0"/>
              </a:rPr>
              <a:t>Two Learning Parameters</a:t>
            </a:r>
            <a:endParaRPr lang="en-US" altLang="en-US">
              <a:latin typeface="Times" pitchFamily="18" charset="0"/>
            </a:endParaRPr>
          </a:p>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	Probability the skill is already known before the first opportunity to use the skill in problem solving.</a:t>
            </a:r>
          </a:p>
          <a:p>
            <a:pPr eaLnBrk="0" hangingPunct="0">
              <a:spcBef>
                <a:spcPct val="50000"/>
              </a:spcBef>
            </a:pPr>
            <a:r>
              <a:rPr lang="en-US" altLang="en-US">
                <a:latin typeface="Times" pitchFamily="18" charset="0"/>
              </a:rPr>
              <a:t>p(T)	Probability the skill will be learned at each opportunity to use the skill.</a:t>
            </a:r>
          </a:p>
          <a:p>
            <a:pPr eaLnBrk="0" hangingPunct="0">
              <a:spcBef>
                <a:spcPct val="50000"/>
              </a:spcBef>
            </a:pPr>
            <a:r>
              <a:rPr lang="en-US" altLang="en-US" u="sng">
                <a:latin typeface="Times" pitchFamily="18" charset="0"/>
              </a:rPr>
              <a:t>Two Performance Parameters</a:t>
            </a:r>
            <a:endParaRPr lang="en-US" altLang="en-US">
              <a:latin typeface="Times" pitchFamily="18" charset="0"/>
            </a:endParaRPr>
          </a:p>
          <a:p>
            <a:pPr eaLnBrk="0" hangingPunct="0">
              <a:spcBef>
                <a:spcPct val="50000"/>
              </a:spcBef>
            </a:pPr>
            <a:r>
              <a:rPr lang="en-US" altLang="en-US">
                <a:latin typeface="Times" pitchFamily="18" charset="0"/>
              </a:rPr>
              <a:t>p(G)	Probability the student will guess correctly if the skill is not known.</a:t>
            </a:r>
          </a:p>
          <a:p>
            <a:pPr eaLnBrk="0" hangingPunct="0">
              <a:spcBef>
                <a:spcPct val="50000"/>
              </a:spcBef>
            </a:pPr>
            <a:r>
              <a:rPr lang="en-US" altLang="en-US">
                <a:latin typeface="Times" pitchFamily="18" charset="0"/>
              </a:rPr>
              <a:t>p(S)	Probability the student will slip (make a mistake) if the skill is known.</a:t>
            </a:r>
          </a:p>
          <a:p>
            <a:pPr eaLnBrk="0" hangingPunct="0">
              <a:spcBef>
                <a:spcPct val="50000"/>
              </a:spcBef>
            </a:pPr>
            <a:endParaRPr lang="en-US" altLang="en-US">
              <a:latin typeface="Times" pitchFamily="18" charset="0"/>
            </a:endParaRPr>
          </a:p>
        </p:txBody>
      </p:sp>
      <p:sp>
        <p:nvSpPr>
          <p:cNvPr id="24584" name="Oval 8"/>
          <p:cNvSpPr>
            <a:spLocks noChangeArrowheads="1"/>
          </p:cNvSpPr>
          <p:nvPr/>
        </p:nvSpPr>
        <p:spPr bwMode="auto">
          <a:xfrm>
            <a:off x="5943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5" name="Text Box 9"/>
          <p:cNvSpPr txBox="1">
            <a:spLocks noChangeArrowheads="1"/>
          </p:cNvSpPr>
          <p:nvPr/>
        </p:nvSpPr>
        <p:spPr bwMode="auto">
          <a:xfrm>
            <a:off x="5791200" y="1752600"/>
            <a:ext cx="1676400" cy="731838"/>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Learned</a:t>
            </a:r>
          </a:p>
          <a:p>
            <a:pPr algn="ctr" eaLnBrk="0" hangingPunct="0"/>
            <a:endParaRPr lang="en-US" altLang="en-US" sz="2400">
              <a:solidFill>
                <a:schemeClr val="tx2"/>
              </a:solidFill>
              <a:latin typeface="Times" pitchFamily="18" charset="0"/>
            </a:endParaRPr>
          </a:p>
        </p:txBody>
      </p:sp>
      <p:sp>
        <p:nvSpPr>
          <p:cNvPr id="24586" name="Text Box 10"/>
          <p:cNvSpPr txBox="1">
            <a:spLocks noChangeArrowheads="1"/>
          </p:cNvSpPr>
          <p:nvPr/>
        </p:nvSpPr>
        <p:spPr bwMode="auto">
          <a:xfrm>
            <a:off x="5029200" y="1676400"/>
            <a:ext cx="6096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p(T)</a:t>
            </a:r>
          </a:p>
        </p:txBody>
      </p:sp>
      <p:sp>
        <p:nvSpPr>
          <p:cNvPr id="24587" name="Rectangle 11"/>
          <p:cNvSpPr>
            <a:spLocks noChangeArrowheads="1"/>
          </p:cNvSpPr>
          <p:nvPr/>
        </p:nvSpPr>
        <p:spPr bwMode="auto">
          <a:xfrm>
            <a:off x="3429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88" name="Text Box 12"/>
          <p:cNvSpPr txBox="1">
            <a:spLocks noChangeArrowheads="1"/>
          </p:cNvSpPr>
          <p:nvPr/>
        </p:nvSpPr>
        <p:spPr bwMode="auto">
          <a:xfrm>
            <a:off x="3581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89" name="Rectangle 13"/>
          <p:cNvSpPr>
            <a:spLocks noChangeArrowheads="1"/>
          </p:cNvSpPr>
          <p:nvPr/>
        </p:nvSpPr>
        <p:spPr bwMode="auto">
          <a:xfrm>
            <a:off x="6096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90" name="Text Box 14"/>
          <p:cNvSpPr txBox="1">
            <a:spLocks noChangeArrowheads="1"/>
          </p:cNvSpPr>
          <p:nvPr/>
        </p:nvSpPr>
        <p:spPr bwMode="auto">
          <a:xfrm>
            <a:off x="6248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91" name="Line 15"/>
          <p:cNvSpPr>
            <a:spLocks noChangeShapeType="1"/>
          </p:cNvSpPr>
          <p:nvPr/>
        </p:nvSpPr>
        <p:spPr bwMode="auto">
          <a:xfrm>
            <a:off x="3962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2" name="Text Box 16"/>
          <p:cNvSpPr txBox="1">
            <a:spLocks noChangeArrowheads="1"/>
          </p:cNvSpPr>
          <p:nvPr/>
        </p:nvSpPr>
        <p:spPr bwMode="auto">
          <a:xfrm>
            <a:off x="4191000" y="2743200"/>
            <a:ext cx="685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p(G)</a:t>
            </a:r>
          </a:p>
        </p:txBody>
      </p:sp>
      <p:sp>
        <p:nvSpPr>
          <p:cNvPr id="24593" name="Line 17"/>
          <p:cNvSpPr>
            <a:spLocks noChangeShapeType="1"/>
          </p:cNvSpPr>
          <p:nvPr/>
        </p:nvSpPr>
        <p:spPr bwMode="auto">
          <a:xfrm>
            <a:off x="6629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4" name="Text Box 18"/>
          <p:cNvSpPr txBox="1">
            <a:spLocks noChangeArrowheads="1"/>
          </p:cNvSpPr>
          <p:nvPr/>
        </p:nvSpPr>
        <p:spPr bwMode="auto">
          <a:xfrm>
            <a:off x="6934200" y="27432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1-p(S)</a:t>
            </a:r>
          </a:p>
        </p:txBody>
      </p:sp>
      <p:sp>
        <p:nvSpPr>
          <p:cNvPr id="24595" name="Text Box 19"/>
          <p:cNvSpPr txBox="1">
            <a:spLocks noChangeArrowheads="1"/>
          </p:cNvSpPr>
          <p:nvPr/>
        </p:nvSpPr>
        <p:spPr bwMode="auto">
          <a:xfrm>
            <a:off x="6324600" y="2362200"/>
            <a:ext cx="9144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a:t>
            </a:r>
          </a:p>
        </p:txBody>
      </p:sp>
    </p:spTree>
    <p:extLst>
      <p:ext uri="{BB962C8B-B14F-4D97-AF65-F5344CB8AC3E}">
        <p14:creationId xmlns:p14="http://schemas.microsoft.com/office/powerpoint/2010/main" val="13925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5609</TotalTime>
  <Words>1202</Words>
  <Application>Microsoft Office PowerPoint</Application>
  <PresentationFormat>On-screen Show (4:3)</PresentationFormat>
  <Paragraphs>126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Core Methods in  Educational Data Mining</vt:lpstr>
      <vt:lpstr>What is the  Goal of Knowledge Inference?</vt:lpstr>
      <vt:lpstr>What is the  Goal of Knowledge Inference?</vt:lpstr>
      <vt:lpstr>Why is it useful to measure student knowledge?</vt:lpstr>
      <vt:lpstr>Key assumptions of BKT</vt:lpstr>
      <vt:lpstr>Key assumptions of BKT</vt:lpstr>
      <vt:lpstr>Key assumptions of BKT</vt:lpstr>
      <vt:lpstr>Model Performance Assumptions</vt:lpstr>
      <vt:lpstr>Classical BKT</vt:lpstr>
      <vt:lpstr>Assignment 3B</vt:lpstr>
      <vt:lpstr>Filter out all actions from (a copy of) the data set, until you only have actions for KC “VALUING-CAT-FEATURES”. How many rows of data remain?</vt:lpstr>
      <vt:lpstr>Filter out all actions from (a copy of) the data set, until you only have actions for KC “VALUING-CAT-FEATURES”. How many rows of data remain?</vt:lpstr>
      <vt:lpstr>We need to delete some rows, based on the assumptions of Bayesian Knowledge Tracing.  With reference to the firstattempt column, which rows do we need to delete?</vt:lpstr>
      <vt:lpstr>We need to delete some rows, based on the assumptions of Bayesian Knowledge Tracing.  With reference to the firstattempt column, which rows do we need to delete?</vt:lpstr>
      <vt:lpstr>Go ahead and delete the rows you indicated in question 2. How many rows of data remain?</vt:lpstr>
      <vt:lpstr>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vt:lpstr>
      <vt:lpstr>We’re going to create a Bayesian Knowledge Tracing model for VALUING-CAT-FEATURES. Create variable columns P(Ln-1) (cell I1), P(Ln-1|RESULT) (cell J1), and P(Ln) (cell K1), and leave the columns below them empty for now. (If you’re not sure what these represent, re-watch the lecture). To the right of this, type into four cells, (cell M2) L0, (M3) T, (M4) S, and (M5) G. Now type 0.3, 0.1, 0.2, and 0.25 to the right of (respectively) L0, T, S, and G (e.g. cells N2, N3, N4, N5).  What is your slip parameter?</vt:lpstr>
      <vt:lpstr>Just temporarily, set K3 to have = I2+0.1, and propagate that formula all the way down (using copy-and-paste, for example), so that K4 has = I3+0.1, and so on (this pretends that the student always gets 10% better each time, even going over 100%, which is clearly wrong… we’ll fix it later). What should the formula be for Column I, P(Ln-1)? If you’re not sure which of these is right, try them each in Excel. Now, what should the formula for cell I2 be?</vt:lpstr>
      <vt:lpstr>Propagate the correct formula for column I all the way down (using copy-and-paste). Just temporarily, set J2 to have =I2, and propagate that formula all the way down (this eliminates Bayesian updating, which is not correct within BKT… we’ll fix it later).  Now, what should the formula for cell K2 be, to correctly represent learning based on the P(T) parameter?</vt:lpstr>
      <vt:lpstr>What should the formula for cell K2 be? </vt:lpstr>
      <vt:lpstr>If a student starts the tutor and then gets 3 problems right in a row for the skill, what is his/her final P(Ln) after these three problems? </vt:lpstr>
      <vt:lpstr>If a student starts the tutor and then gets 3 problems wrong in a row for the skill, what is his/her final P(Ln)? </vt:lpstr>
      <vt:lpstr>Assignment 3B</vt:lpstr>
      <vt:lpstr>Parameter Fitting</vt:lpstr>
      <vt:lpstr>Overparameterization</vt:lpstr>
      <vt:lpstr>Degenerate Space (Pardos et al., 2010)</vt:lpstr>
      <vt:lpstr>Parameter Constraints Proposed</vt:lpstr>
      <vt:lpstr>Does it matter what algorithm you use to select parameters?</vt:lpstr>
      <vt:lpstr>Other questions, comments, concerns about BKT?</vt:lpstr>
      <vt:lpstr>Assignment B4</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S. Baker</cp:lastModifiedBy>
  <cp:revision>478</cp:revision>
  <dcterms:created xsi:type="dcterms:W3CDTF">2010-01-07T20:34:12Z</dcterms:created>
  <dcterms:modified xsi:type="dcterms:W3CDTF">2015-09-30T09:44:01Z</dcterms:modified>
</cp:coreProperties>
</file>