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712" r:id="rId3"/>
    <p:sldId id="713" r:id="rId4"/>
    <p:sldId id="749" r:id="rId5"/>
    <p:sldId id="751" r:id="rId6"/>
    <p:sldId id="752" r:id="rId7"/>
    <p:sldId id="753" r:id="rId8"/>
    <p:sldId id="754" r:id="rId9"/>
    <p:sldId id="755" r:id="rId10"/>
    <p:sldId id="756" r:id="rId11"/>
    <p:sldId id="757" r:id="rId12"/>
    <p:sldId id="758" r:id="rId13"/>
    <p:sldId id="759" r:id="rId14"/>
    <p:sldId id="760" r:id="rId15"/>
    <p:sldId id="761" r:id="rId16"/>
    <p:sldId id="762" r:id="rId17"/>
    <p:sldId id="763" r:id="rId18"/>
    <p:sldId id="764" r:id="rId19"/>
    <p:sldId id="766" r:id="rId20"/>
    <p:sldId id="765" r:id="rId21"/>
    <p:sldId id="767" r:id="rId22"/>
    <p:sldId id="768" r:id="rId23"/>
    <p:sldId id="769" r:id="rId24"/>
    <p:sldId id="770" r:id="rId25"/>
    <p:sldId id="771" r:id="rId26"/>
    <p:sldId id="772" r:id="rId27"/>
    <p:sldId id="773" r:id="rId28"/>
    <p:sldId id="774" r:id="rId29"/>
    <p:sldId id="775" r:id="rId30"/>
    <p:sldId id="737" r:id="rId31"/>
    <p:sldId id="735" r:id="rId32"/>
    <p:sldId id="736" r:id="rId33"/>
    <p:sldId id="742" r:id="rId34"/>
    <p:sldId id="743" r:id="rId35"/>
    <p:sldId id="667" r:id="rId36"/>
    <p:sldId id="313" r:id="rId37"/>
    <p:sldId id="316" r:id="rId38"/>
    <p:sldId id="317" r:id="rId39"/>
    <p:sldId id="318" r:id="rId40"/>
    <p:sldId id="778" r:id="rId41"/>
    <p:sldId id="779" r:id="rId42"/>
    <p:sldId id="319" r:id="rId43"/>
    <p:sldId id="315" r:id="rId44"/>
    <p:sldId id="780" r:id="rId45"/>
    <p:sldId id="776" r:id="rId46"/>
    <p:sldId id="777" r:id="rId47"/>
    <p:sldId id="412" r:id="rId48"/>
    <p:sldId id="30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2BB8E8-32CF-4D36-94A9-863ED0E276C7}">
          <p14:sldIdLst>
            <p14:sldId id="256"/>
            <p14:sldId id="712"/>
            <p14:sldId id="713"/>
            <p14:sldId id="749"/>
            <p14:sldId id="751"/>
            <p14:sldId id="752"/>
            <p14:sldId id="753"/>
            <p14:sldId id="754"/>
            <p14:sldId id="755"/>
            <p14:sldId id="756"/>
            <p14:sldId id="757"/>
            <p14:sldId id="758"/>
            <p14:sldId id="759"/>
            <p14:sldId id="760"/>
            <p14:sldId id="761"/>
            <p14:sldId id="762"/>
            <p14:sldId id="763"/>
            <p14:sldId id="764"/>
            <p14:sldId id="766"/>
            <p14:sldId id="765"/>
            <p14:sldId id="767"/>
            <p14:sldId id="768"/>
            <p14:sldId id="769"/>
            <p14:sldId id="770"/>
            <p14:sldId id="771"/>
            <p14:sldId id="772"/>
            <p14:sldId id="773"/>
            <p14:sldId id="774"/>
            <p14:sldId id="775"/>
            <p14:sldId id="737"/>
            <p14:sldId id="735"/>
            <p14:sldId id="736"/>
            <p14:sldId id="742"/>
            <p14:sldId id="743"/>
            <p14:sldId id="667"/>
            <p14:sldId id="313"/>
            <p14:sldId id="316"/>
            <p14:sldId id="317"/>
            <p14:sldId id="318"/>
            <p14:sldId id="778"/>
            <p14:sldId id="779"/>
            <p14:sldId id="319"/>
            <p14:sldId id="315"/>
            <p14:sldId id="780"/>
            <p14:sldId id="776"/>
            <p14:sldId id="777"/>
            <p14:sldId id="412"/>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82396" autoAdjust="0"/>
  </p:normalViewPr>
  <p:slideViewPr>
    <p:cSldViewPr>
      <p:cViewPr varScale="1">
        <p:scale>
          <a:sx n="59" d="100"/>
          <a:sy n="59" d="100"/>
        </p:scale>
        <p:origin x="1578" y="60"/>
      </p:cViewPr>
      <p:guideLst>
        <p:guide orient="horz" pos="2160"/>
        <p:guide pos="2880"/>
      </p:guideLst>
    </p:cSldViewPr>
  </p:slideViewPr>
  <p:outlineViewPr>
    <p:cViewPr>
      <p:scale>
        <a:sx n="33" d="100"/>
        <a:sy n="33" d="100"/>
      </p:scale>
      <p:origin x="36" y="12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25</a:t>
            </a:fld>
            <a:endParaRPr lang="en-US"/>
          </a:p>
        </p:txBody>
      </p:sp>
    </p:spTree>
    <p:extLst>
      <p:ext uri="{BB962C8B-B14F-4D97-AF65-F5344CB8AC3E}">
        <p14:creationId xmlns:p14="http://schemas.microsoft.com/office/powerpoint/2010/main" val="169419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0468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26</a:t>
            </a:fld>
            <a:endParaRPr lang="en-US"/>
          </a:p>
        </p:txBody>
      </p:sp>
    </p:spTree>
    <p:extLst>
      <p:ext uri="{BB962C8B-B14F-4D97-AF65-F5344CB8AC3E}">
        <p14:creationId xmlns:p14="http://schemas.microsoft.com/office/powerpoint/2010/main" val="2576464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30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3929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1984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5169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8663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5290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43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professeurs.polymtl.ca/michel.desmarais/Papers/aied2013.pdf" TargetMode="External"/><Relationship Id="rId2" Type="http://schemas.openxmlformats.org/officeDocument/2006/relationships/hyperlink" Target="http://citeseerx.ist.psu.edu/viewdoc/download?doi=10.1.1.61.9734&amp;rep=rep1&amp;type=pdf" TargetMode="External"/><Relationship Id="rId1" Type="http://schemas.openxmlformats.org/officeDocument/2006/relationships/slideLayout" Target="../slideLayouts/slideLayout2.xml"/><Relationship Id="rId5" Type="http://schemas.openxmlformats.org/officeDocument/2006/relationships/hyperlink" Target="http://educationaldatamining.org/EDM2012/uploads/procs/Full_Papers/edm2012_full_10.pdf" TargetMode="External"/><Relationship Id="rId4" Type="http://schemas.openxmlformats.org/officeDocument/2006/relationships/hyperlink" Target="http://citeseerx.ist.psu.edu/viewdoc/download?doi=10.1.1.75.7043&amp;rep=rep1&amp;type=pdf"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 691</a:t>
            </a:r>
            <a:br>
              <a:rPr lang="en-US" dirty="0"/>
            </a:br>
            <a:r>
              <a:rPr lang="en-US" dirty="0"/>
              <a:t>Spring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a:t>
            </a:r>
          </a:p>
        </p:txBody>
      </p:sp>
      <p:sp>
        <p:nvSpPr>
          <p:cNvPr id="3" name="Content Placeholder 2"/>
          <p:cNvSpPr>
            <a:spLocks noGrp="1"/>
          </p:cNvSpPr>
          <p:nvPr>
            <p:ph idx="1"/>
          </p:nvPr>
        </p:nvSpPr>
        <p:spPr/>
        <p:txBody>
          <a:bodyPr>
            <a:normAutofit lnSpcReduction="10000"/>
          </a:bodyPr>
          <a:lstStyle/>
          <a:p>
            <a:r>
              <a:rPr lang="en-US" dirty="0"/>
              <a:t>Now you need to compute the gamma parameters for the student’s history of success. Note that the gamma weights are on sheet “fit”. Copy =fit!$F$1*H2 into cell N2 and propagate it down. What should O2 be?</a:t>
            </a:r>
          </a:p>
          <a:p>
            <a:pPr marL="514350" lvl="0" indent="-514350">
              <a:buFont typeface="+mj-lt"/>
              <a:buAutoNum type="alphaLcParenR"/>
            </a:pPr>
            <a:r>
              <a:rPr lang="en-US" b="1" dirty="0"/>
              <a:t>=fit!$F$2*I2</a:t>
            </a:r>
            <a:endParaRPr lang="en-US" dirty="0"/>
          </a:p>
          <a:p>
            <a:pPr marL="514350" lvl="0" indent="-514350">
              <a:buFont typeface="+mj-lt"/>
              <a:buAutoNum type="alphaLcParenR"/>
            </a:pPr>
            <a:r>
              <a:rPr lang="en-US" dirty="0"/>
              <a:t>=fit!$F$1*H2</a:t>
            </a:r>
          </a:p>
          <a:p>
            <a:pPr marL="514350" lvl="0" indent="-514350">
              <a:buFont typeface="+mj-lt"/>
              <a:buAutoNum type="alphaLcParenR"/>
            </a:pPr>
            <a:r>
              <a:rPr lang="en-US" dirty="0"/>
              <a:t>=fit!$F$1*I2</a:t>
            </a:r>
          </a:p>
          <a:p>
            <a:pPr marL="514350" lvl="0" indent="-514350">
              <a:buFont typeface="+mj-lt"/>
              <a:buAutoNum type="alphaLcParenR"/>
            </a:pPr>
            <a:r>
              <a:rPr lang="en-US" dirty="0"/>
              <a:t>=fit!$F$2*H2</a:t>
            </a:r>
          </a:p>
          <a:p>
            <a:endParaRPr lang="en-US" dirty="0"/>
          </a:p>
        </p:txBody>
      </p:sp>
    </p:spTree>
    <p:extLst>
      <p:ext uri="{BB962C8B-B14F-4D97-AF65-F5344CB8AC3E}">
        <p14:creationId xmlns:p14="http://schemas.microsoft.com/office/powerpoint/2010/main" val="2709265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a:t>
            </a:r>
          </a:p>
        </p:txBody>
      </p:sp>
      <p:sp>
        <p:nvSpPr>
          <p:cNvPr id="3" name="Content Placeholder 2"/>
          <p:cNvSpPr>
            <a:spLocks noGrp="1"/>
          </p:cNvSpPr>
          <p:nvPr>
            <p:ph idx="1"/>
          </p:nvPr>
        </p:nvSpPr>
        <p:spPr/>
        <p:txBody>
          <a:bodyPr/>
          <a:lstStyle/>
          <a:p>
            <a:r>
              <a:rPr lang="en-US" dirty="0"/>
              <a:t>OK, propagate from O2 down, and do the same thing for column P, using =fit!$F$3*J2. </a:t>
            </a:r>
          </a:p>
          <a:p>
            <a:endParaRPr lang="en-US" dirty="0"/>
          </a:p>
          <a:p>
            <a:r>
              <a:rPr lang="en-US" dirty="0"/>
              <a:t>Put =SUM(N2:P2) into cell Q2 and copy it down.  Now you have all the success parameters added together for the three skills.</a:t>
            </a:r>
          </a:p>
        </p:txBody>
      </p:sp>
    </p:spTree>
    <p:extLst>
      <p:ext uri="{BB962C8B-B14F-4D97-AF65-F5344CB8AC3E}">
        <p14:creationId xmlns:p14="http://schemas.microsoft.com/office/powerpoint/2010/main" val="202185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a:t>
            </a:r>
          </a:p>
        </p:txBody>
      </p:sp>
      <p:sp>
        <p:nvSpPr>
          <p:cNvPr id="3" name="Content Placeholder 2"/>
          <p:cNvSpPr>
            <a:spLocks noGrp="1"/>
          </p:cNvSpPr>
          <p:nvPr>
            <p:ph idx="1"/>
          </p:nvPr>
        </p:nvSpPr>
        <p:spPr/>
        <p:txBody>
          <a:bodyPr>
            <a:normAutofit fontScale="92500" lnSpcReduction="20000"/>
          </a:bodyPr>
          <a:lstStyle/>
          <a:p>
            <a:r>
              <a:rPr lang="en-US" dirty="0"/>
              <a:t>Now you need to create the rho parameters for the student’s history of failure. What should R2 be?</a:t>
            </a:r>
          </a:p>
          <a:p>
            <a:pPr marL="514350" lvl="0" indent="-514350">
              <a:buFont typeface="+mj-lt"/>
              <a:buAutoNum type="alphaLcParenR"/>
            </a:pPr>
            <a:r>
              <a:rPr lang="en-US" dirty="0"/>
              <a:t>=fit!$F$2*K2</a:t>
            </a:r>
          </a:p>
          <a:p>
            <a:pPr marL="514350" lvl="0" indent="-514350">
              <a:buFont typeface="+mj-lt"/>
              <a:buAutoNum type="alphaLcParenR"/>
            </a:pPr>
            <a:r>
              <a:rPr lang="en-US" dirty="0"/>
              <a:t>=fit!$F$2*L2</a:t>
            </a:r>
          </a:p>
          <a:p>
            <a:pPr marL="514350" lvl="0" indent="-514350">
              <a:buFont typeface="+mj-lt"/>
              <a:buAutoNum type="alphaLcParenR"/>
            </a:pPr>
            <a:r>
              <a:rPr lang="en-US" dirty="0"/>
              <a:t>=fit!$F$2*M2</a:t>
            </a:r>
          </a:p>
          <a:p>
            <a:pPr marL="514350" lvl="0" indent="-514350">
              <a:buFont typeface="+mj-lt"/>
              <a:buAutoNum type="alphaLcParenR"/>
            </a:pPr>
            <a:r>
              <a:rPr lang="en-US" dirty="0"/>
              <a:t>=fit!$F$3*L2</a:t>
            </a:r>
          </a:p>
          <a:p>
            <a:pPr marL="514350" lvl="0" indent="-514350">
              <a:buFont typeface="+mj-lt"/>
              <a:buAutoNum type="alphaLcParenR"/>
            </a:pPr>
            <a:r>
              <a:rPr lang="en-US" dirty="0"/>
              <a:t>=fit!$F$4*K2</a:t>
            </a:r>
          </a:p>
          <a:p>
            <a:pPr marL="514350" lvl="0" indent="-514350">
              <a:buFont typeface="+mj-lt"/>
              <a:buAutoNum type="alphaLcParenR"/>
            </a:pPr>
            <a:r>
              <a:rPr lang="en-US" dirty="0"/>
              <a:t>=fit!$F$5*L2</a:t>
            </a:r>
          </a:p>
          <a:p>
            <a:pPr marL="514350" lvl="0" indent="-514350">
              <a:buFont typeface="+mj-lt"/>
              <a:buAutoNum type="alphaLcParenR"/>
            </a:pPr>
            <a:r>
              <a:rPr lang="en-US" dirty="0"/>
              <a:t>=fit!$F$6*M2</a:t>
            </a:r>
          </a:p>
          <a:p>
            <a:endParaRPr lang="en-US" dirty="0"/>
          </a:p>
        </p:txBody>
      </p:sp>
    </p:spTree>
    <p:extLst>
      <p:ext uri="{BB962C8B-B14F-4D97-AF65-F5344CB8AC3E}">
        <p14:creationId xmlns:p14="http://schemas.microsoft.com/office/powerpoint/2010/main" val="4090086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a:t>
            </a:r>
          </a:p>
        </p:txBody>
      </p:sp>
      <p:sp>
        <p:nvSpPr>
          <p:cNvPr id="3" name="Content Placeholder 2"/>
          <p:cNvSpPr>
            <a:spLocks noGrp="1"/>
          </p:cNvSpPr>
          <p:nvPr>
            <p:ph idx="1"/>
          </p:nvPr>
        </p:nvSpPr>
        <p:spPr/>
        <p:txBody>
          <a:bodyPr>
            <a:normAutofit fontScale="92500" lnSpcReduction="20000"/>
          </a:bodyPr>
          <a:lstStyle/>
          <a:p>
            <a:r>
              <a:rPr lang="en-US" dirty="0"/>
              <a:t>Now you need to create the rho parameters for the student’s history of failure. What should R2 be?</a:t>
            </a:r>
          </a:p>
          <a:p>
            <a:pPr marL="514350" lvl="0" indent="-514350">
              <a:buFont typeface="+mj-lt"/>
              <a:buAutoNum type="alphaLcParenR"/>
            </a:pPr>
            <a:r>
              <a:rPr lang="en-US" dirty="0"/>
              <a:t>=fit!$F$2*K2</a:t>
            </a:r>
          </a:p>
          <a:p>
            <a:pPr marL="514350" lvl="0" indent="-514350">
              <a:buFont typeface="+mj-lt"/>
              <a:buAutoNum type="alphaLcParenR"/>
            </a:pPr>
            <a:r>
              <a:rPr lang="en-US" dirty="0"/>
              <a:t>=fit!$F$2*L2</a:t>
            </a:r>
          </a:p>
          <a:p>
            <a:pPr marL="514350" lvl="0" indent="-514350">
              <a:buFont typeface="+mj-lt"/>
              <a:buAutoNum type="alphaLcParenR"/>
            </a:pPr>
            <a:r>
              <a:rPr lang="en-US" dirty="0"/>
              <a:t>=fit!$F$2*M2</a:t>
            </a:r>
          </a:p>
          <a:p>
            <a:pPr marL="514350" lvl="0" indent="-514350">
              <a:buFont typeface="+mj-lt"/>
              <a:buAutoNum type="alphaLcParenR"/>
            </a:pPr>
            <a:r>
              <a:rPr lang="en-US" dirty="0"/>
              <a:t>=fit!$F$3*L2</a:t>
            </a:r>
          </a:p>
          <a:p>
            <a:pPr marL="514350" lvl="0" indent="-514350">
              <a:buFont typeface="+mj-lt"/>
              <a:buAutoNum type="alphaLcParenR"/>
            </a:pPr>
            <a:r>
              <a:rPr lang="en-US" b="1" dirty="0"/>
              <a:t>=fit!$F$4*K2</a:t>
            </a:r>
            <a:endParaRPr lang="en-US" dirty="0"/>
          </a:p>
          <a:p>
            <a:pPr marL="514350" lvl="0" indent="-514350">
              <a:buFont typeface="+mj-lt"/>
              <a:buAutoNum type="alphaLcParenR"/>
            </a:pPr>
            <a:r>
              <a:rPr lang="en-US" dirty="0"/>
              <a:t>=fit!$F$5*L2</a:t>
            </a:r>
          </a:p>
          <a:p>
            <a:pPr marL="514350" lvl="0" indent="-514350">
              <a:buFont typeface="+mj-lt"/>
              <a:buAutoNum type="alphaLcParenR"/>
            </a:pPr>
            <a:r>
              <a:rPr lang="en-US" dirty="0"/>
              <a:t>=fit!$F$6*M2</a:t>
            </a:r>
          </a:p>
          <a:p>
            <a:endParaRPr lang="en-US" dirty="0"/>
          </a:p>
        </p:txBody>
      </p:sp>
    </p:spTree>
    <p:extLst>
      <p:ext uri="{BB962C8B-B14F-4D97-AF65-F5344CB8AC3E}">
        <p14:creationId xmlns:p14="http://schemas.microsoft.com/office/powerpoint/2010/main" val="3791674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a:t>
            </a:r>
          </a:p>
        </p:txBody>
      </p:sp>
      <p:sp>
        <p:nvSpPr>
          <p:cNvPr id="3" name="Content Placeholder 2"/>
          <p:cNvSpPr>
            <a:spLocks noGrp="1"/>
          </p:cNvSpPr>
          <p:nvPr>
            <p:ph idx="1"/>
          </p:nvPr>
        </p:nvSpPr>
        <p:spPr/>
        <p:txBody>
          <a:bodyPr/>
          <a:lstStyle/>
          <a:p>
            <a:r>
              <a:rPr lang="en-US" dirty="0"/>
              <a:t>Propagate that down, and create corresponding values for column S and T.  </a:t>
            </a:r>
          </a:p>
          <a:p>
            <a:r>
              <a:rPr lang="en-US" dirty="0"/>
              <a:t>Put =SUM(R2:T2) into cell U2 and copy it down. Now you have all the failure parameters added together for the three skills. </a:t>
            </a:r>
          </a:p>
          <a:p>
            <a:r>
              <a:rPr lang="en-US" dirty="0"/>
              <a:t>Put =fit!$F$7 into column V and copy it down.  </a:t>
            </a:r>
          </a:p>
          <a:p>
            <a:endParaRPr lang="en-US" dirty="0"/>
          </a:p>
        </p:txBody>
      </p:sp>
    </p:spTree>
    <p:extLst>
      <p:ext uri="{BB962C8B-B14F-4D97-AF65-F5344CB8AC3E}">
        <p14:creationId xmlns:p14="http://schemas.microsoft.com/office/powerpoint/2010/main" val="2202333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a:t>
            </a:r>
          </a:p>
        </p:txBody>
      </p:sp>
      <p:sp>
        <p:nvSpPr>
          <p:cNvPr id="3" name="Content Placeholder 2"/>
          <p:cNvSpPr>
            <a:spLocks noGrp="1"/>
          </p:cNvSpPr>
          <p:nvPr>
            <p:ph idx="1"/>
          </p:nvPr>
        </p:nvSpPr>
        <p:spPr/>
        <p:txBody>
          <a:bodyPr/>
          <a:lstStyle/>
          <a:p>
            <a:r>
              <a:rPr lang="en-US" dirty="0"/>
              <a:t>Now we can calculate m!</a:t>
            </a:r>
          </a:p>
          <a:p>
            <a:endParaRPr lang="en-US" dirty="0"/>
          </a:p>
          <a:p>
            <a:pPr marL="0" indent="0">
              <a:buNone/>
            </a:pPr>
            <a:endParaRPr lang="en-US" dirty="0"/>
          </a:p>
        </p:txBody>
      </p:sp>
    </p:spTree>
    <p:extLst>
      <p:ext uri="{BB962C8B-B14F-4D97-AF65-F5344CB8AC3E}">
        <p14:creationId xmlns:p14="http://schemas.microsoft.com/office/powerpoint/2010/main" val="2608222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a:t>
            </a:r>
          </a:p>
        </p:txBody>
      </p:sp>
      <p:sp>
        <p:nvSpPr>
          <p:cNvPr id="3" name="Content Placeholder 2"/>
          <p:cNvSpPr>
            <a:spLocks noGrp="1"/>
          </p:cNvSpPr>
          <p:nvPr>
            <p:ph idx="1"/>
          </p:nvPr>
        </p:nvSpPr>
        <p:spPr/>
        <p:txBody>
          <a:bodyPr/>
          <a:lstStyle/>
          <a:p>
            <a:r>
              <a:rPr lang="en-US" dirty="0"/>
              <a:t>Now we can calculate m!</a:t>
            </a:r>
          </a:p>
          <a:p>
            <a:endParaRPr lang="en-US" dirty="0"/>
          </a:p>
          <a:p>
            <a:r>
              <a:rPr lang="en-US" dirty="0"/>
              <a:t>What’s m?</a:t>
            </a:r>
          </a:p>
          <a:p>
            <a:endParaRPr lang="en-US" dirty="0"/>
          </a:p>
          <a:p>
            <a:pPr marL="0" indent="0">
              <a:buNone/>
            </a:pPr>
            <a:endParaRPr lang="en-US" dirty="0"/>
          </a:p>
        </p:txBody>
      </p:sp>
    </p:spTree>
    <p:extLst>
      <p:ext uri="{BB962C8B-B14F-4D97-AF65-F5344CB8AC3E}">
        <p14:creationId xmlns:p14="http://schemas.microsoft.com/office/powerpoint/2010/main" val="3270957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 part 2</a:t>
            </a:r>
          </a:p>
        </p:txBody>
      </p:sp>
      <p:sp>
        <p:nvSpPr>
          <p:cNvPr id="3" name="Content Placeholder 2"/>
          <p:cNvSpPr>
            <a:spLocks noGrp="1"/>
          </p:cNvSpPr>
          <p:nvPr>
            <p:ph idx="1"/>
          </p:nvPr>
        </p:nvSpPr>
        <p:spPr/>
        <p:txBody>
          <a:bodyPr>
            <a:normAutofit fontScale="77500" lnSpcReduction="20000"/>
          </a:bodyPr>
          <a:lstStyle/>
          <a:p>
            <a:r>
              <a:rPr lang="en-US" dirty="0"/>
              <a:t>What do you put in cell W2?</a:t>
            </a:r>
          </a:p>
          <a:p>
            <a:pPr marL="514350" lvl="0" indent="-514350">
              <a:buFont typeface="+mj-lt"/>
              <a:buAutoNum type="alphaLcParenR"/>
            </a:pPr>
            <a:r>
              <a:rPr lang="en-US" dirty="0"/>
              <a:t>=V2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endParaRPr lang="en-US" dirty="0"/>
          </a:p>
        </p:txBody>
      </p:sp>
    </p:spTree>
    <p:extLst>
      <p:ext uri="{BB962C8B-B14F-4D97-AF65-F5344CB8AC3E}">
        <p14:creationId xmlns:p14="http://schemas.microsoft.com/office/powerpoint/2010/main" val="2744001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Q5 part 2</a:t>
            </a:r>
          </a:p>
        </p:txBody>
      </p:sp>
      <p:sp>
        <p:nvSpPr>
          <p:cNvPr id="3" name="Content Placeholder 2"/>
          <p:cNvSpPr>
            <a:spLocks noGrp="1"/>
          </p:cNvSpPr>
          <p:nvPr>
            <p:ph idx="1"/>
          </p:nvPr>
        </p:nvSpPr>
        <p:spPr/>
        <p:txBody>
          <a:bodyPr>
            <a:normAutofit fontScale="77500" lnSpcReduction="20000"/>
          </a:bodyPr>
          <a:lstStyle/>
          <a:p>
            <a:r>
              <a:rPr lang="en-US" dirty="0"/>
              <a:t>What do you put in cell W2?</a:t>
            </a:r>
          </a:p>
          <a:p>
            <a:pPr marL="514350" lvl="0" indent="-514350">
              <a:buFont typeface="+mj-lt"/>
              <a:buAutoNum type="alphaLcParenR"/>
            </a:pPr>
            <a:r>
              <a:rPr lang="en-US" dirty="0"/>
              <a:t>=V2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dirty="0"/>
              <a:t>=Q2*U2</a:t>
            </a:r>
          </a:p>
          <a:p>
            <a:pPr marL="514350" lvl="0" indent="-514350">
              <a:buFont typeface="+mj-lt"/>
              <a:buAutoNum type="alphaLcParenR"/>
            </a:pPr>
            <a:r>
              <a:rPr lang="en-US" b="1" dirty="0"/>
              <a:t>=Q2+U2+V2</a:t>
            </a:r>
            <a:endParaRPr lang="en-US" dirty="0"/>
          </a:p>
          <a:p>
            <a:pPr marL="514350" lvl="0" indent="-514350">
              <a:buFont typeface="+mj-lt"/>
              <a:buAutoNum type="alphaLcParenR"/>
            </a:pPr>
            <a:r>
              <a:rPr lang="en-US" dirty="0"/>
              <a:t>=Q2*U2*V2</a:t>
            </a:r>
          </a:p>
          <a:p>
            <a:pPr marL="514350" lvl="0" indent="-514350">
              <a:buFont typeface="+mj-lt"/>
              <a:buAutoNum type="alphaLcParenR"/>
            </a:pPr>
            <a:r>
              <a:rPr lang="en-US" dirty="0"/>
              <a:t>=(Q2*U2)/V2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pPr marL="514350" lvl="0" indent="-514350">
              <a:buFont typeface="+mj-lt"/>
              <a:buAutoNum type="alphaLcParenR"/>
            </a:pPr>
            <a:r>
              <a:rPr lang="en-US" dirty="0"/>
              <a:t>=EXP(Q2*U2*V2)</a:t>
            </a:r>
          </a:p>
          <a:p>
            <a:endParaRPr lang="en-US" dirty="0"/>
          </a:p>
        </p:txBody>
      </p:sp>
    </p:spTree>
    <p:extLst>
      <p:ext uri="{BB962C8B-B14F-4D97-AF65-F5344CB8AC3E}">
        <p14:creationId xmlns:p14="http://schemas.microsoft.com/office/powerpoint/2010/main" val="3079234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Q6</a:t>
            </a: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a:t>What goes in cell X2, p(m)?</a:t>
            </a:r>
          </a:p>
          <a:p>
            <a:pPr marL="514350" lvl="0" indent="-514350">
              <a:buFont typeface="+mj-lt"/>
              <a:buAutoNum type="alphaLcParenR"/>
            </a:pPr>
            <a:r>
              <a:rPr lang="en-US" dirty="0"/>
              <a:t>=W2</a:t>
            </a:r>
          </a:p>
          <a:p>
            <a:pPr marL="514350" lvl="0" indent="-514350">
              <a:buFont typeface="+mj-lt"/>
              <a:buAutoNum type="alphaLcParenR"/>
            </a:pPr>
            <a:r>
              <a:rPr lang="en-US" dirty="0"/>
              <a:t>=(W2*-1)</a:t>
            </a:r>
          </a:p>
          <a:p>
            <a:pPr marL="514350" lvl="0" indent="-514350">
              <a:buFont typeface="+mj-lt"/>
              <a:buAutoNum type="alphaLcParenR"/>
            </a:pPr>
            <a:r>
              <a:rPr lang="en-US" dirty="0"/>
              <a:t>=EXP(W2)</a:t>
            </a:r>
          </a:p>
          <a:p>
            <a:pPr marL="514350" lvl="0" indent="-514350">
              <a:buFont typeface="+mj-lt"/>
              <a:buAutoNum type="alphaLcParenR"/>
            </a:pPr>
            <a:r>
              <a:rPr lang="en-US" dirty="0"/>
              <a:t>=EXP(W2*-1)</a:t>
            </a:r>
          </a:p>
          <a:p>
            <a:pPr marL="514350" lvl="0" indent="-514350">
              <a:buFont typeface="+mj-lt"/>
              <a:buAutoNum type="alphaLcParenR"/>
            </a:pPr>
            <a:r>
              <a:rPr lang="en-US" dirty="0"/>
              <a:t>=(1+EXP(W2)) </a:t>
            </a:r>
          </a:p>
          <a:p>
            <a:pPr marL="514350" lvl="0" indent="-514350">
              <a:buFont typeface="+mj-lt"/>
              <a:buAutoNum type="alphaLcParenR"/>
            </a:pPr>
            <a:r>
              <a:rPr lang="en-US" dirty="0"/>
              <a:t>=(1+EXP(W2*-1)) </a:t>
            </a:r>
          </a:p>
          <a:p>
            <a:pPr marL="514350" lvl="0" indent="-514350">
              <a:buFont typeface="+mj-lt"/>
              <a:buAutoNum type="alphaLcParenR"/>
            </a:pPr>
            <a:r>
              <a:rPr lang="en-US" dirty="0"/>
              <a:t>=(1-EXP(W2))</a:t>
            </a:r>
          </a:p>
          <a:p>
            <a:pPr marL="514350" lvl="0" indent="-514350">
              <a:buFont typeface="+mj-lt"/>
              <a:buAutoNum type="alphaLcParenR"/>
            </a:pPr>
            <a:r>
              <a:rPr lang="en-US" dirty="0"/>
              <a:t>=(1-EXP(W2*-1)) </a:t>
            </a:r>
          </a:p>
          <a:p>
            <a:pPr marL="514350" lvl="0" indent="-514350">
              <a:buFont typeface="+mj-lt"/>
              <a:buAutoNum type="alphaLcParenR"/>
            </a:pPr>
            <a:r>
              <a:rPr lang="en-US" dirty="0"/>
              <a:t>=1/(1-EXP(W2))</a:t>
            </a:r>
          </a:p>
          <a:p>
            <a:pPr marL="514350" lvl="0" indent="-514350">
              <a:buFont typeface="+mj-lt"/>
              <a:buAutoNum type="alphaLcParenR"/>
            </a:pPr>
            <a:r>
              <a:rPr lang="en-US" dirty="0"/>
              <a:t>=1/(1+EXP(W2))</a:t>
            </a:r>
          </a:p>
          <a:p>
            <a:pPr marL="514350" lvl="0" indent="-514350">
              <a:buFont typeface="+mj-lt"/>
              <a:buAutoNum type="alphaLcParenR"/>
            </a:pPr>
            <a:r>
              <a:rPr lang="en-US" dirty="0"/>
              <a:t>=1/(1-EXP(W2*-1))</a:t>
            </a:r>
          </a:p>
          <a:p>
            <a:pPr marL="514350" lvl="0" indent="-514350">
              <a:buFont typeface="+mj-lt"/>
              <a:buAutoNum type="alphaLcParenR"/>
            </a:pPr>
            <a:r>
              <a:rPr lang="en-US" dirty="0"/>
              <a:t>=1/(1+EXP(W2*-1))</a:t>
            </a:r>
          </a:p>
          <a:p>
            <a:pPr marL="514350" lvl="0" indent="-514350">
              <a:buFont typeface="+mj-lt"/>
              <a:buAutoNum type="alphaLcParenR"/>
            </a:pPr>
            <a:r>
              <a:rPr lang="en-US" dirty="0"/>
              <a:t>=1/1+E2^(W2*-1))</a:t>
            </a:r>
          </a:p>
          <a:p>
            <a:endParaRPr lang="en-US" dirty="0"/>
          </a:p>
        </p:txBody>
      </p:sp>
    </p:spTree>
    <p:extLst>
      <p:ext uri="{BB962C8B-B14F-4D97-AF65-F5344CB8AC3E}">
        <p14:creationId xmlns:p14="http://schemas.microsoft.com/office/powerpoint/2010/main" val="394215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Factors Analysis</a:t>
            </a:r>
          </a:p>
        </p:txBody>
      </p:sp>
      <p:sp>
        <p:nvSpPr>
          <p:cNvPr id="3" name="Content Placeholder 2"/>
          <p:cNvSpPr>
            <a:spLocks noGrp="1"/>
          </p:cNvSpPr>
          <p:nvPr>
            <p:ph idx="1"/>
          </p:nvPr>
        </p:nvSpPr>
        <p:spPr/>
        <p:txBody>
          <a:bodyPr/>
          <a:lstStyle/>
          <a:p>
            <a:r>
              <a:rPr lang="en-US" dirty="0"/>
              <a:t>What are the important differences in assumptions between PFA and BKT?</a:t>
            </a:r>
          </a:p>
          <a:p>
            <a:endParaRPr lang="en-US" dirty="0"/>
          </a:p>
          <a:p>
            <a:r>
              <a:rPr lang="en-US" dirty="0"/>
              <a:t>What does PFA offer that BKT doesn’t?</a:t>
            </a:r>
          </a:p>
          <a:p>
            <a:endParaRPr lang="en-US" dirty="0"/>
          </a:p>
          <a:p>
            <a:r>
              <a:rPr lang="en-US" dirty="0"/>
              <a:t>What does BKT offer that PFA doesn’t?</a:t>
            </a:r>
          </a:p>
          <a:p>
            <a:endParaRPr lang="en-US" dirty="0"/>
          </a:p>
          <a:p>
            <a:endParaRPr lang="en-US" dirty="0"/>
          </a:p>
        </p:txBody>
      </p:sp>
    </p:spTree>
    <p:extLst>
      <p:ext uri="{BB962C8B-B14F-4D97-AF65-F5344CB8AC3E}">
        <p14:creationId xmlns:p14="http://schemas.microsoft.com/office/powerpoint/2010/main" val="207598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Q6</a:t>
            </a: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a:t>What goes in cell X2, p(m)?</a:t>
            </a:r>
          </a:p>
          <a:p>
            <a:pPr marL="514350" lvl="0" indent="-514350">
              <a:buFont typeface="+mj-lt"/>
              <a:buAutoNum type="alphaLcParenR"/>
            </a:pPr>
            <a:r>
              <a:rPr lang="en-US" dirty="0"/>
              <a:t>=W2</a:t>
            </a:r>
          </a:p>
          <a:p>
            <a:pPr marL="514350" lvl="0" indent="-514350">
              <a:buFont typeface="+mj-lt"/>
              <a:buAutoNum type="alphaLcParenR"/>
            </a:pPr>
            <a:r>
              <a:rPr lang="en-US" dirty="0"/>
              <a:t>=(W2*-1)</a:t>
            </a:r>
          </a:p>
          <a:p>
            <a:pPr marL="514350" lvl="0" indent="-514350">
              <a:buFont typeface="+mj-lt"/>
              <a:buAutoNum type="alphaLcParenR"/>
            </a:pPr>
            <a:r>
              <a:rPr lang="en-US" dirty="0"/>
              <a:t>=EXP(W2)</a:t>
            </a:r>
          </a:p>
          <a:p>
            <a:pPr marL="514350" lvl="0" indent="-514350">
              <a:buFont typeface="+mj-lt"/>
              <a:buAutoNum type="alphaLcParenR"/>
            </a:pPr>
            <a:r>
              <a:rPr lang="en-US" dirty="0"/>
              <a:t>=EXP(W2*-1)</a:t>
            </a:r>
          </a:p>
          <a:p>
            <a:pPr marL="514350" lvl="0" indent="-514350">
              <a:buFont typeface="+mj-lt"/>
              <a:buAutoNum type="alphaLcParenR"/>
            </a:pPr>
            <a:r>
              <a:rPr lang="en-US" dirty="0"/>
              <a:t>=(1+EXP(W2)) </a:t>
            </a:r>
          </a:p>
          <a:p>
            <a:pPr marL="514350" lvl="0" indent="-514350">
              <a:buFont typeface="+mj-lt"/>
              <a:buAutoNum type="alphaLcParenR"/>
            </a:pPr>
            <a:r>
              <a:rPr lang="en-US" dirty="0"/>
              <a:t>=(1+EXP(W2*-1)) </a:t>
            </a:r>
          </a:p>
          <a:p>
            <a:pPr marL="514350" lvl="0" indent="-514350">
              <a:buFont typeface="+mj-lt"/>
              <a:buAutoNum type="alphaLcParenR"/>
            </a:pPr>
            <a:r>
              <a:rPr lang="en-US" dirty="0"/>
              <a:t>=(1-EXP(W2))</a:t>
            </a:r>
          </a:p>
          <a:p>
            <a:pPr marL="514350" lvl="0" indent="-514350">
              <a:buFont typeface="+mj-lt"/>
              <a:buAutoNum type="alphaLcParenR"/>
            </a:pPr>
            <a:r>
              <a:rPr lang="en-US" dirty="0"/>
              <a:t>=(1-EXP(W2*-1)) </a:t>
            </a:r>
          </a:p>
          <a:p>
            <a:pPr marL="514350" lvl="0" indent="-514350">
              <a:buFont typeface="+mj-lt"/>
              <a:buAutoNum type="alphaLcParenR"/>
            </a:pPr>
            <a:r>
              <a:rPr lang="en-US" dirty="0"/>
              <a:t>=1/(1-EXP(W2))</a:t>
            </a:r>
          </a:p>
          <a:p>
            <a:pPr marL="514350" lvl="0" indent="-514350">
              <a:buFont typeface="+mj-lt"/>
              <a:buAutoNum type="alphaLcParenR"/>
            </a:pPr>
            <a:r>
              <a:rPr lang="en-US" dirty="0"/>
              <a:t>=1/(1+EXP(W2))</a:t>
            </a:r>
          </a:p>
          <a:p>
            <a:pPr marL="514350" lvl="0" indent="-514350">
              <a:buFont typeface="+mj-lt"/>
              <a:buAutoNum type="alphaLcParenR"/>
            </a:pPr>
            <a:r>
              <a:rPr lang="en-US" dirty="0"/>
              <a:t>=1/(1-EXP(W2*-1))</a:t>
            </a:r>
          </a:p>
          <a:p>
            <a:pPr marL="514350" lvl="0" indent="-514350">
              <a:buFont typeface="+mj-lt"/>
              <a:buAutoNum type="alphaLcParenR"/>
            </a:pPr>
            <a:r>
              <a:rPr lang="en-US" b="1" dirty="0"/>
              <a:t>=1/(1+EXP(W2*-1))</a:t>
            </a:r>
            <a:endParaRPr lang="en-US" dirty="0"/>
          </a:p>
          <a:p>
            <a:pPr marL="514350" lvl="0" indent="-514350">
              <a:buFont typeface="+mj-lt"/>
              <a:buAutoNum type="alphaLcParenR"/>
            </a:pPr>
            <a:r>
              <a:rPr lang="en-US" dirty="0"/>
              <a:t>=1/1+E2^(W2*-1))</a:t>
            </a:r>
          </a:p>
          <a:p>
            <a:endParaRPr lang="en-US" dirty="0"/>
          </a:p>
        </p:txBody>
      </p:sp>
    </p:spTree>
    <p:extLst>
      <p:ext uri="{BB962C8B-B14F-4D97-AF65-F5344CB8AC3E}">
        <p14:creationId xmlns:p14="http://schemas.microsoft.com/office/powerpoint/2010/main" val="76602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Q7</a:t>
            </a:r>
          </a:p>
        </p:txBody>
      </p:sp>
      <p:sp>
        <p:nvSpPr>
          <p:cNvPr id="3" name="Content Placeholder 2"/>
          <p:cNvSpPr>
            <a:spLocks noGrp="1"/>
          </p:cNvSpPr>
          <p:nvPr>
            <p:ph idx="1"/>
          </p:nvPr>
        </p:nvSpPr>
        <p:spPr/>
        <p:txBody>
          <a:bodyPr/>
          <a:lstStyle/>
          <a:p>
            <a:r>
              <a:rPr lang="en-US" dirty="0"/>
              <a:t>You’ve got PFA!  Now it’s time to fit the seven parameters. Go to the sheet “fit”. What is the SSR currently?</a:t>
            </a:r>
          </a:p>
          <a:p>
            <a:endParaRPr lang="en-US" dirty="0"/>
          </a:p>
        </p:txBody>
      </p:sp>
    </p:spTree>
    <p:extLst>
      <p:ext uri="{BB962C8B-B14F-4D97-AF65-F5344CB8AC3E}">
        <p14:creationId xmlns:p14="http://schemas.microsoft.com/office/powerpoint/2010/main" val="136447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Q8</a:t>
            </a:r>
          </a:p>
        </p:txBody>
      </p:sp>
      <p:sp>
        <p:nvSpPr>
          <p:cNvPr id="3" name="Content Placeholder 2"/>
          <p:cNvSpPr>
            <a:spLocks noGrp="1"/>
          </p:cNvSpPr>
          <p:nvPr>
            <p:ph idx="1"/>
          </p:nvPr>
        </p:nvSpPr>
        <p:spPr/>
        <p:txBody>
          <a:bodyPr/>
          <a:lstStyle/>
          <a:p>
            <a:r>
              <a:rPr lang="en-US" dirty="0"/>
              <a:t>What happens if you change gamma-skill 1 to be 1? What does the SSR become?</a:t>
            </a:r>
          </a:p>
        </p:txBody>
      </p:sp>
    </p:spTree>
    <p:extLst>
      <p:ext uri="{BB962C8B-B14F-4D97-AF65-F5344CB8AC3E}">
        <p14:creationId xmlns:p14="http://schemas.microsoft.com/office/powerpoint/2010/main" val="331299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Q9</a:t>
            </a:r>
          </a:p>
        </p:txBody>
      </p:sp>
      <p:sp>
        <p:nvSpPr>
          <p:cNvPr id="3" name="Content Placeholder 2"/>
          <p:cNvSpPr>
            <a:spLocks noGrp="1"/>
          </p:cNvSpPr>
          <p:nvPr>
            <p:ph idx="1"/>
          </p:nvPr>
        </p:nvSpPr>
        <p:spPr/>
        <p:txBody>
          <a:bodyPr/>
          <a:lstStyle/>
          <a:p>
            <a:r>
              <a:rPr lang="en-US" dirty="0"/>
              <a:t>Question 9. Is the model better or worse than the model you got for question 7?</a:t>
            </a:r>
          </a:p>
          <a:p>
            <a:pPr marL="514350" lvl="0" indent="-514350">
              <a:buFont typeface="+mj-lt"/>
              <a:buAutoNum type="alphaLcParenR"/>
            </a:pPr>
            <a:r>
              <a:rPr lang="en-US" dirty="0"/>
              <a:t>Better</a:t>
            </a:r>
          </a:p>
          <a:p>
            <a:pPr marL="514350" lvl="0" indent="-514350">
              <a:buFont typeface="+mj-lt"/>
              <a:buAutoNum type="alphaLcParenR"/>
            </a:pPr>
            <a:r>
              <a:rPr lang="en-US" dirty="0"/>
              <a:t>Worse</a:t>
            </a:r>
          </a:p>
          <a:p>
            <a:pPr marL="514350" lvl="0" indent="-514350">
              <a:buFont typeface="+mj-lt"/>
              <a:buAutoNum type="alphaLcParenR"/>
            </a:pPr>
            <a:r>
              <a:rPr lang="en-US" dirty="0"/>
              <a:t>The Same</a:t>
            </a:r>
          </a:p>
          <a:p>
            <a:endParaRPr lang="en-US" dirty="0"/>
          </a:p>
        </p:txBody>
      </p:sp>
    </p:spTree>
    <p:extLst>
      <p:ext uri="{BB962C8B-B14F-4D97-AF65-F5344CB8AC3E}">
        <p14:creationId xmlns:p14="http://schemas.microsoft.com/office/powerpoint/2010/main" val="238760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Q9</a:t>
            </a:r>
          </a:p>
        </p:txBody>
      </p:sp>
      <p:sp>
        <p:nvSpPr>
          <p:cNvPr id="3" name="Content Placeholder 2"/>
          <p:cNvSpPr>
            <a:spLocks noGrp="1"/>
          </p:cNvSpPr>
          <p:nvPr>
            <p:ph idx="1"/>
          </p:nvPr>
        </p:nvSpPr>
        <p:spPr/>
        <p:txBody>
          <a:bodyPr/>
          <a:lstStyle/>
          <a:p>
            <a:r>
              <a:rPr lang="en-US" dirty="0"/>
              <a:t>Question 9. Is the model better or worse than the model you got for question 7?</a:t>
            </a:r>
          </a:p>
          <a:p>
            <a:pPr marL="514350" lvl="0" indent="-514350">
              <a:buFont typeface="+mj-lt"/>
              <a:buAutoNum type="alphaLcParenR"/>
            </a:pPr>
            <a:r>
              <a:rPr lang="en-US" b="1" dirty="0"/>
              <a:t>Better</a:t>
            </a:r>
            <a:endParaRPr lang="en-US" dirty="0"/>
          </a:p>
          <a:p>
            <a:pPr marL="514350" lvl="0" indent="-514350">
              <a:buFont typeface="+mj-lt"/>
              <a:buAutoNum type="alphaLcParenR"/>
            </a:pPr>
            <a:r>
              <a:rPr lang="en-US" dirty="0"/>
              <a:t>Worse</a:t>
            </a:r>
          </a:p>
          <a:p>
            <a:pPr marL="514350" lvl="0" indent="-514350">
              <a:buFont typeface="+mj-lt"/>
              <a:buAutoNum type="alphaLcParenR"/>
            </a:pPr>
            <a:r>
              <a:rPr lang="en-US" dirty="0"/>
              <a:t>The Same</a:t>
            </a:r>
          </a:p>
          <a:p>
            <a:endParaRPr lang="en-US" dirty="0"/>
          </a:p>
        </p:txBody>
      </p:sp>
    </p:spTree>
    <p:extLst>
      <p:ext uri="{BB962C8B-B14F-4D97-AF65-F5344CB8AC3E}">
        <p14:creationId xmlns:p14="http://schemas.microsoft.com/office/powerpoint/2010/main" val="3368256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Q10</a:t>
            </a:r>
          </a:p>
        </p:txBody>
      </p:sp>
      <p:sp>
        <p:nvSpPr>
          <p:cNvPr id="3" name="Content Placeholder 2"/>
          <p:cNvSpPr>
            <a:spLocks noGrp="1"/>
          </p:cNvSpPr>
          <p:nvPr>
            <p:ph idx="1"/>
          </p:nvPr>
        </p:nvSpPr>
        <p:spPr/>
        <p:txBody>
          <a:bodyPr>
            <a:normAutofit fontScale="85000" lnSpcReduction="20000"/>
          </a:bodyPr>
          <a:lstStyle/>
          <a:p>
            <a:r>
              <a:rPr lang="en-US" dirty="0"/>
              <a:t>Question 10. What does it mean to increase gamma-skill-1 from 0 to 1?</a:t>
            </a:r>
          </a:p>
          <a:p>
            <a:pPr marL="514350" lvl="0" indent="-514350">
              <a:buFont typeface="+mj-lt"/>
              <a:buAutoNum type="alphaLcParenR"/>
            </a:pPr>
            <a:r>
              <a:rPr lang="en-US" dirty="0"/>
              <a:t>It means that getting skill 1 right improves your performance on future items involving skill 1</a:t>
            </a:r>
          </a:p>
          <a:p>
            <a:pPr marL="514350" lvl="0" indent="-514350">
              <a:buFont typeface="+mj-lt"/>
              <a:buAutoNum type="alphaLcParenR"/>
            </a:pPr>
            <a:r>
              <a:rPr lang="en-US" dirty="0"/>
              <a:t>It means that getting skill 1 right worsens your performance on future items involving skill 1</a:t>
            </a:r>
          </a:p>
          <a:p>
            <a:pPr marL="514350" lvl="0" indent="-514350">
              <a:buFont typeface="+mj-lt"/>
              <a:buAutoNum type="alphaLcParenR"/>
            </a:pPr>
            <a:r>
              <a:rPr lang="en-US" dirty="0"/>
              <a:t>It means that getting skill 1 wrong improves your performance on future items involving skill 1</a:t>
            </a:r>
          </a:p>
          <a:p>
            <a:pPr marL="514350" lvl="0" indent="-514350">
              <a:buFont typeface="+mj-lt"/>
              <a:buAutoNum type="alphaLcParenR"/>
            </a:pPr>
            <a:r>
              <a:rPr lang="en-US" dirty="0"/>
              <a:t>It means that getting skill 1 wrong worsens your performance on future items involving skill 1</a:t>
            </a:r>
          </a:p>
          <a:p>
            <a:pPr marL="514350" lvl="0" indent="-514350">
              <a:buFont typeface="+mj-lt"/>
              <a:buAutoNum type="alphaLcParenR"/>
            </a:pPr>
            <a:r>
              <a:rPr lang="en-US" dirty="0"/>
              <a:t>It means that your SSR gets better!</a:t>
            </a:r>
          </a:p>
          <a:p>
            <a:pPr marL="514350" indent="-514350">
              <a:buFont typeface="+mj-lt"/>
              <a:buAutoNum type="alphaLcParenR"/>
            </a:pPr>
            <a:endParaRPr lang="en-US" dirty="0"/>
          </a:p>
        </p:txBody>
      </p:sp>
    </p:spTree>
    <p:extLst>
      <p:ext uri="{BB962C8B-B14F-4D97-AF65-F5344CB8AC3E}">
        <p14:creationId xmlns:p14="http://schemas.microsoft.com/office/powerpoint/2010/main" val="4085129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Q10</a:t>
            </a:r>
          </a:p>
        </p:txBody>
      </p:sp>
      <p:sp>
        <p:nvSpPr>
          <p:cNvPr id="3" name="Content Placeholder 2"/>
          <p:cNvSpPr>
            <a:spLocks noGrp="1"/>
          </p:cNvSpPr>
          <p:nvPr>
            <p:ph idx="1"/>
          </p:nvPr>
        </p:nvSpPr>
        <p:spPr/>
        <p:txBody>
          <a:bodyPr>
            <a:normAutofit fontScale="85000" lnSpcReduction="20000"/>
          </a:bodyPr>
          <a:lstStyle/>
          <a:p>
            <a:r>
              <a:rPr lang="en-US" dirty="0"/>
              <a:t>Question 10. What does it mean to increase gamma-skill-1 from 0 to 1?</a:t>
            </a:r>
          </a:p>
          <a:p>
            <a:pPr marL="514350" lvl="0" indent="-514350">
              <a:buFont typeface="+mj-lt"/>
              <a:buAutoNum type="alphaLcParenR"/>
            </a:pPr>
            <a:r>
              <a:rPr lang="en-US" b="1" dirty="0"/>
              <a:t>It means that getting skill 1 right improves your performance on future items involving skill 1</a:t>
            </a:r>
            <a:endParaRPr lang="en-US" dirty="0"/>
          </a:p>
          <a:p>
            <a:pPr marL="514350" lvl="0" indent="-514350">
              <a:buFont typeface="+mj-lt"/>
              <a:buAutoNum type="alphaLcParenR"/>
            </a:pPr>
            <a:r>
              <a:rPr lang="en-US" dirty="0"/>
              <a:t>It means that getting skill 1 right worsens your performance on future items involving skill 1</a:t>
            </a:r>
          </a:p>
          <a:p>
            <a:pPr marL="514350" lvl="0" indent="-514350">
              <a:buFont typeface="+mj-lt"/>
              <a:buAutoNum type="alphaLcParenR"/>
            </a:pPr>
            <a:r>
              <a:rPr lang="en-US" dirty="0"/>
              <a:t>It means that getting skill 1 wrong improves your performance on future items involving skill 1</a:t>
            </a:r>
          </a:p>
          <a:p>
            <a:pPr marL="514350" lvl="0" indent="-514350">
              <a:buFont typeface="+mj-lt"/>
              <a:buAutoNum type="alphaLcParenR"/>
            </a:pPr>
            <a:r>
              <a:rPr lang="en-US" dirty="0"/>
              <a:t>It means that getting skill 1 wrong worsens your performance on future items involving skill 1</a:t>
            </a:r>
          </a:p>
          <a:p>
            <a:pPr marL="514350" lvl="0" indent="-514350">
              <a:buFont typeface="+mj-lt"/>
              <a:buAutoNum type="alphaLcParenR"/>
            </a:pPr>
            <a:r>
              <a:rPr lang="en-US" dirty="0"/>
              <a:t>It means that your SSR gets better!</a:t>
            </a:r>
          </a:p>
          <a:p>
            <a:pPr marL="514350" indent="-514350">
              <a:buFont typeface="+mj-lt"/>
              <a:buAutoNum type="alphaLcParenR"/>
            </a:pPr>
            <a:endParaRPr lang="en-US" dirty="0"/>
          </a:p>
        </p:txBody>
      </p:sp>
    </p:spTree>
    <p:extLst>
      <p:ext uri="{BB962C8B-B14F-4D97-AF65-F5344CB8AC3E}">
        <p14:creationId xmlns:p14="http://schemas.microsoft.com/office/powerpoint/2010/main" val="2873955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Q11</a:t>
            </a:r>
          </a:p>
        </p:txBody>
      </p:sp>
      <p:sp>
        <p:nvSpPr>
          <p:cNvPr id="3" name="Content Placeholder 2"/>
          <p:cNvSpPr>
            <a:spLocks noGrp="1"/>
          </p:cNvSpPr>
          <p:nvPr>
            <p:ph idx="1"/>
          </p:nvPr>
        </p:nvSpPr>
        <p:spPr/>
        <p:txBody>
          <a:bodyPr/>
          <a:lstStyle/>
          <a:p>
            <a:r>
              <a:rPr lang="en-US" dirty="0"/>
              <a:t>Question 11. Use the Excel Equation Solver to find the optimal parameters for this model. (You may need to install it as an add-in). Make sure to use the GRG Nonlinear solving method and leave make unconstrained variables non-negative unchecked. What is the resultant SSR?</a:t>
            </a:r>
          </a:p>
          <a:p>
            <a:endParaRPr lang="en-US" dirty="0"/>
          </a:p>
        </p:txBody>
      </p:sp>
    </p:spTree>
    <p:extLst>
      <p:ext uri="{BB962C8B-B14F-4D97-AF65-F5344CB8AC3E}">
        <p14:creationId xmlns:p14="http://schemas.microsoft.com/office/powerpoint/2010/main" val="2913535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61288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do better than the solver?</a:t>
            </a:r>
          </a:p>
        </p:txBody>
      </p:sp>
      <p:sp>
        <p:nvSpPr>
          <p:cNvPr id="3" name="Content Placeholder 2"/>
          <p:cNvSpPr>
            <a:spLocks noGrp="1"/>
          </p:cNvSpPr>
          <p:nvPr>
            <p:ph idx="1"/>
          </p:nvPr>
        </p:nvSpPr>
        <p:spPr/>
        <p:txBody>
          <a:bodyPr/>
          <a:lstStyle/>
          <a:p>
            <a:r>
              <a:rPr lang="en-US" dirty="0"/>
              <a:t>Take 5 minutes</a:t>
            </a:r>
          </a:p>
        </p:txBody>
      </p:sp>
    </p:spTree>
    <p:extLst>
      <p:ext uri="{BB962C8B-B14F-4D97-AF65-F5344CB8AC3E}">
        <p14:creationId xmlns:p14="http://schemas.microsoft.com/office/powerpoint/2010/main" val="199261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each of these parameters mean?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031" y="3867150"/>
            <a:ext cx="8568331"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5772150"/>
            <a:ext cx="20669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403607" y="4250531"/>
            <a:ext cx="1905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96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each of these mean?</a:t>
            </a:r>
          </a:p>
        </p:txBody>
      </p:sp>
      <p:sp>
        <p:nvSpPr>
          <p:cNvPr id="3" name="Content Placeholder 2"/>
          <p:cNvSpPr>
            <a:spLocks noGrp="1"/>
          </p:cNvSpPr>
          <p:nvPr>
            <p:ph idx="1"/>
          </p:nvPr>
        </p:nvSpPr>
        <p:spPr/>
        <p:txBody>
          <a:bodyPr/>
          <a:lstStyle/>
          <a:p>
            <a:r>
              <a:rPr lang="en-US" dirty="0"/>
              <a:t>When might you legitimately get them?</a:t>
            </a:r>
          </a:p>
          <a:p>
            <a:endParaRPr lang="en-US" dirty="0">
              <a:latin typeface="Symbol" pitchFamily="18" charset="2"/>
            </a:endParaRPr>
          </a:p>
          <a:p>
            <a:r>
              <a:rPr lang="en-US" dirty="0">
                <a:latin typeface="Symbol" pitchFamily="18" charset="2"/>
              </a:rPr>
              <a:t>r</a:t>
            </a:r>
            <a:r>
              <a:rPr lang="en-US" dirty="0"/>
              <a:t> &lt; </a:t>
            </a:r>
            <a:r>
              <a:rPr lang="en-US" dirty="0">
                <a:latin typeface="Symbol" pitchFamily="18" charset="2"/>
              </a:rPr>
              <a:t>0</a:t>
            </a:r>
            <a:endParaRPr lang="en-US" dirty="0"/>
          </a:p>
          <a:p>
            <a:endParaRPr lang="en-US" dirty="0"/>
          </a:p>
          <a:p>
            <a:r>
              <a:rPr lang="en-US" dirty="0">
                <a:latin typeface="Symbol" pitchFamily="18" charset="2"/>
              </a:rPr>
              <a:t>g</a:t>
            </a:r>
            <a:r>
              <a:rPr lang="en-US" dirty="0"/>
              <a:t> &lt; </a:t>
            </a:r>
            <a:r>
              <a:rPr lang="en-US" dirty="0">
                <a:latin typeface="Symbol" pitchFamily="18" charset="2"/>
              </a:rPr>
              <a:t>r</a:t>
            </a:r>
          </a:p>
          <a:p>
            <a:endParaRPr lang="en-US" dirty="0">
              <a:latin typeface="Symbol" pitchFamily="18" charset="2"/>
            </a:endParaRPr>
          </a:p>
          <a:p>
            <a:r>
              <a:rPr lang="en-US" dirty="0">
                <a:latin typeface="Symbol" pitchFamily="18" charset="2"/>
              </a:rPr>
              <a:t>g</a:t>
            </a:r>
            <a:r>
              <a:rPr lang="en-US" dirty="0"/>
              <a:t> &lt; </a:t>
            </a:r>
            <a:r>
              <a:rPr lang="en-US" dirty="0">
                <a:latin typeface="Symbol" pitchFamily="18" charset="2"/>
              </a:rPr>
              <a:t>0</a:t>
            </a:r>
          </a:p>
          <a:p>
            <a:endParaRPr lang="en-US" dirty="0"/>
          </a:p>
          <a:p>
            <a:endParaRPr lang="en-US" dirty="0"/>
          </a:p>
        </p:txBody>
      </p:sp>
    </p:spTree>
    <p:extLst>
      <p:ext uri="{BB962C8B-B14F-4D97-AF65-F5344CB8AC3E}">
        <p14:creationId xmlns:p14="http://schemas.microsoft.com/office/powerpoint/2010/main" val="587827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learning? </a:t>
            </a:r>
          </a:p>
          <a:p>
            <a:endParaRPr lang="en-US" dirty="0"/>
          </a:p>
          <a:p>
            <a:r>
              <a:rPr lang="en-US" dirty="0"/>
              <a:t>As opposed to just better predicted performance because you’ve gotten it right</a:t>
            </a:r>
          </a:p>
          <a:p>
            <a:endParaRPr lang="en-US" dirty="0"/>
          </a:p>
        </p:txBody>
      </p:sp>
    </p:spTree>
    <p:extLst>
      <p:ext uri="{BB962C8B-B14F-4D97-AF65-F5344CB8AC3E}">
        <p14:creationId xmlns:p14="http://schemas.microsoft.com/office/powerpoint/2010/main" val="3189453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PFA</a:t>
            </a:r>
          </a:p>
        </p:txBody>
      </p:sp>
      <p:sp>
        <p:nvSpPr>
          <p:cNvPr id="3" name="Content Placeholder 2"/>
          <p:cNvSpPr>
            <a:spLocks noGrp="1"/>
          </p:cNvSpPr>
          <p:nvPr>
            <p:ph idx="1"/>
          </p:nvPr>
        </p:nvSpPr>
        <p:spPr/>
        <p:txBody>
          <a:bodyPr/>
          <a:lstStyle/>
          <a:p>
            <a:r>
              <a:rPr lang="en-US" dirty="0"/>
              <a:t>Represent learning? </a:t>
            </a:r>
          </a:p>
          <a:p>
            <a:endParaRPr lang="en-US" dirty="0"/>
          </a:p>
          <a:p>
            <a:r>
              <a:rPr lang="en-US" dirty="0"/>
              <a:t>As opposed to just better predicted performance because you’ve gotten it right</a:t>
            </a:r>
          </a:p>
          <a:p>
            <a:endParaRPr lang="en-US" dirty="0"/>
          </a:p>
          <a:p>
            <a:r>
              <a:rPr lang="en-US" dirty="0"/>
              <a:t>Is it </a:t>
            </a:r>
            <a:r>
              <a:rPr lang="en-US" dirty="0">
                <a:latin typeface="Symbol" pitchFamily="18" charset="2"/>
              </a:rPr>
              <a:t>r</a:t>
            </a:r>
            <a:r>
              <a:rPr lang="en-US" dirty="0"/>
              <a:t> ?</a:t>
            </a:r>
          </a:p>
          <a:p>
            <a:r>
              <a:rPr lang="en-US" dirty="0"/>
              <a:t>Is it average of </a:t>
            </a:r>
            <a:r>
              <a:rPr lang="en-US" dirty="0">
                <a:latin typeface="Symbol" pitchFamily="18" charset="2"/>
              </a:rPr>
              <a:t>r </a:t>
            </a:r>
            <a:r>
              <a:rPr lang="en-US" dirty="0"/>
              <a:t>and </a:t>
            </a:r>
            <a:r>
              <a:rPr lang="en-US" dirty="0">
                <a:latin typeface="Symbol" pitchFamily="18" charset="2"/>
              </a:rPr>
              <a:t>g</a:t>
            </a:r>
            <a:r>
              <a:rPr lang="en-US" dirty="0"/>
              <a:t>?</a:t>
            </a:r>
          </a:p>
        </p:txBody>
      </p:sp>
    </p:spTree>
    <p:extLst>
      <p:ext uri="{BB962C8B-B14F-4D97-AF65-F5344CB8AC3E}">
        <p14:creationId xmlns:p14="http://schemas.microsoft.com/office/powerpoint/2010/main" val="933560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play with </a:t>
            </a:r>
            <a:r>
              <a:rPr lang="en-US" dirty="0">
                <a:latin typeface="Symbol" pitchFamily="18" charset="2"/>
              </a:rPr>
              <a:t>b</a:t>
            </a:r>
            <a:r>
              <a:rPr lang="en-US" dirty="0"/>
              <a:t> values in the spreadsheet </a:t>
            </a:r>
          </a:p>
        </p:txBody>
      </p:sp>
      <p:sp>
        <p:nvSpPr>
          <p:cNvPr id="3" name="Content Placeholder 2"/>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1461775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Symbol" pitchFamily="18" charset="2"/>
              </a:rPr>
              <a:t>b </a:t>
            </a:r>
            <a:r>
              <a:rPr lang="en-US" dirty="0"/>
              <a:t>Parameters</a:t>
            </a: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err="1"/>
              <a:t>Pavlik</a:t>
            </a:r>
            <a:r>
              <a:rPr lang="en-US" dirty="0"/>
              <a:t> proposes three different </a:t>
            </a:r>
            <a:r>
              <a:rPr lang="en-US" dirty="0">
                <a:latin typeface="Symbol" pitchFamily="18" charset="2"/>
              </a:rPr>
              <a:t>b </a:t>
            </a:r>
            <a:r>
              <a:rPr lang="en-US" dirty="0"/>
              <a:t>Parameters</a:t>
            </a:r>
          </a:p>
          <a:p>
            <a:pPr lvl="1"/>
            <a:r>
              <a:rPr lang="en-US" dirty="0"/>
              <a:t>Item</a:t>
            </a:r>
          </a:p>
          <a:p>
            <a:pPr lvl="1"/>
            <a:r>
              <a:rPr lang="en-US" dirty="0"/>
              <a:t>Item-Type</a:t>
            </a:r>
          </a:p>
          <a:p>
            <a:pPr lvl="1"/>
            <a:r>
              <a:rPr lang="en-US" dirty="0"/>
              <a:t>Skill</a:t>
            </a:r>
          </a:p>
          <a:p>
            <a:endParaRPr lang="en-US" dirty="0"/>
          </a:p>
          <a:p>
            <a:r>
              <a:rPr lang="en-US" dirty="0"/>
              <a:t>Result in different number of parameters</a:t>
            </a:r>
          </a:p>
          <a:p>
            <a:pPr lvl="1"/>
            <a:r>
              <a:rPr lang="en-US" dirty="0"/>
              <a:t>And greater or lesser potential concern about over-fitting</a:t>
            </a:r>
          </a:p>
          <a:p>
            <a:pPr lvl="1"/>
            <a:endParaRPr lang="en-US" dirty="0"/>
          </a:p>
          <a:p>
            <a:r>
              <a:rPr lang="en-US" dirty="0"/>
              <a:t>What are the circumstances where you might want item versus skill?</a:t>
            </a:r>
          </a:p>
          <a:p>
            <a:pPr marL="0" indent="0">
              <a:buNone/>
            </a:pPr>
            <a:endParaRPr lang="en-US" dirty="0"/>
          </a:p>
        </p:txBody>
      </p:sp>
    </p:spTree>
    <p:extLst>
      <p:ext uri="{BB962C8B-B14F-4D97-AF65-F5344CB8AC3E}">
        <p14:creationId xmlns:p14="http://schemas.microsoft.com/office/powerpoint/2010/main" val="86480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questions, comments, concerns about PFA?</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9695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Deep Knowledge Tracing (DKT)</a:t>
            </a:r>
            <a:br>
              <a:rPr lang="en-US" sz="4000" b="0" i="0" u="none" strike="noStrike" cap="none" dirty="0">
                <a:solidFill>
                  <a:schemeClr val="dk2"/>
                </a:solidFill>
                <a:latin typeface="Arial"/>
                <a:ea typeface="Arial"/>
                <a:cs typeface="Arial"/>
                <a:sym typeface="Arial"/>
              </a:rPr>
            </a:br>
            <a:r>
              <a:rPr lang="en-US" sz="4000" b="0" i="0" u="none" strike="noStrike" cap="none" dirty="0">
                <a:solidFill>
                  <a:schemeClr val="dk2"/>
                </a:solidFill>
                <a:latin typeface="Arial"/>
                <a:ea typeface="Arial"/>
                <a:cs typeface="Arial"/>
                <a:sym typeface="Arial"/>
              </a:rPr>
              <a:t>(</a:t>
            </a:r>
            <a:r>
              <a:rPr lang="en-US" sz="4000" b="0" i="0" u="none" strike="noStrike" cap="none" dirty="0" err="1">
                <a:solidFill>
                  <a:schemeClr val="dk2"/>
                </a:solidFill>
                <a:latin typeface="Arial"/>
                <a:ea typeface="Arial"/>
                <a:cs typeface="Arial"/>
                <a:sym typeface="Arial"/>
              </a:rPr>
              <a:t>Piech</a:t>
            </a:r>
            <a:r>
              <a:rPr lang="en-US" sz="4000" b="0" i="0" u="none" strike="noStrike" cap="none" dirty="0">
                <a:solidFill>
                  <a:schemeClr val="dk2"/>
                </a:solidFill>
                <a:latin typeface="Arial"/>
                <a:ea typeface="Arial"/>
                <a:cs typeface="Arial"/>
                <a:sym typeface="Arial"/>
              </a:rPr>
              <a:t> et al., 2015)</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Based on “deep learning”, aka recurrent neural networks/long short term memory networks</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dirty="0">
                <a:solidFill>
                  <a:schemeClr val="dk1"/>
                </a:solidFill>
              </a:rPr>
              <a:t>Fits on sequence of student performance across skills</a:t>
            </a:r>
          </a:p>
          <a:p>
            <a:pPr marL="720090" lvl="1" indent="-320040">
              <a:spcBef>
                <a:spcPts val="0"/>
              </a:spcBef>
              <a:buClr>
                <a:schemeClr val="accent2"/>
              </a:buClr>
              <a:buSzPct val="59999"/>
              <a:buFont typeface="Noto Symbol"/>
              <a:buChar char="◻"/>
            </a:pPr>
            <a:r>
              <a:rPr lang="en-US" sz="2500" dirty="0">
                <a:solidFill>
                  <a:schemeClr val="dk1"/>
                </a:solidFill>
              </a:rPr>
              <a:t>Predicts performance on future items within system</a:t>
            </a: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r>
              <a:rPr lang="en-US" sz="2900" dirty="0">
                <a:solidFill>
                  <a:schemeClr val="dk1"/>
                </a:solidFill>
              </a:rPr>
              <a:t>Can fit </a:t>
            </a:r>
            <a:r>
              <a:rPr lang="en-US" sz="2900" b="1" i="1" dirty="0">
                <a:solidFill>
                  <a:schemeClr val="dk1"/>
                </a:solidFill>
              </a:rPr>
              <a:t>very</a:t>
            </a:r>
            <a:r>
              <a:rPr lang="en-US" sz="2900" dirty="0">
                <a:solidFill>
                  <a:schemeClr val="dk1"/>
                </a:solidFill>
              </a:rPr>
              <a:t> complex functions </a:t>
            </a:r>
          </a:p>
          <a:p>
            <a:pPr marL="720090" lvl="1" indent="-320040">
              <a:spcBef>
                <a:spcPts val="0"/>
              </a:spcBef>
              <a:buClr>
                <a:schemeClr val="accent2"/>
              </a:buClr>
              <a:buSzPct val="59999"/>
              <a:buFont typeface="Noto Symbol"/>
              <a:buChar char="◻"/>
            </a:pPr>
            <a:r>
              <a:rPr lang="en-US" sz="2500" b="0" i="0" u="none" strike="noStrike" cap="none" dirty="0">
                <a:solidFill>
                  <a:schemeClr val="dk1"/>
                </a:solidFill>
                <a:latin typeface="Arial"/>
                <a:ea typeface="Arial"/>
                <a:cs typeface="Arial"/>
                <a:sym typeface="Arial"/>
              </a:rPr>
              <a:t>Very </a:t>
            </a:r>
            <a:r>
              <a:rPr lang="en-US" sz="2500" dirty="0">
                <a:solidFill>
                  <a:schemeClr val="dk1"/>
                </a:solidFill>
                <a:latin typeface="Arial"/>
                <a:ea typeface="Arial"/>
                <a:cs typeface="Arial"/>
                <a:sym typeface="Arial"/>
              </a:rPr>
              <a:t>complex relationships between items over time</a:t>
            </a:r>
            <a:endParaRPr lang="en-US" sz="25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7748978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DKT</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latin typeface="Arial"/>
                <a:ea typeface="Arial"/>
                <a:cs typeface="Arial"/>
                <a:sym typeface="Arial"/>
              </a:rPr>
              <a:t>Initial paper reported massively better performance than original BKT or PFA (</a:t>
            </a:r>
            <a:r>
              <a:rPr lang="en-US" sz="2900" b="0" i="0" u="none" strike="noStrike" cap="none" dirty="0" err="1">
                <a:solidFill>
                  <a:schemeClr val="dk1"/>
                </a:solidFill>
                <a:latin typeface="Arial"/>
                <a:ea typeface="Arial"/>
                <a:cs typeface="Arial"/>
                <a:sym typeface="Arial"/>
              </a:rPr>
              <a:t>Piech</a:t>
            </a:r>
            <a:r>
              <a:rPr lang="en-US" sz="2900" b="0" i="0" u="none" strike="noStrike" cap="none" dirty="0">
                <a:solidFill>
                  <a:schemeClr val="dk1"/>
                </a:solidFill>
                <a:latin typeface="Arial"/>
                <a:ea typeface="Arial"/>
                <a:cs typeface="Arial"/>
                <a:sym typeface="Arial"/>
              </a:rPr>
              <a:t> et al., 2015)</a:t>
            </a:r>
            <a:endParaRPr lang="en-US" sz="2900" dirty="0">
              <a:solidFill>
                <a:schemeClr val="dk1"/>
              </a:solidFill>
            </a:endParaRP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25000254"/>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DKT</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indent="-320040">
              <a:spcBef>
                <a:spcPts val="0"/>
              </a:spcBef>
              <a:buSzPct val="59999"/>
            </a:pPr>
            <a:r>
              <a:rPr lang="en-US" sz="2900" dirty="0">
                <a:solidFill>
                  <a:schemeClr val="dk1"/>
                </a:solidFill>
              </a:rPr>
              <a:t>(</a:t>
            </a:r>
            <a:r>
              <a:rPr lang="en-US" sz="2900" dirty="0" err="1">
                <a:solidFill>
                  <a:schemeClr val="dk1"/>
                </a:solidFill>
              </a:rPr>
              <a:t>Xiong</a:t>
            </a:r>
            <a:r>
              <a:rPr lang="en-US" sz="2900" dirty="0">
                <a:solidFill>
                  <a:schemeClr val="dk1"/>
                </a:solidFill>
              </a:rPr>
              <a:t> et al., 2016) reported that (</a:t>
            </a:r>
            <a:r>
              <a:rPr lang="en-US" sz="2900" dirty="0" err="1">
                <a:solidFill>
                  <a:schemeClr val="dk1"/>
                </a:solidFill>
              </a:rPr>
              <a:t>Piech</a:t>
            </a:r>
            <a:r>
              <a:rPr lang="en-US" sz="2900" dirty="0">
                <a:solidFill>
                  <a:schemeClr val="dk1"/>
                </a:solidFill>
              </a:rPr>
              <a:t> et al., 2015) had used the same data points for both training and test, due to miscommunication about the data set</a:t>
            </a: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r>
              <a:rPr lang="en-US" sz="2900" dirty="0">
                <a:solidFill>
                  <a:schemeClr val="dk1"/>
                </a:solidFill>
              </a:rPr>
              <a:t>DKT doesn’t do quite as well when this error is fixed – still moderately better than original PFA or BKT</a:t>
            </a: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76836063"/>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DKT</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dirty="0">
                <a:solidFill>
                  <a:schemeClr val="dk1"/>
                </a:solidFill>
              </a:rPr>
              <a:t>(</a:t>
            </a:r>
            <a:r>
              <a:rPr lang="en-US" sz="2900" dirty="0" err="1">
                <a:solidFill>
                  <a:schemeClr val="dk1"/>
                </a:solidFill>
              </a:rPr>
              <a:t>Khajah</a:t>
            </a:r>
            <a:r>
              <a:rPr lang="en-US" sz="2900" dirty="0">
                <a:solidFill>
                  <a:schemeClr val="dk1"/>
                </a:solidFill>
              </a:rPr>
              <a:t> et al., 2016) compared DKT to modern extensions to BKT on same data set</a:t>
            </a:r>
          </a:p>
          <a:p>
            <a:pPr marL="720090" lvl="1" indent="-320040">
              <a:spcBef>
                <a:spcPts val="0"/>
              </a:spcBef>
              <a:buClr>
                <a:schemeClr val="accent2"/>
              </a:buClr>
              <a:buSzPct val="59999"/>
              <a:buFont typeface="Noto Symbol"/>
              <a:buChar char="◻"/>
            </a:pPr>
            <a:r>
              <a:rPr lang="en-US" sz="2500" dirty="0">
                <a:solidFill>
                  <a:schemeClr val="dk1"/>
                </a:solidFill>
              </a:rPr>
              <a:t>Particularly beneficial to re-fit item-skill mappings</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dirty="0">
                <a:solidFill>
                  <a:schemeClr val="dk1"/>
                </a:solidFill>
              </a:rPr>
              <a:t>(Wilson et al., 2016) compared DKT to temporal IRT on same data set</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0" marR="0" lvl="0" indent="0" algn="l" rtl="0">
              <a:spcBef>
                <a:spcPts val="0"/>
              </a:spcBef>
              <a:buClr>
                <a:schemeClr val="accent2"/>
              </a:buClr>
              <a:buSzPct val="59999"/>
              <a:buNone/>
            </a:pP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r>
              <a:rPr lang="en-US" sz="2900" dirty="0">
                <a:solidFill>
                  <a:schemeClr val="dk1"/>
                </a:solidFill>
              </a:rPr>
              <a:t>Bottom line: All three approaches appear to perform comparably well</a:t>
            </a:r>
            <a:endParaRPr lang="en-US" sz="2900" b="0" i="0" u="none" strike="noStrike" cap="none" dirty="0">
              <a:solidFill>
                <a:schemeClr val="dk1"/>
              </a:solidFill>
              <a:latin typeface="Aria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8179225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build PFA</a:t>
            </a:r>
          </a:p>
        </p:txBody>
      </p:sp>
      <p:sp>
        <p:nvSpPr>
          <p:cNvPr id="3" name="Content Placeholder 2"/>
          <p:cNvSpPr>
            <a:spLocks noGrp="1"/>
          </p:cNvSpPr>
          <p:nvPr>
            <p:ph idx="1"/>
          </p:nvPr>
        </p:nvSpPr>
        <p:spPr/>
        <p:txBody>
          <a:bodyPr/>
          <a:lstStyle/>
          <a:p>
            <a:r>
              <a:rPr lang="en-US" dirty="0"/>
              <a:t>Using file pfa-modelfit-set-v3.xlsx</a:t>
            </a:r>
          </a:p>
          <a:p>
            <a:endParaRPr lang="en-US" dirty="0"/>
          </a:p>
          <a:p>
            <a:endParaRPr lang="en-US" dirty="0"/>
          </a:p>
        </p:txBody>
      </p:sp>
    </p:spTree>
    <p:extLst>
      <p:ext uri="{BB962C8B-B14F-4D97-AF65-F5344CB8AC3E}">
        <p14:creationId xmlns:p14="http://schemas.microsoft.com/office/powerpoint/2010/main" val="4240990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Additional Issue</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dirty="0">
                <a:solidFill>
                  <a:schemeClr val="dk1"/>
                </a:solidFill>
              </a:rPr>
              <a:t>(Yeung &amp; Yeung, 2018) report degenerate behavior for DKT</a:t>
            </a:r>
          </a:p>
          <a:p>
            <a:pPr marL="720090" lvl="1" indent="-320040">
              <a:spcBef>
                <a:spcPts val="0"/>
              </a:spcBef>
              <a:buClr>
                <a:schemeClr val="accent2"/>
              </a:buClr>
              <a:buSzPct val="59999"/>
              <a:buFont typeface="Noto Symbol"/>
              <a:buChar char="◻"/>
            </a:pPr>
            <a:r>
              <a:rPr lang="en-US" sz="2500" b="0" i="0" u="none" strike="noStrike" cap="none" dirty="0">
                <a:solidFill>
                  <a:schemeClr val="dk1"/>
                </a:solidFill>
                <a:ea typeface="Arial"/>
                <a:cs typeface="Arial"/>
                <a:sym typeface="Arial"/>
              </a:rPr>
              <a:t>Getting answers right leads to lower knowledge</a:t>
            </a:r>
          </a:p>
          <a:p>
            <a:pPr marL="720090" lvl="1" indent="-320040">
              <a:spcBef>
                <a:spcPts val="0"/>
              </a:spcBef>
              <a:buClr>
                <a:schemeClr val="accent2"/>
              </a:buClr>
              <a:buSzPct val="59999"/>
              <a:buFont typeface="Noto Symbol"/>
              <a:buChar char="◻"/>
            </a:pPr>
            <a:r>
              <a:rPr lang="en-US" sz="2500" dirty="0">
                <a:solidFill>
                  <a:schemeClr val="dk1"/>
                </a:solidFill>
                <a:ea typeface="Arial"/>
                <a:cs typeface="Arial"/>
                <a:sym typeface="Arial"/>
              </a:rPr>
              <a:t>Wild swings in probability estimates in short periods of time</a:t>
            </a:r>
          </a:p>
          <a:p>
            <a:pPr marL="720090" lvl="1" indent="-320040">
              <a:spcBef>
                <a:spcPts val="0"/>
              </a:spcBef>
              <a:buClr>
                <a:schemeClr val="accent2"/>
              </a:buClr>
              <a:buSzPct val="59999"/>
              <a:buFont typeface="Noto Symbol"/>
              <a:buChar char="◻"/>
            </a:pPr>
            <a:endParaRPr lang="en-US" sz="2500" b="0" i="0" u="none" strike="noStrike" cap="none" dirty="0">
              <a:solidFill>
                <a:schemeClr val="dk1"/>
              </a:solidFill>
              <a:ea typeface="Arial"/>
              <a:cs typeface="Arial"/>
              <a:sym typeface="Arial"/>
            </a:endParaRPr>
          </a:p>
          <a:p>
            <a:pPr marL="320040" indent="-320040">
              <a:spcBef>
                <a:spcPts val="0"/>
              </a:spcBef>
              <a:buClr>
                <a:schemeClr val="accent2"/>
              </a:buClr>
              <a:buSzPct val="59999"/>
              <a:buFont typeface="Noto Symbol"/>
              <a:buChar char="◻"/>
            </a:pPr>
            <a:r>
              <a:rPr lang="en-US" sz="2900" dirty="0">
                <a:solidFill>
                  <a:schemeClr val="dk1"/>
                </a:solidFill>
                <a:ea typeface="Arial"/>
                <a:cs typeface="Arial"/>
                <a:sym typeface="Arial"/>
              </a:rPr>
              <a:t>They propose a regularization method to moderate these swings</a:t>
            </a:r>
            <a:endParaRPr lang="en-US" sz="29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ea typeface="Arial"/>
              <a:cs typeface="Arial"/>
              <a:sym typeface="Arial"/>
            </a:endParaRPr>
          </a:p>
        </p:txBody>
      </p:sp>
    </p:spTree>
    <p:extLst>
      <p:ext uri="{BB962C8B-B14F-4D97-AF65-F5344CB8AC3E}">
        <p14:creationId xmlns:p14="http://schemas.microsoft.com/office/powerpoint/2010/main" val="100844050"/>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Extension for </a:t>
            </a:r>
            <a:br>
              <a:rPr lang="en-US" sz="4000" b="0" i="0" u="none" strike="noStrike" cap="none" dirty="0">
                <a:solidFill>
                  <a:schemeClr val="dk2"/>
                </a:solidFill>
                <a:latin typeface="Arial"/>
                <a:ea typeface="Arial"/>
                <a:cs typeface="Arial"/>
                <a:sym typeface="Arial"/>
              </a:rPr>
            </a:br>
            <a:r>
              <a:rPr lang="en-US" sz="4000" b="0" i="0" u="none" strike="noStrike" cap="none" dirty="0">
                <a:solidFill>
                  <a:schemeClr val="dk2"/>
                </a:solidFill>
                <a:latin typeface="Arial"/>
                <a:ea typeface="Arial"/>
                <a:cs typeface="Arial"/>
                <a:sym typeface="Arial"/>
              </a:rPr>
              <a:t>Latent Knowledge Estimation</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dirty="0">
                <a:solidFill>
                  <a:schemeClr val="dk1"/>
                </a:solidFill>
              </a:rPr>
              <a:t>(Zhang et al., 2017) propose an extension to DKT that uses an item-skill mapping as well as DKT</a:t>
            </a:r>
          </a:p>
          <a:p>
            <a:pPr marL="320040" marR="0" lvl="0" indent="-320040" algn="l" rtl="0">
              <a:spcBef>
                <a:spcPts val="0"/>
              </a:spcBef>
              <a:buClr>
                <a:schemeClr val="accent2"/>
              </a:buClr>
              <a:buSzPct val="59999"/>
              <a:buFont typeface="Noto Symbol"/>
              <a:buChar char="◻"/>
            </a:pPr>
            <a:r>
              <a:rPr lang="en-US" sz="2900" dirty="0">
                <a:solidFill>
                  <a:schemeClr val="dk1"/>
                </a:solidFill>
                <a:ea typeface="Arial"/>
                <a:cs typeface="Arial"/>
                <a:sym typeface="Arial"/>
              </a:rPr>
              <a:t>Latent skill still difficult to interpret</a:t>
            </a:r>
            <a:endParaRPr lang="en-US" sz="29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ea typeface="Arial"/>
                <a:cs typeface="Arial"/>
                <a:sym typeface="Arial"/>
              </a:rPr>
              <a:t>(Lee &amp; Yeung, 2019) propose an alternative to DKT that attempts to output more interpretable latent skill estimates</a:t>
            </a:r>
          </a:p>
          <a:p>
            <a:pPr marL="720090" lvl="1" indent="-320040">
              <a:spcBef>
                <a:spcPts val="0"/>
              </a:spcBef>
              <a:buClr>
                <a:schemeClr val="accent2"/>
              </a:buClr>
              <a:buSzPct val="59999"/>
              <a:buFont typeface="Noto Symbol"/>
              <a:buChar char="◻"/>
            </a:pPr>
            <a:r>
              <a:rPr lang="en-US" sz="2500" dirty="0">
                <a:solidFill>
                  <a:schemeClr val="dk1"/>
                </a:solidFill>
                <a:ea typeface="Arial"/>
                <a:cs typeface="Arial"/>
                <a:sym typeface="Arial"/>
              </a:rPr>
              <a:t>Still some degenerate </a:t>
            </a:r>
            <a:r>
              <a:rPr lang="en-US" sz="2500">
                <a:solidFill>
                  <a:schemeClr val="dk1"/>
                </a:solidFill>
                <a:ea typeface="Arial"/>
                <a:cs typeface="Arial"/>
                <a:sym typeface="Arial"/>
              </a:rPr>
              <a:t>behavior reported</a:t>
            </a:r>
            <a:endParaRPr lang="en-US" sz="25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ea typeface="Arial"/>
              <a:cs typeface="Arial"/>
              <a:sym typeface="Arial"/>
            </a:endParaRPr>
          </a:p>
        </p:txBody>
      </p:sp>
    </p:spTree>
    <p:extLst>
      <p:ext uri="{BB962C8B-B14F-4D97-AF65-F5344CB8AC3E}">
        <p14:creationId xmlns:p14="http://schemas.microsoft.com/office/powerpoint/2010/main" val="3872906802"/>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Watch this space</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dirty="0">
                <a:solidFill>
                  <a:schemeClr val="dk1"/>
                </a:solidFill>
              </a:rPr>
              <a:t>Ongoing rapidly moving discussion about algorithms</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dirty="0">
                <a:solidFill>
                  <a:schemeClr val="dk1"/>
                </a:solidFill>
              </a:rPr>
              <a:t>Time will tell which approaches are best</a:t>
            </a:r>
          </a:p>
          <a:p>
            <a:pPr marL="0" marR="0" lvl="0" indent="0" algn="l" rtl="0">
              <a:spcBef>
                <a:spcPts val="0"/>
              </a:spcBef>
              <a:buClr>
                <a:schemeClr val="accent2"/>
              </a:buClr>
              <a:buSzPct val="59999"/>
              <a:buNone/>
            </a:pPr>
            <a:endParaRPr sz="2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7024910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title"/>
          </p:nvPr>
        </p:nvSpPr>
        <p:spPr>
          <a:xfrm>
            <a:off x="0" y="228600"/>
            <a:ext cx="91439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000" b="0" i="0" u="none" strike="noStrike" cap="none" dirty="0">
                <a:solidFill>
                  <a:schemeClr val="dk2"/>
                </a:solidFill>
                <a:latin typeface="Arial"/>
                <a:ea typeface="Arial"/>
                <a:cs typeface="Arial"/>
                <a:sym typeface="Arial"/>
              </a:rPr>
              <a:t>Interpretability of modern approaches</a:t>
            </a:r>
          </a:p>
        </p:txBody>
      </p:sp>
      <p:sp>
        <p:nvSpPr>
          <p:cNvPr id="498" name="Shape 4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ea typeface="Arial"/>
                <a:cs typeface="Arial"/>
                <a:sym typeface="Arial"/>
              </a:rPr>
              <a:t>Is prediction of immediate future correctness the right indicator?</a:t>
            </a:r>
          </a:p>
          <a:p>
            <a:pPr marL="320040" marR="0" lvl="0" indent="-320040" algn="l" rtl="0">
              <a:spcBef>
                <a:spcPts val="0"/>
              </a:spcBef>
              <a:buClr>
                <a:schemeClr val="accent2"/>
              </a:buClr>
              <a:buSzPct val="59999"/>
              <a:buFont typeface="Noto Symbol"/>
              <a:buChar char="◻"/>
            </a:pPr>
            <a:r>
              <a:rPr lang="en-US" sz="2900" dirty="0">
                <a:solidFill>
                  <a:schemeClr val="dk1"/>
                </a:solidFill>
              </a:rPr>
              <a:t>Are skill estimates more useful when prediction of immediate future correctness is better?</a:t>
            </a:r>
          </a:p>
          <a:p>
            <a:pPr marL="320040" marR="0" lvl="0" indent="-320040" algn="l" rtl="0">
              <a:spcBef>
                <a:spcPts val="0"/>
              </a:spcBef>
              <a:buClr>
                <a:schemeClr val="accent2"/>
              </a:buClr>
              <a:buSzPct val="59999"/>
              <a:buFont typeface="Noto Symbol"/>
              <a:buChar char="◻"/>
            </a:pPr>
            <a:endParaRPr lang="en-US" sz="2900" dirty="0">
              <a:solidFill>
                <a:schemeClr val="dk1"/>
              </a:solidFill>
            </a:endParaRPr>
          </a:p>
          <a:p>
            <a:pPr marL="320040" marR="0" lvl="0" indent="-320040" algn="l" rtl="0">
              <a:spcBef>
                <a:spcPts val="0"/>
              </a:spcBef>
              <a:buClr>
                <a:schemeClr val="accent2"/>
              </a:buClr>
              <a:buSzPct val="59999"/>
              <a:buFont typeface="Noto Symbol"/>
              <a:buChar char="◻"/>
            </a:pPr>
            <a:r>
              <a:rPr lang="en-US" sz="2900" b="0" i="0" u="none" strike="noStrike" cap="none" dirty="0">
                <a:solidFill>
                  <a:schemeClr val="dk1"/>
                </a:solidFill>
                <a:ea typeface="Arial"/>
                <a:cs typeface="Arial"/>
                <a:sym typeface="Arial"/>
              </a:rPr>
              <a:t>What is the ultimat</a:t>
            </a:r>
            <a:r>
              <a:rPr lang="en-US" sz="2900" dirty="0">
                <a:solidFill>
                  <a:schemeClr val="dk1"/>
                </a:solidFill>
              </a:rPr>
              <a:t>e goal – predicting immediate performance or understanding what knowledge students carry forward?</a:t>
            </a:r>
            <a:endParaRPr lang="en-US" sz="29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endParaRPr lang="en-US" sz="2900" b="0" i="0" u="none" strike="noStrike" cap="none" dirty="0">
              <a:solidFill>
                <a:schemeClr val="dk1"/>
              </a:solidFill>
              <a:ea typeface="Arial"/>
              <a:cs typeface="Arial"/>
              <a:sym typeface="Arial"/>
            </a:endParaRPr>
          </a:p>
          <a:p>
            <a:pPr marL="320040" marR="0" lvl="0" indent="-320040" algn="l" rtl="0">
              <a:spcBef>
                <a:spcPts val="0"/>
              </a:spcBef>
              <a:buClr>
                <a:schemeClr val="accent2"/>
              </a:buClr>
              <a:buSzPct val="59999"/>
              <a:buFont typeface="Noto Symbol"/>
              <a:buChar char="◻"/>
            </a:pPr>
            <a:endParaRPr sz="2900" b="0" i="0" u="none" strike="noStrike" cap="none" dirty="0">
              <a:solidFill>
                <a:schemeClr val="dk1"/>
              </a:solidFill>
              <a:ea typeface="Arial"/>
              <a:cs typeface="Arial"/>
              <a:sym typeface="Arial"/>
            </a:endParaRPr>
          </a:p>
        </p:txBody>
      </p:sp>
    </p:spTree>
    <p:extLst>
      <p:ext uri="{BB962C8B-B14F-4D97-AF65-F5344CB8AC3E}">
        <p14:creationId xmlns:p14="http://schemas.microsoft.com/office/powerpoint/2010/main" val="1173127689"/>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C6BAE-E763-4A24-A5A4-58DE60660193}"/>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EE54D5D0-95F2-462B-A745-CC362DB3CDC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736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discuss assignment C3</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81967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E03D-F3BD-4245-8A44-77D80E30CB4B}"/>
              </a:ext>
            </a:extLst>
          </p:cNvPr>
          <p:cNvSpPr>
            <a:spLocks noGrp="1"/>
          </p:cNvSpPr>
          <p:nvPr>
            <p:ph type="title"/>
          </p:nvPr>
        </p:nvSpPr>
        <p:spPr/>
        <p:txBody>
          <a:bodyPr/>
          <a:lstStyle/>
          <a:p>
            <a:r>
              <a:rPr lang="en-US" dirty="0"/>
              <a:t>Final project</a:t>
            </a:r>
          </a:p>
        </p:txBody>
      </p:sp>
      <p:sp>
        <p:nvSpPr>
          <p:cNvPr id="3" name="Content Placeholder 2">
            <a:extLst>
              <a:ext uri="{FF2B5EF4-FFF2-40B4-BE49-F238E27FC236}">
                <a16:creationId xmlns:a16="http://schemas.microsoft.com/office/drawing/2014/main" id="{4BECF825-B9C8-4A4C-A987-7E46C816222D}"/>
              </a:ext>
            </a:extLst>
          </p:cNvPr>
          <p:cNvSpPr>
            <a:spLocks noGrp="1"/>
          </p:cNvSpPr>
          <p:nvPr>
            <p:ph idx="1"/>
          </p:nvPr>
        </p:nvSpPr>
        <p:spPr/>
        <p:txBody>
          <a:bodyPr/>
          <a:lstStyle/>
          <a:p>
            <a:r>
              <a:rPr lang="en-US" dirty="0"/>
              <a:t>Does everyone have project groups?</a:t>
            </a:r>
          </a:p>
          <a:p>
            <a:endParaRPr lang="en-US" dirty="0"/>
          </a:p>
          <a:p>
            <a:r>
              <a:rPr lang="en-US" dirty="0"/>
              <a:t>Any questions?</a:t>
            </a:r>
          </a:p>
        </p:txBody>
      </p:sp>
    </p:spTree>
    <p:extLst>
      <p:ext uri="{BB962C8B-B14F-4D97-AF65-F5344CB8AC3E}">
        <p14:creationId xmlns:p14="http://schemas.microsoft.com/office/powerpoint/2010/main" val="4081691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Class</a:t>
            </a:r>
          </a:p>
        </p:txBody>
      </p:sp>
      <p:sp>
        <p:nvSpPr>
          <p:cNvPr id="3" name="Content Placeholder 2"/>
          <p:cNvSpPr>
            <a:spLocks noGrp="1"/>
          </p:cNvSpPr>
          <p:nvPr>
            <p:ph idx="1"/>
          </p:nvPr>
        </p:nvSpPr>
        <p:spPr>
          <a:xfrm>
            <a:off x="457200" y="1554162"/>
            <a:ext cx="8229600" cy="5029200"/>
          </a:xfrm>
        </p:spPr>
        <p:txBody>
          <a:bodyPr>
            <a:normAutofit fontScale="55000" lnSpcReduction="20000"/>
          </a:bodyPr>
          <a:lstStyle/>
          <a:p>
            <a:r>
              <a:rPr lang="en-US" b="1" dirty="0"/>
              <a:t>Wednesday, April 17: Knowledge Structure Discovery</a:t>
            </a:r>
          </a:p>
          <a:p>
            <a:r>
              <a:rPr lang="en-US" dirty="0"/>
              <a:t>2pm-3:50pm</a:t>
            </a:r>
            <a:br>
              <a:rPr lang="en-US" dirty="0"/>
            </a:br>
            <a:br>
              <a:rPr lang="en-US" dirty="0"/>
            </a:br>
            <a:r>
              <a:rPr lang="en-US" b="1" dirty="0"/>
              <a:t>Readings</a:t>
            </a:r>
          </a:p>
          <a:p>
            <a:r>
              <a:rPr lang="en-US" dirty="0"/>
              <a:t>Baker, R.S. (2015) Big Data and Education. Ch. 7, V6, V7.</a:t>
            </a:r>
          </a:p>
          <a:p>
            <a:r>
              <a:rPr lang="en-US" dirty="0" err="1"/>
              <a:t>Desmarais</a:t>
            </a:r>
            <a:r>
              <a:rPr lang="en-US" dirty="0"/>
              <a:t>, M.C., </a:t>
            </a:r>
            <a:r>
              <a:rPr lang="en-US" dirty="0" err="1"/>
              <a:t>Meshkinfam</a:t>
            </a:r>
            <a:r>
              <a:rPr lang="en-US" dirty="0"/>
              <a:t>, P., Gagnon, M. (2006) Learned Student Models with Item to Item Knowledge Structures. User Modeling and User-Adapted Interaction, 16, 5, 403-434.</a:t>
            </a:r>
            <a:r>
              <a:rPr lang="en-US" dirty="0">
                <a:hlinkClick r:id="rId2"/>
              </a:rPr>
              <a:t>[pdf]</a:t>
            </a:r>
            <a:endParaRPr lang="en-US" dirty="0"/>
          </a:p>
          <a:p>
            <a:r>
              <a:rPr lang="en-US" dirty="0" err="1"/>
              <a:t>Desmarais</a:t>
            </a:r>
            <a:r>
              <a:rPr lang="en-US" dirty="0"/>
              <a:t>, M. C., &amp; </a:t>
            </a:r>
            <a:r>
              <a:rPr lang="en-US" dirty="0" err="1"/>
              <a:t>Naceur</a:t>
            </a:r>
            <a:r>
              <a:rPr lang="en-US" dirty="0"/>
              <a:t>, R. (2013). A matrix factorization method for mapping items to skills and for enhancing expert-based Q-Matrices. Proceedings of the International Conference on Artificial Intelligence in Education, 441-450. </a:t>
            </a:r>
            <a:r>
              <a:rPr lang="en-US" dirty="0">
                <a:hlinkClick r:id="rId3"/>
              </a:rPr>
              <a:t>[pdf]</a:t>
            </a:r>
            <a:endParaRPr lang="en-US" dirty="0"/>
          </a:p>
          <a:p>
            <a:r>
              <a:rPr lang="en-US" dirty="0"/>
              <a:t>Cen, H., Koedinger, K., Junker, B. (2006) Learning Factors Analysis - A General Method for Cognitive Model Evaluation and Improvement. Proceedings of the International Conference on Intelligent Tutoring Systems, 164-175.</a:t>
            </a:r>
            <a:r>
              <a:rPr lang="en-US" dirty="0">
                <a:hlinkClick r:id="rId4"/>
              </a:rPr>
              <a:t>[pdf]</a:t>
            </a:r>
            <a:endParaRPr lang="en-US" dirty="0"/>
          </a:p>
          <a:p>
            <a:r>
              <a:rPr lang="en-US" dirty="0"/>
              <a:t>Koedinger, K.R., McLaughlin, E.A., Stamper, J.C. (2012) Automated Student Modeling Improvement. Proceedings of the 5th International Conference on Educational Data Mining, 17-24.</a:t>
            </a:r>
            <a:r>
              <a:rPr lang="en-US" dirty="0">
                <a:hlinkClick r:id="rId5"/>
              </a:rPr>
              <a:t>[pdf]</a:t>
            </a:r>
            <a:endParaRPr lang="en-US" dirty="0"/>
          </a:p>
          <a:p>
            <a:endParaRPr lang="en-US" dirty="0"/>
          </a:p>
          <a:p>
            <a:r>
              <a:rPr lang="en-US" dirty="0"/>
              <a:t>Assignment C3 due</a:t>
            </a:r>
          </a:p>
        </p:txBody>
      </p:sp>
    </p:spTree>
    <p:extLst>
      <p:ext uri="{BB962C8B-B14F-4D97-AF65-F5344CB8AC3E}">
        <p14:creationId xmlns:p14="http://schemas.microsoft.com/office/powerpoint/2010/main" val="29547423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a:t>
            </a:r>
          </a:p>
        </p:txBody>
      </p:sp>
      <p:sp>
        <p:nvSpPr>
          <p:cNvPr id="3" name="Content Placeholder 2"/>
          <p:cNvSpPr>
            <a:spLocks noGrp="1"/>
          </p:cNvSpPr>
          <p:nvPr>
            <p:ph idx="1"/>
          </p:nvPr>
        </p:nvSpPr>
        <p:spPr/>
        <p:txBody>
          <a:bodyPr>
            <a:normAutofit fontScale="70000" lnSpcReduction="20000"/>
          </a:bodyPr>
          <a:lstStyle/>
          <a:p>
            <a:r>
              <a:rPr lang="en-US" dirty="0"/>
              <a:t>Question 1: </a:t>
            </a:r>
          </a:p>
          <a:p>
            <a:r>
              <a:rPr lang="en-US" dirty="0"/>
              <a:t>The first thing we need to do is to create a column that represents the success so far on skill 1, 2, and 3. This will be used with PFA’s gamma parameter. We’ll put these in columns H, I, and J. What should go in cell H2? If you’re not sure, try each of these.</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=IF($A2&lt;&gt;$A1,IF(C2=1,$F2,0),IF(C2=1,H1+$F2,H1))</a:t>
            </a:r>
          </a:p>
          <a:p>
            <a:pPr marL="514350" lvl="0" indent="-514350">
              <a:buFont typeface="+mj-lt"/>
              <a:buAutoNum type="alphaLcParenR"/>
            </a:pPr>
            <a:r>
              <a:rPr lang="en-US" dirty="0"/>
              <a:t>=IF(C2=0,$F2,1),IF(C2=1,H1+$F2,H1)</a:t>
            </a:r>
          </a:p>
          <a:p>
            <a:pPr marL="514350" lvl="0" indent="-514350">
              <a:buFont typeface="+mj-lt"/>
              <a:buAutoNum type="alphaLcParenR"/>
            </a:pPr>
            <a:r>
              <a:rPr lang="en-US" dirty="0"/>
              <a:t>=IF($A2&lt;&gt;$A1,IF(C2=0,$F2,1),IF(C2=1,H1+$F2,H1))</a:t>
            </a:r>
          </a:p>
          <a:p>
            <a:pPr marL="514350" lvl="0" indent="-514350">
              <a:buFont typeface="+mj-lt"/>
              <a:buAutoNum type="alphaLcParenR"/>
            </a:pPr>
            <a:r>
              <a:rPr lang="en-US" dirty="0"/>
              <a:t>=IF(C2=0,$F2,1),IF(C2=1,H1, H1+$F2)</a:t>
            </a:r>
          </a:p>
          <a:p>
            <a:pPr marL="514350" lvl="0" indent="-514350">
              <a:buFont typeface="+mj-lt"/>
              <a:buAutoNum type="alphaLcParenR"/>
            </a:pPr>
            <a:r>
              <a:rPr lang="en-US" dirty="0"/>
              <a:t>=IF($A2&lt;&gt;$A1,IF(C2=0,$F2,1),IF(C2=1,H1, H1+$F2))</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=IF($A2&lt;&gt;$A1,IF(C2=1,$F2,0),IF(C2=1,H1+$F2,$F2))</a:t>
            </a:r>
          </a:p>
          <a:p>
            <a:endParaRPr lang="en-US" dirty="0"/>
          </a:p>
        </p:txBody>
      </p:sp>
    </p:spTree>
    <p:extLst>
      <p:ext uri="{BB962C8B-B14F-4D97-AF65-F5344CB8AC3E}">
        <p14:creationId xmlns:p14="http://schemas.microsoft.com/office/powerpoint/2010/main" val="25109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a:t>
            </a:r>
          </a:p>
        </p:txBody>
      </p:sp>
      <p:sp>
        <p:nvSpPr>
          <p:cNvPr id="3" name="Content Placeholder 2"/>
          <p:cNvSpPr>
            <a:spLocks noGrp="1"/>
          </p:cNvSpPr>
          <p:nvPr>
            <p:ph idx="1"/>
          </p:nvPr>
        </p:nvSpPr>
        <p:spPr/>
        <p:txBody>
          <a:bodyPr>
            <a:normAutofit fontScale="70000" lnSpcReduction="20000"/>
          </a:bodyPr>
          <a:lstStyle/>
          <a:p>
            <a:r>
              <a:rPr lang="en-US" dirty="0"/>
              <a:t>Question 1: </a:t>
            </a:r>
          </a:p>
          <a:p>
            <a:r>
              <a:rPr lang="en-US" dirty="0"/>
              <a:t>The first thing we need to do is to create a column that represents the success so far on skill 1, 2, and 3. This will be used with PFA’s gamma parameter. We’ll put these in columns H, I, and J. What should go in cell H2? If you’re not sure, try each of these.</a:t>
            </a:r>
          </a:p>
          <a:p>
            <a:pPr marL="514350" lvl="0" indent="-514350">
              <a:buFont typeface="+mj-lt"/>
              <a:buAutoNum type="alphaLcParenR"/>
            </a:pPr>
            <a:r>
              <a:rPr lang="en-US" dirty="0"/>
              <a:t>=IF(C2=1,$F2,0),IF(C2=1,H1+$F2,H1)</a:t>
            </a:r>
          </a:p>
          <a:p>
            <a:pPr marL="514350" lvl="0" indent="-514350">
              <a:buFont typeface="+mj-lt"/>
              <a:buAutoNum type="alphaLcParenR"/>
            </a:pPr>
            <a:r>
              <a:rPr lang="en-US" b="1" dirty="0"/>
              <a:t>=IF($A2&lt;&gt;$A1,IF(C2=1,$F2,0),IF(C2=1,H1+$F2,H1))</a:t>
            </a:r>
          </a:p>
          <a:p>
            <a:pPr marL="514350" lvl="0" indent="-514350">
              <a:buFont typeface="+mj-lt"/>
              <a:buAutoNum type="alphaLcParenR"/>
            </a:pPr>
            <a:r>
              <a:rPr lang="en-US" dirty="0"/>
              <a:t>=IF(C2=0,$F2,1),IF(C2=1,H1+$F2,H1)</a:t>
            </a:r>
          </a:p>
          <a:p>
            <a:pPr marL="514350" lvl="0" indent="-514350">
              <a:buFont typeface="+mj-lt"/>
              <a:buAutoNum type="alphaLcParenR"/>
            </a:pPr>
            <a:r>
              <a:rPr lang="en-US" dirty="0"/>
              <a:t>=IF($A2&lt;&gt;$A1,IF(C2=0,$F2,1),IF(C2=1,H1+$F2,H1))</a:t>
            </a:r>
          </a:p>
          <a:p>
            <a:pPr marL="514350" lvl="0" indent="-514350">
              <a:buFont typeface="+mj-lt"/>
              <a:buAutoNum type="alphaLcParenR"/>
            </a:pPr>
            <a:r>
              <a:rPr lang="en-US" dirty="0"/>
              <a:t>=IF(C2=0,$F2,1),IF(C2=1,H1, H1+$F2)</a:t>
            </a:r>
          </a:p>
          <a:p>
            <a:pPr marL="514350" lvl="0" indent="-514350">
              <a:buFont typeface="+mj-lt"/>
              <a:buAutoNum type="alphaLcParenR"/>
            </a:pPr>
            <a:r>
              <a:rPr lang="en-US" dirty="0"/>
              <a:t>=IF($A2&lt;&gt;$A1,IF(C2=0,$F2,1),IF(C2=1,H1, H1+$F2))</a:t>
            </a:r>
          </a:p>
          <a:p>
            <a:pPr marL="514350" lvl="0" indent="-514350">
              <a:buFont typeface="+mj-lt"/>
              <a:buAutoNum type="alphaLcParenR"/>
            </a:pPr>
            <a:r>
              <a:rPr lang="en-US" dirty="0"/>
              <a:t>=IF(C2=1,$F2,0),IF(C2=1,H1*$F2,H1)</a:t>
            </a:r>
          </a:p>
          <a:p>
            <a:pPr marL="514350" lvl="0" indent="-514350">
              <a:buFont typeface="+mj-lt"/>
              <a:buAutoNum type="alphaLcParenR"/>
            </a:pPr>
            <a:r>
              <a:rPr lang="en-US" dirty="0"/>
              <a:t>=IF($A2&lt;&gt;$A1,IF(C2=1,$F2,0),IF(C2=1,H1+$F2,$F2))</a:t>
            </a:r>
          </a:p>
          <a:p>
            <a:endParaRPr lang="en-US" dirty="0"/>
          </a:p>
        </p:txBody>
      </p:sp>
    </p:spTree>
    <p:extLst>
      <p:ext uri="{BB962C8B-B14F-4D97-AF65-F5344CB8AC3E}">
        <p14:creationId xmlns:p14="http://schemas.microsoft.com/office/powerpoint/2010/main" val="131460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Next, you need to create a column that represents the incorrect answers so far on skill 1, 2, and 3. This will be used with PFA’s rho parameter. We’ll put these in columns K, L, and M. What should go in cell K2? (Remember, if you’re not sure, try each of these)</a:t>
            </a:r>
          </a:p>
          <a:p>
            <a:pPr marL="514350" lvl="0" indent="-514350">
              <a:buFont typeface="+mj-lt"/>
              <a:buAutoNum type="alphaLcParenR"/>
            </a:pPr>
            <a:r>
              <a:rPr lang="en-US" dirty="0"/>
              <a:t>=IF($A2&lt;&gt;$A3,IF(C2=1,$G2,0),IF(C2=1,K1+$G2,1))</a:t>
            </a:r>
          </a:p>
          <a:p>
            <a:pPr marL="514350" lvl="0" indent="-514350">
              <a:buFont typeface="+mj-lt"/>
              <a:buAutoNum type="alphaLcParenR"/>
            </a:pPr>
            <a:r>
              <a:rPr lang="en-US" dirty="0"/>
              <a:t>=IF($A2&lt;&gt;$A3,IF(C2=1,$G2,0),IF(C2=1,K1+$G2,0))</a:t>
            </a:r>
          </a:p>
          <a:p>
            <a:pPr marL="514350" lvl="0" indent="-514350">
              <a:buFont typeface="+mj-lt"/>
              <a:buAutoNum type="alphaLcParenR"/>
            </a:pPr>
            <a:r>
              <a:rPr lang="en-US" dirty="0"/>
              <a:t>=IF($A2&lt;&gt;$A3,IF(C2=1,$G2,0),IF(C2=1,K1+$G2,K1-$G2))</a:t>
            </a:r>
          </a:p>
          <a:p>
            <a:pPr marL="514350" lvl="0" indent="-514350">
              <a:buFont typeface="+mj-lt"/>
              <a:buAutoNum type="alphaLcParenR"/>
            </a:pPr>
            <a:r>
              <a:rPr lang="en-US" dirty="0"/>
              <a:t>=IF($A2&lt;&gt;$A3,IF(C2=1,$G2,0),IF(C2=1,K1+$G2,K1))</a:t>
            </a:r>
          </a:p>
          <a:p>
            <a:pPr marL="514350" lvl="0" indent="-514350">
              <a:buFont typeface="+mj-lt"/>
              <a:buAutoNum type="alphaLcParenR"/>
            </a:pPr>
            <a:r>
              <a:rPr lang="en-US" dirty="0"/>
              <a:t>=IF(C2=1,$G3,0)</a:t>
            </a:r>
          </a:p>
          <a:p>
            <a:pPr marL="514350" lvl="0" indent="-514350">
              <a:buFont typeface="+mj-lt"/>
              <a:buAutoNum type="alphaLcParenR"/>
            </a:pPr>
            <a:r>
              <a:rPr lang="en-US" dirty="0"/>
              <a:t>=IF($A2&lt;&gt;$A1,IF(C2=1,$G2,0),IF(C2=1,K1+$G2,K1))</a:t>
            </a:r>
          </a:p>
          <a:p>
            <a:pPr marL="514350" lvl="0" indent="-514350">
              <a:buFont typeface="+mj-lt"/>
              <a:buAutoNum type="alphaLcParenR"/>
            </a:pPr>
            <a:r>
              <a:rPr lang="en-US" dirty="0"/>
              <a:t>=IF($A2&lt;&gt;$A1,IF(C2=1,$G2,0),IF(C2=1,K1,K1+$G2))</a:t>
            </a:r>
          </a:p>
          <a:p>
            <a:pPr marL="514350" lvl="0" indent="-514350">
              <a:buFont typeface="+mj-lt"/>
              <a:buAutoNum type="alphaLcParenR"/>
            </a:pPr>
            <a:r>
              <a:rPr lang="en-US" dirty="0"/>
              <a:t>=IF($A2&lt;&gt;$A3,IF(C2=1,$G2,0),IF(C2=1,K1,K1+$G2))</a:t>
            </a:r>
          </a:p>
          <a:p>
            <a:endParaRPr lang="en-US" dirty="0"/>
          </a:p>
        </p:txBody>
      </p:sp>
    </p:spTree>
    <p:extLst>
      <p:ext uri="{BB962C8B-B14F-4D97-AF65-F5344CB8AC3E}">
        <p14:creationId xmlns:p14="http://schemas.microsoft.com/office/powerpoint/2010/main" val="375833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Next, you need to create a column that represents the incorrect answers so far on skill 1, 2, and 3. This will be used with PFA’s rho parameter. We’ll put these in columns K, L, and M. What should go in cell K2? (Remember, if you’re not sure, try each of these)</a:t>
            </a:r>
          </a:p>
          <a:p>
            <a:pPr marL="514350" lvl="0" indent="-514350">
              <a:buFont typeface="+mj-lt"/>
              <a:buAutoNum type="alphaLcParenR"/>
            </a:pPr>
            <a:r>
              <a:rPr lang="en-US" dirty="0"/>
              <a:t>=IF($A2&lt;&gt;$A3,IF(C2=1,$G2,0),IF(C2=1,K1+$G2,1))</a:t>
            </a:r>
          </a:p>
          <a:p>
            <a:pPr marL="514350" lvl="0" indent="-514350">
              <a:buFont typeface="+mj-lt"/>
              <a:buAutoNum type="alphaLcParenR"/>
            </a:pPr>
            <a:r>
              <a:rPr lang="en-US" dirty="0"/>
              <a:t>=IF($A2&lt;&gt;$A3,IF(C2=1,$G2,0),IF(C2=1,K1+$G2,0))</a:t>
            </a:r>
          </a:p>
          <a:p>
            <a:pPr marL="514350" lvl="0" indent="-514350">
              <a:buFont typeface="+mj-lt"/>
              <a:buAutoNum type="alphaLcParenR"/>
            </a:pPr>
            <a:r>
              <a:rPr lang="en-US" dirty="0"/>
              <a:t>=IF($A2&lt;&gt;$A3,IF(C2=1,$G2,0),IF(C2=1,K1+$G2,K1-$G2))</a:t>
            </a:r>
          </a:p>
          <a:p>
            <a:pPr marL="514350" lvl="0" indent="-514350">
              <a:buFont typeface="+mj-lt"/>
              <a:buAutoNum type="alphaLcParenR"/>
            </a:pPr>
            <a:r>
              <a:rPr lang="en-US" dirty="0"/>
              <a:t>=IF($A2&lt;&gt;$A3,IF(C2=1,$G2,0),IF(C2=1,K1+$G2,K1))</a:t>
            </a:r>
          </a:p>
          <a:p>
            <a:pPr marL="514350" lvl="0" indent="-514350">
              <a:buFont typeface="+mj-lt"/>
              <a:buAutoNum type="alphaLcParenR"/>
            </a:pPr>
            <a:r>
              <a:rPr lang="en-US" dirty="0"/>
              <a:t>=IF(C2=1,$G3,0)</a:t>
            </a:r>
          </a:p>
          <a:p>
            <a:pPr marL="514350" lvl="0" indent="-514350">
              <a:buFont typeface="+mj-lt"/>
              <a:buAutoNum type="alphaLcParenR"/>
            </a:pPr>
            <a:r>
              <a:rPr lang="en-US" b="1" dirty="0"/>
              <a:t>=IF($A2&lt;&gt;$A1,IF(C2=1,$G2,0),IF(C2=1,K1+$G2,K1))</a:t>
            </a:r>
            <a:endParaRPr lang="en-US" dirty="0"/>
          </a:p>
          <a:p>
            <a:pPr marL="514350" lvl="0" indent="-514350">
              <a:buFont typeface="+mj-lt"/>
              <a:buAutoNum type="alphaLcParenR"/>
            </a:pPr>
            <a:r>
              <a:rPr lang="en-US" dirty="0"/>
              <a:t>=IF($A2&lt;&gt;$A1,IF(C2=1,$G2,0),IF(C2=1,K1,K1+$G2))</a:t>
            </a:r>
          </a:p>
          <a:p>
            <a:pPr marL="514350" lvl="0" indent="-514350">
              <a:buFont typeface="+mj-lt"/>
              <a:buAutoNum type="alphaLcParenR"/>
            </a:pPr>
            <a:r>
              <a:rPr lang="en-US" dirty="0"/>
              <a:t>=IF($A2&lt;&gt;$A3,IF(C2=1,$G2,0),IF(C2=1,K1,K1+$G2))</a:t>
            </a:r>
          </a:p>
          <a:p>
            <a:endParaRPr lang="en-US" dirty="0"/>
          </a:p>
        </p:txBody>
      </p:sp>
    </p:spTree>
    <p:extLst>
      <p:ext uri="{BB962C8B-B14F-4D97-AF65-F5344CB8AC3E}">
        <p14:creationId xmlns:p14="http://schemas.microsoft.com/office/powerpoint/2010/main" val="185084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a:t>
            </a:r>
          </a:p>
        </p:txBody>
      </p:sp>
      <p:sp>
        <p:nvSpPr>
          <p:cNvPr id="3" name="Content Placeholder 2"/>
          <p:cNvSpPr>
            <a:spLocks noGrp="1"/>
          </p:cNvSpPr>
          <p:nvPr>
            <p:ph idx="1"/>
          </p:nvPr>
        </p:nvSpPr>
        <p:spPr/>
        <p:txBody>
          <a:bodyPr>
            <a:normAutofit lnSpcReduction="10000"/>
          </a:bodyPr>
          <a:lstStyle/>
          <a:p>
            <a:r>
              <a:rPr lang="en-US" dirty="0"/>
              <a:t>Now you need to compute the gamma parameters for the student’s history of success. Note that the gamma weights are on sheet “fit”. Copy =fit!$F$1*H2 into cell N2 and propagate it down. What should O2 be?</a:t>
            </a:r>
          </a:p>
          <a:p>
            <a:pPr marL="514350" lvl="0" indent="-514350">
              <a:buFont typeface="+mj-lt"/>
              <a:buAutoNum type="alphaLcParenR"/>
            </a:pPr>
            <a:r>
              <a:rPr lang="en-US" dirty="0"/>
              <a:t>=fit!$F$2*I2</a:t>
            </a:r>
          </a:p>
          <a:p>
            <a:pPr marL="514350" lvl="0" indent="-514350">
              <a:buFont typeface="+mj-lt"/>
              <a:buAutoNum type="alphaLcParenR"/>
            </a:pPr>
            <a:r>
              <a:rPr lang="en-US" dirty="0"/>
              <a:t>=fit!$F$1*H2</a:t>
            </a:r>
          </a:p>
          <a:p>
            <a:pPr marL="514350" lvl="0" indent="-514350">
              <a:buFont typeface="+mj-lt"/>
              <a:buAutoNum type="alphaLcParenR"/>
            </a:pPr>
            <a:r>
              <a:rPr lang="en-US" dirty="0"/>
              <a:t>=fit!$F$1*I2</a:t>
            </a:r>
          </a:p>
          <a:p>
            <a:pPr marL="514350" lvl="0" indent="-514350">
              <a:buFont typeface="+mj-lt"/>
              <a:buAutoNum type="alphaLcParenR"/>
            </a:pPr>
            <a:r>
              <a:rPr lang="en-US" dirty="0"/>
              <a:t>=fit!$F$2*H2</a:t>
            </a:r>
          </a:p>
          <a:p>
            <a:endParaRPr lang="en-US" dirty="0"/>
          </a:p>
        </p:txBody>
      </p:sp>
    </p:spTree>
    <p:extLst>
      <p:ext uri="{BB962C8B-B14F-4D97-AF65-F5344CB8AC3E}">
        <p14:creationId xmlns:p14="http://schemas.microsoft.com/office/powerpoint/2010/main" val="434913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5693</TotalTime>
  <Words>2594</Words>
  <Application>Microsoft Office PowerPoint</Application>
  <PresentationFormat>On-screen Show (4:3)</PresentationFormat>
  <Paragraphs>278</Paragraphs>
  <Slides>48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Noto Symbol</vt:lpstr>
      <vt:lpstr>Arial</vt:lpstr>
      <vt:lpstr>Calibri</vt:lpstr>
      <vt:lpstr>Symbol</vt:lpstr>
      <vt:lpstr>Office Theme</vt:lpstr>
      <vt:lpstr>Core Methods in  Educational Data Mining</vt:lpstr>
      <vt:lpstr>Performance Factors Analysis</vt:lpstr>
      <vt:lpstr>What do each of these parameters mean?</vt:lpstr>
      <vt:lpstr>Let’s build PFA</vt:lpstr>
      <vt:lpstr>Q1</vt:lpstr>
      <vt:lpstr>Q1</vt:lpstr>
      <vt:lpstr>Q2</vt:lpstr>
      <vt:lpstr>Q2</vt:lpstr>
      <vt:lpstr>Q3</vt:lpstr>
      <vt:lpstr>Q3</vt:lpstr>
      <vt:lpstr>Step</vt:lpstr>
      <vt:lpstr>Q4</vt:lpstr>
      <vt:lpstr>Q4</vt:lpstr>
      <vt:lpstr>Step</vt:lpstr>
      <vt:lpstr>Q5</vt:lpstr>
      <vt:lpstr>Q5</vt:lpstr>
      <vt:lpstr>Q5 part 2</vt:lpstr>
      <vt:lpstr>Q5 part 2</vt:lpstr>
      <vt:lpstr>Q6</vt:lpstr>
      <vt:lpstr>Q6</vt:lpstr>
      <vt:lpstr>Q7</vt:lpstr>
      <vt:lpstr>Q8</vt:lpstr>
      <vt:lpstr>Q9</vt:lpstr>
      <vt:lpstr>Q9</vt:lpstr>
      <vt:lpstr>Q10</vt:lpstr>
      <vt:lpstr>Q10</vt:lpstr>
      <vt:lpstr>Q11</vt:lpstr>
      <vt:lpstr>Questions? Comments?</vt:lpstr>
      <vt:lpstr>Can you do better than the solver?</vt:lpstr>
      <vt:lpstr>What do each of these mean?</vt:lpstr>
      <vt:lpstr>How Does PFA</vt:lpstr>
      <vt:lpstr>How Does PFA</vt:lpstr>
      <vt:lpstr>Let’s play with b values in the spreadsheet </vt:lpstr>
      <vt:lpstr>b Parameters</vt:lpstr>
      <vt:lpstr>Other questions, comments, concerns about PFA?</vt:lpstr>
      <vt:lpstr>Deep Knowledge Tracing (DKT) (Piech et al., 2015)</vt:lpstr>
      <vt:lpstr>DKT</vt:lpstr>
      <vt:lpstr>DKT</vt:lpstr>
      <vt:lpstr>DKT</vt:lpstr>
      <vt:lpstr>Additional Issue</vt:lpstr>
      <vt:lpstr>Extension for  Latent Knowledge Estimation</vt:lpstr>
      <vt:lpstr>Watch this space</vt:lpstr>
      <vt:lpstr>Interpretability of modern approaches</vt:lpstr>
      <vt:lpstr>Questions? Comments?</vt:lpstr>
      <vt:lpstr>Let’s discuss assignment C3</vt:lpstr>
      <vt:lpstr>Final project</vt:lpstr>
      <vt:lpstr>Next Class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cp:lastModifiedBy>
  <cp:revision>520</cp:revision>
  <dcterms:created xsi:type="dcterms:W3CDTF">2010-01-07T20:34:12Z</dcterms:created>
  <dcterms:modified xsi:type="dcterms:W3CDTF">2019-04-07T17:54:44Z</dcterms:modified>
</cp:coreProperties>
</file>